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charts/chart6.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7.xml" ContentType="application/vnd.openxmlformats-officedocument.drawingml.chart+xml"/>
  <Override PartName="/ppt/theme/themeOverride5.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theme/themeOverride6.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0.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1.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handoutMasterIdLst>
    <p:handoutMasterId r:id="rId73"/>
  </p:handoutMasterIdLst>
  <p:sldIdLst>
    <p:sldId id="524" r:id="rId2"/>
    <p:sldId id="539" r:id="rId3"/>
    <p:sldId id="533" r:id="rId4"/>
    <p:sldId id="534" r:id="rId5"/>
    <p:sldId id="535" r:id="rId6"/>
    <p:sldId id="540" r:id="rId7"/>
    <p:sldId id="536" r:id="rId8"/>
    <p:sldId id="537" r:id="rId9"/>
    <p:sldId id="628" r:id="rId10"/>
    <p:sldId id="629" r:id="rId11"/>
    <p:sldId id="630" r:id="rId12"/>
    <p:sldId id="631" r:id="rId13"/>
    <p:sldId id="632" r:id="rId14"/>
    <p:sldId id="633" r:id="rId15"/>
    <p:sldId id="634" r:id="rId16"/>
    <p:sldId id="635" r:id="rId17"/>
    <p:sldId id="636" r:id="rId18"/>
    <p:sldId id="597" r:id="rId19"/>
    <p:sldId id="530" r:id="rId20"/>
    <p:sldId id="520" r:id="rId21"/>
    <p:sldId id="531" r:id="rId22"/>
    <p:sldId id="603" r:id="rId23"/>
    <p:sldId id="611" r:id="rId24"/>
    <p:sldId id="613" r:id="rId25"/>
    <p:sldId id="601" r:id="rId26"/>
    <p:sldId id="568" r:id="rId27"/>
    <p:sldId id="569" r:id="rId28"/>
    <p:sldId id="552" r:id="rId29"/>
    <p:sldId id="599" r:id="rId30"/>
    <p:sldId id="553" r:id="rId31"/>
    <p:sldId id="554" r:id="rId32"/>
    <p:sldId id="555" r:id="rId33"/>
    <p:sldId id="556" r:id="rId34"/>
    <p:sldId id="578" r:id="rId35"/>
    <p:sldId id="579" r:id="rId36"/>
    <p:sldId id="580" r:id="rId37"/>
    <p:sldId id="581" r:id="rId38"/>
    <p:sldId id="615" r:id="rId39"/>
    <p:sldId id="572" r:id="rId40"/>
    <p:sldId id="612" r:id="rId41"/>
    <p:sldId id="547" r:id="rId42"/>
    <p:sldId id="546" r:id="rId43"/>
    <p:sldId id="532" r:id="rId44"/>
    <p:sldId id="548" r:id="rId45"/>
    <p:sldId id="582" r:id="rId46"/>
    <p:sldId id="549" r:id="rId47"/>
    <p:sldId id="550" r:id="rId48"/>
    <p:sldId id="592" r:id="rId49"/>
    <p:sldId id="593" r:id="rId50"/>
    <p:sldId id="594" r:id="rId51"/>
    <p:sldId id="595" r:id="rId52"/>
    <p:sldId id="607" r:id="rId53"/>
    <p:sldId id="596" r:id="rId54"/>
    <p:sldId id="609" r:id="rId55"/>
    <p:sldId id="637" r:id="rId56"/>
    <p:sldId id="591" r:id="rId57"/>
    <p:sldId id="627" r:id="rId58"/>
    <p:sldId id="620" r:id="rId59"/>
    <p:sldId id="621" r:id="rId60"/>
    <p:sldId id="622" r:id="rId61"/>
    <p:sldId id="623" r:id="rId62"/>
    <p:sldId id="624" r:id="rId63"/>
    <p:sldId id="625" r:id="rId64"/>
    <p:sldId id="587" r:id="rId65"/>
    <p:sldId id="619" r:id="rId66"/>
    <p:sldId id="589" r:id="rId67"/>
    <p:sldId id="588" r:id="rId68"/>
    <p:sldId id="435" r:id="rId69"/>
    <p:sldId id="638" r:id="rId70"/>
    <p:sldId id="545" r:id="rId71"/>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118">
          <p15:clr>
            <a:srgbClr val="A4A3A4"/>
          </p15:clr>
        </p15:guide>
        <p15:guide id="2" orient="horz" pos="395">
          <p15:clr>
            <a:srgbClr val="A4A3A4"/>
          </p15:clr>
        </p15:guide>
        <p15:guide id="3" orient="horz" pos="793">
          <p15:clr>
            <a:srgbClr val="A4A3A4"/>
          </p15:clr>
        </p15:guide>
        <p15:guide id="4" orient="horz" pos="2387">
          <p15:clr>
            <a:srgbClr val="A4A3A4"/>
          </p15:clr>
        </p15:guide>
        <p15:guide id="5" pos="7478">
          <p15:clr>
            <a:srgbClr val="A4A3A4"/>
          </p15:clr>
        </p15:guide>
        <p15:guide id="6" pos="205">
          <p15:clr>
            <a:srgbClr val="A4A3A4"/>
          </p15:clr>
        </p15:guide>
        <p15:guide id="7" pos="3849">
          <p15:clr>
            <a:srgbClr val="A4A3A4"/>
          </p15:clr>
        </p15:guide>
      </p15:sldGuideLst>
    </p:ext>
    <p:ext uri="{2D200454-40CA-4A62-9FC3-DE9A4176ACB9}">
      <p15:notesGuideLst xmlns=""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5987" autoAdjust="0"/>
  </p:normalViewPr>
  <p:slideViewPr>
    <p:cSldViewPr showGuides="1">
      <p:cViewPr>
        <p:scale>
          <a:sx n="85" d="100"/>
          <a:sy n="85" d="100"/>
        </p:scale>
        <p:origin x="-624" y="-248"/>
      </p:cViewPr>
      <p:guideLst>
        <p:guide orient="horz" pos="4118"/>
        <p:guide orient="horz" pos="395"/>
        <p:guide orient="horz" pos="793"/>
        <p:guide orient="horz" pos="2387"/>
        <p:guide pos="7478"/>
        <p:guide pos="205"/>
        <p:guide pos="3849"/>
      </p:guideLst>
    </p:cSldViewPr>
  </p:slid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88" d="100"/>
          <a:sy n="88" d="100"/>
        </p:scale>
        <p:origin x="-2844" y="-120"/>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i051699:Documents:Work:Presentations:Gartner%20Sydney%202015:old%20new%20difficulties%20chart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i051699:Documents:Work:Analysts:benfords%20law.xlsx" TargetMode="Externa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Macintosh%20HD:Users:i051699:Documents:Work:Presentations:Gartner%20Sydney%202015:old%20new%20difficulties%20char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i051699:Documents:Work:Analysts:BI%20Success%202015.xlsx"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Sheet1.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Work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i051699:Documents:Work:Analysts:Teradata%20revenue.xlsx" TargetMode="Externa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Macintosh%20HD:Users:i051699:Documents:Work:Presentations:Gartner%20Sydney%202015:use%20of%20different%20types%20of%20bi%20feature%20201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rgbClr val="E35500"/>
            </a:solidFill>
          </c:spPr>
          <c:invertIfNegative val="0"/>
          <c:dLbls>
            <c:txPr>
              <a:bodyPr/>
              <a:lstStyle/>
              <a:p>
                <a:pPr>
                  <a:defRPr sz="1600" b="1">
                    <a:solidFill>
                      <a:schemeClr val="bg1"/>
                    </a:solidFill>
                  </a:defRPr>
                </a:pPr>
                <a:endParaRPr lang="en-US"/>
              </a:p>
            </c:txPr>
            <c:dLblPos val="inEnd"/>
            <c:showLegendKey val="0"/>
            <c:showVal val="1"/>
            <c:showCatName val="0"/>
            <c:showSerName val="0"/>
            <c:showPercent val="0"/>
            <c:showBubbleSize val="0"/>
            <c:showLeaderLines val="0"/>
          </c:dLbls>
          <c:cat>
            <c:strRef>
              <c:f>Sheet1!$A$1:$A$3</c:f>
              <c:strCache>
                <c:ptCount val="3"/>
                <c:pt idx="0">
                  <c:v>Data Quality Problems</c:v>
                </c:pt>
                <c:pt idx="1">
                  <c:v>Ease of Use</c:v>
                </c:pt>
                <c:pt idx="2">
                  <c:v>Integration of different systems</c:v>
                </c:pt>
              </c:strCache>
            </c:strRef>
          </c:cat>
          <c:val>
            <c:numRef>
              <c:f>Sheet1!$B$1:$B$3</c:f>
              <c:numCache>
                <c:formatCode>0%</c:formatCode>
                <c:ptCount val="3"/>
                <c:pt idx="0">
                  <c:v>0.51</c:v>
                </c:pt>
                <c:pt idx="1">
                  <c:v>0.48</c:v>
                </c:pt>
                <c:pt idx="2">
                  <c:v>0.44</c:v>
                </c:pt>
              </c:numCache>
            </c:numRef>
          </c:val>
        </c:ser>
        <c:dLbls>
          <c:showLegendKey val="0"/>
          <c:showVal val="0"/>
          <c:showCatName val="0"/>
          <c:showSerName val="0"/>
          <c:showPercent val="0"/>
          <c:showBubbleSize val="0"/>
        </c:dLbls>
        <c:gapWidth val="150"/>
        <c:axId val="-2020296216"/>
        <c:axId val="-2020293160"/>
      </c:barChart>
      <c:catAx>
        <c:axId val="-2020296216"/>
        <c:scaling>
          <c:orientation val="minMax"/>
        </c:scaling>
        <c:delete val="0"/>
        <c:axPos val="b"/>
        <c:majorTickMark val="out"/>
        <c:minorTickMark val="none"/>
        <c:tickLblPos val="nextTo"/>
        <c:txPr>
          <a:bodyPr/>
          <a:lstStyle/>
          <a:p>
            <a:pPr>
              <a:defRPr sz="1600">
                <a:solidFill>
                  <a:srgbClr val="FFFFFF"/>
                </a:solidFill>
              </a:defRPr>
            </a:pPr>
            <a:endParaRPr lang="en-US"/>
          </a:p>
        </c:txPr>
        <c:crossAx val="-2020293160"/>
        <c:crosses val="autoZero"/>
        <c:auto val="1"/>
        <c:lblAlgn val="ctr"/>
        <c:lblOffset val="100"/>
        <c:noMultiLvlLbl val="0"/>
      </c:catAx>
      <c:valAx>
        <c:axId val="-2020293160"/>
        <c:scaling>
          <c:orientation val="minMax"/>
          <c:min val="0.0"/>
        </c:scaling>
        <c:delete val="1"/>
        <c:axPos val="l"/>
        <c:numFmt formatCode="0%" sourceLinked="1"/>
        <c:majorTickMark val="out"/>
        <c:minorTickMark val="none"/>
        <c:tickLblPos val="nextTo"/>
        <c:crossAx val="-2020296216"/>
        <c:crosses val="autoZero"/>
        <c:crossBetween val="between"/>
      </c:valAx>
      <c:spPr>
        <a:noFill/>
        <a:ln w="25400">
          <a:noFill/>
        </a:ln>
      </c:spPr>
    </c:plotArea>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1"/>
          <c:order val="0"/>
          <c:tx>
            <c:strRef>
              <c:f>Sheet1!$B$3</c:f>
              <c:strCache>
                <c:ptCount val="1"/>
                <c:pt idx="0">
                  <c:v>P(d)</c:v>
                </c:pt>
              </c:strCache>
            </c:strRef>
          </c:tx>
          <c:spPr>
            <a:solidFill>
              <a:schemeClr val="accent1"/>
            </a:solidFill>
          </c:spPr>
          <c:invertIfNegative val="0"/>
          <c:dLbls>
            <c:txPr>
              <a:bodyPr/>
              <a:lstStyle/>
              <a:p>
                <a:pPr>
                  <a:defRPr sz="1800">
                    <a:solidFill>
                      <a:schemeClr val="tx1"/>
                    </a:solidFill>
                  </a:defRPr>
                </a:pPr>
                <a:endParaRPr lang="en-US"/>
              </a:p>
            </c:txPr>
            <c:dLblPos val="inEnd"/>
            <c:showLegendKey val="0"/>
            <c:showVal val="1"/>
            <c:showCatName val="0"/>
            <c:showSerName val="0"/>
            <c:showPercent val="0"/>
            <c:showBubbleSize val="0"/>
            <c:showLeaderLines val="0"/>
          </c:dLbls>
          <c:val>
            <c:numRef>
              <c:f>Sheet1!$B$4:$B$12</c:f>
              <c:numCache>
                <c:formatCode>0.0%</c:formatCode>
                <c:ptCount val="9"/>
                <c:pt idx="0">
                  <c:v>0.301</c:v>
                </c:pt>
                <c:pt idx="1">
                  <c:v>0.176</c:v>
                </c:pt>
                <c:pt idx="2">
                  <c:v>0.125</c:v>
                </c:pt>
                <c:pt idx="3">
                  <c:v>0.097</c:v>
                </c:pt>
                <c:pt idx="4">
                  <c:v>0.079</c:v>
                </c:pt>
                <c:pt idx="5">
                  <c:v>0.067</c:v>
                </c:pt>
                <c:pt idx="6">
                  <c:v>0.058</c:v>
                </c:pt>
                <c:pt idx="7">
                  <c:v>0.051</c:v>
                </c:pt>
                <c:pt idx="8">
                  <c:v>0.046</c:v>
                </c:pt>
              </c:numCache>
            </c:numRef>
          </c:val>
        </c:ser>
        <c:dLbls>
          <c:showLegendKey val="0"/>
          <c:showVal val="0"/>
          <c:showCatName val="0"/>
          <c:showSerName val="0"/>
          <c:showPercent val="0"/>
          <c:showBubbleSize val="0"/>
        </c:dLbls>
        <c:gapWidth val="14"/>
        <c:axId val="-2018222216"/>
        <c:axId val="-2018200408"/>
      </c:barChart>
      <c:catAx>
        <c:axId val="-2018222216"/>
        <c:scaling>
          <c:orientation val="minMax"/>
        </c:scaling>
        <c:delete val="0"/>
        <c:axPos val="b"/>
        <c:majorTickMark val="none"/>
        <c:minorTickMark val="none"/>
        <c:tickLblPos val="nextTo"/>
        <c:spPr>
          <a:ln>
            <a:noFill/>
          </a:ln>
        </c:spPr>
        <c:txPr>
          <a:bodyPr/>
          <a:lstStyle/>
          <a:p>
            <a:pPr>
              <a:defRPr sz="2800">
                <a:solidFill>
                  <a:srgbClr val="FFFFFF"/>
                </a:solidFill>
              </a:defRPr>
            </a:pPr>
            <a:endParaRPr lang="en-US"/>
          </a:p>
        </c:txPr>
        <c:crossAx val="-2018200408"/>
        <c:crosses val="autoZero"/>
        <c:auto val="1"/>
        <c:lblAlgn val="ctr"/>
        <c:lblOffset val="100"/>
        <c:noMultiLvlLbl val="0"/>
      </c:catAx>
      <c:valAx>
        <c:axId val="-2018200408"/>
        <c:scaling>
          <c:orientation val="minMax"/>
        </c:scaling>
        <c:delete val="1"/>
        <c:axPos val="l"/>
        <c:numFmt formatCode="0.0%" sourceLinked="1"/>
        <c:majorTickMark val="out"/>
        <c:minorTickMark val="none"/>
        <c:tickLblPos val="nextTo"/>
        <c:crossAx val="-2018222216"/>
        <c:crosses val="autoZero"/>
        <c:crossBetween val="between"/>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62128312476074"/>
          <c:y val="0.0548979514398155"/>
          <c:w val="0.79215232962071"/>
          <c:h val="0.618070800788686"/>
        </c:manualLayout>
      </c:layout>
      <c:pieChart>
        <c:varyColors val="1"/>
        <c:ser>
          <c:idx val="0"/>
          <c:order val="0"/>
          <c:tx>
            <c:strRef>
              <c:f>Sheet1!$B$1</c:f>
              <c:strCache>
                <c:ptCount val="1"/>
                <c:pt idx="0">
                  <c:v>Data</c:v>
                </c:pt>
              </c:strCache>
            </c:strRef>
          </c:tx>
          <c:dPt>
            <c:idx val="1"/>
            <c:bubble3D val="0"/>
            <c:spPr>
              <a:solidFill>
                <a:schemeClr val="accent5"/>
              </a:solidFill>
            </c:spPr>
          </c:dPt>
          <c:dLbls>
            <c:dLbl>
              <c:idx val="0"/>
              <c:layout>
                <c:manualLayout>
                  <c:x val="-0.228563138154963"/>
                  <c:y val="0.0090407605707533"/>
                </c:manualLayout>
              </c:layout>
              <c:showLegendKey val="0"/>
              <c:showVal val="1"/>
              <c:showCatName val="0"/>
              <c:showSerName val="0"/>
              <c:showPercent val="0"/>
              <c:showBubbleSize val="0"/>
            </c:dLbl>
            <c:dLbl>
              <c:idx val="1"/>
              <c:layout>
                <c:manualLayout>
                  <c:x val="0.244386372772752"/>
                  <c:y val="-0.0322508452420962"/>
                </c:manualLayout>
              </c:layout>
              <c:showLegendKey val="0"/>
              <c:showVal val="1"/>
              <c:showCatName val="0"/>
              <c:showSerName val="0"/>
              <c:showPercent val="0"/>
              <c:showBubbleSize val="0"/>
            </c:dLbl>
            <c:txPr>
              <a:bodyPr/>
              <a:lstStyle/>
              <a:p>
                <a:pPr>
                  <a:defRPr>
                    <a:solidFill>
                      <a:schemeClr val="bg1"/>
                    </a:solidFill>
                  </a:defRPr>
                </a:pPr>
                <a:endParaRPr lang="en-US"/>
              </a:p>
            </c:txPr>
            <c:showLegendKey val="0"/>
            <c:showVal val="1"/>
            <c:showCatName val="0"/>
            <c:showSerName val="0"/>
            <c:showPercent val="0"/>
            <c:showBubbleSize val="0"/>
            <c:showLeaderLines val="1"/>
          </c:dLbls>
          <c:cat>
            <c:strRef>
              <c:f>Sheet1!$A$2:$A$3</c:f>
              <c:strCache>
                <c:ptCount val="2"/>
                <c:pt idx="0">
                  <c:v>In enterprise systems</c:v>
                </c:pt>
                <c:pt idx="1">
                  <c:v>Not in enterprise system</c:v>
                </c:pt>
              </c:strCache>
            </c:strRef>
          </c:cat>
          <c:val>
            <c:numRef>
              <c:f>Sheet1!$B$2:$B$3</c:f>
              <c:numCache>
                <c:formatCode>0%</c:formatCode>
                <c:ptCount val="2"/>
                <c:pt idx="0">
                  <c:v>0.45</c:v>
                </c:pt>
                <c:pt idx="1">
                  <c:v>0.55</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11634486616369"/>
          <c:y val="0.767728191764304"/>
          <c:w val="0.80069402728714"/>
          <c:h val="0.128778351803792"/>
        </c:manualLayout>
      </c:layout>
      <c:overlay val="0"/>
      <c:txPr>
        <a:bodyPr/>
        <a:lstStyle/>
        <a:p>
          <a:pPr>
            <a:defRPr>
              <a:solidFill>
                <a:srgbClr val="FFFFFF"/>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chemeClr val="tx2"/>
            </a:solidFill>
          </c:spPr>
          <c:invertIfNegative val="0"/>
          <c:dLbls>
            <c:txPr>
              <a:bodyPr/>
              <a:lstStyle/>
              <a:p>
                <a:pPr>
                  <a:defRPr sz="1600" b="1">
                    <a:solidFill>
                      <a:schemeClr val="bg1"/>
                    </a:solidFill>
                  </a:defRPr>
                </a:pPr>
                <a:endParaRPr lang="en-US"/>
              </a:p>
            </c:txPr>
            <c:dLblPos val="inEnd"/>
            <c:showLegendKey val="0"/>
            <c:showVal val="1"/>
            <c:showCatName val="0"/>
            <c:showSerName val="0"/>
            <c:showPercent val="0"/>
            <c:showBubbleSize val="0"/>
            <c:showLeaderLines val="0"/>
          </c:dLbls>
          <c:cat>
            <c:strRef>
              <c:f>Sheet1!$A$6:$A$8</c:f>
              <c:strCache>
                <c:ptCount val="3"/>
                <c:pt idx="0">
                  <c:v>It is difficult to determine if information is accurate</c:v>
                </c:pt>
                <c:pt idx="1">
                  <c:v>It takes a long time to find information</c:v>
                </c:pt>
                <c:pt idx="2">
                  <c:v>Information is stored in ways that makes it hard to find</c:v>
                </c:pt>
              </c:strCache>
            </c:strRef>
          </c:cat>
          <c:val>
            <c:numRef>
              <c:f>Sheet1!$B$6:$B$8</c:f>
              <c:numCache>
                <c:formatCode>0%</c:formatCode>
                <c:ptCount val="3"/>
                <c:pt idx="0">
                  <c:v>0.43</c:v>
                </c:pt>
                <c:pt idx="1">
                  <c:v>0.37</c:v>
                </c:pt>
                <c:pt idx="2">
                  <c:v>0.36</c:v>
                </c:pt>
              </c:numCache>
            </c:numRef>
          </c:val>
        </c:ser>
        <c:dLbls>
          <c:showLegendKey val="0"/>
          <c:showVal val="0"/>
          <c:showCatName val="0"/>
          <c:showSerName val="0"/>
          <c:showPercent val="0"/>
          <c:showBubbleSize val="0"/>
        </c:dLbls>
        <c:gapWidth val="150"/>
        <c:axId val="-2020262472"/>
        <c:axId val="-2020259416"/>
      </c:barChart>
      <c:catAx>
        <c:axId val="-2020262472"/>
        <c:scaling>
          <c:orientation val="minMax"/>
        </c:scaling>
        <c:delete val="0"/>
        <c:axPos val="b"/>
        <c:majorTickMark val="out"/>
        <c:minorTickMark val="none"/>
        <c:tickLblPos val="nextTo"/>
        <c:txPr>
          <a:bodyPr/>
          <a:lstStyle/>
          <a:p>
            <a:pPr>
              <a:defRPr sz="1600">
                <a:solidFill>
                  <a:srgbClr val="FFFFFF"/>
                </a:solidFill>
              </a:defRPr>
            </a:pPr>
            <a:endParaRPr lang="en-US"/>
          </a:p>
        </c:txPr>
        <c:crossAx val="-2020259416"/>
        <c:crosses val="autoZero"/>
        <c:auto val="1"/>
        <c:lblAlgn val="ctr"/>
        <c:lblOffset val="100"/>
        <c:noMultiLvlLbl val="0"/>
      </c:catAx>
      <c:valAx>
        <c:axId val="-2020259416"/>
        <c:scaling>
          <c:orientation val="minMax"/>
          <c:max val="0.6"/>
          <c:min val="0.0"/>
        </c:scaling>
        <c:delete val="1"/>
        <c:axPos val="l"/>
        <c:numFmt formatCode="0%" sourceLinked="1"/>
        <c:majorTickMark val="out"/>
        <c:minorTickMark val="none"/>
        <c:tickLblPos val="nextTo"/>
        <c:crossAx val="-2020262472"/>
        <c:crosses val="autoZero"/>
        <c:crossBetween val="between"/>
      </c:valAx>
      <c:spPr>
        <a:noFill/>
        <a:ln w="25400">
          <a:noFill/>
        </a:ln>
      </c:spPr>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577235345581802"/>
          <c:y val="0.0423529411764706"/>
          <c:w val="0.851618985126859"/>
          <c:h val="0.836831496062992"/>
        </c:manualLayout>
      </c:layout>
      <c:lineChart>
        <c:grouping val="standard"/>
        <c:varyColors val="0"/>
        <c:ser>
          <c:idx val="0"/>
          <c:order val="0"/>
          <c:tx>
            <c:strRef>
              <c:f>Sheet1!$B$1</c:f>
              <c:strCache>
                <c:ptCount val="1"/>
                <c:pt idx="0">
                  <c:v>2012</c:v>
                </c:pt>
              </c:strCache>
            </c:strRef>
          </c:tx>
          <c:marker>
            <c:symbol val="none"/>
          </c:marker>
          <c:cat>
            <c:strRef>
              <c:f>Sheet1!$A$2:$A$5</c:f>
              <c:strCache>
                <c:ptCount val="4"/>
                <c:pt idx="0">
                  <c:v>Disagree</c:v>
                </c:pt>
                <c:pt idx="1">
                  <c:v>Disagree somewhat</c:v>
                </c:pt>
                <c:pt idx="2">
                  <c:v>Agree somewhat</c:v>
                </c:pt>
                <c:pt idx="3">
                  <c:v>Completely agree</c:v>
                </c:pt>
              </c:strCache>
            </c:strRef>
          </c:cat>
          <c:val>
            <c:numRef>
              <c:f>Sheet1!$B$2:$B$5</c:f>
              <c:numCache>
                <c:formatCode>0%</c:formatCode>
                <c:ptCount val="4"/>
                <c:pt idx="0">
                  <c:v>0.03</c:v>
                </c:pt>
                <c:pt idx="1">
                  <c:v>0.08</c:v>
                </c:pt>
                <c:pt idx="2">
                  <c:v>0.48</c:v>
                </c:pt>
                <c:pt idx="3">
                  <c:v>0.41</c:v>
                </c:pt>
              </c:numCache>
            </c:numRef>
          </c:val>
          <c:smooth val="1"/>
        </c:ser>
        <c:ser>
          <c:idx val="1"/>
          <c:order val="1"/>
          <c:tx>
            <c:strRef>
              <c:f>Sheet1!$C$1</c:f>
              <c:strCache>
                <c:ptCount val="1"/>
                <c:pt idx="0">
                  <c:v>2013</c:v>
                </c:pt>
              </c:strCache>
            </c:strRef>
          </c:tx>
          <c:marker>
            <c:symbol val="none"/>
          </c:marker>
          <c:cat>
            <c:strRef>
              <c:f>Sheet1!$A$2:$A$5</c:f>
              <c:strCache>
                <c:ptCount val="4"/>
                <c:pt idx="0">
                  <c:v>Disagree</c:v>
                </c:pt>
                <c:pt idx="1">
                  <c:v>Disagree somewhat</c:v>
                </c:pt>
                <c:pt idx="2">
                  <c:v>Agree somewhat</c:v>
                </c:pt>
                <c:pt idx="3">
                  <c:v>Completely agree</c:v>
                </c:pt>
              </c:strCache>
            </c:strRef>
          </c:cat>
          <c:val>
            <c:numRef>
              <c:f>Sheet1!$C$2:$C$5</c:f>
              <c:numCache>
                <c:formatCode>0%</c:formatCode>
                <c:ptCount val="4"/>
                <c:pt idx="0">
                  <c:v>0.03</c:v>
                </c:pt>
                <c:pt idx="1">
                  <c:v>0.08</c:v>
                </c:pt>
                <c:pt idx="2">
                  <c:v>0.48</c:v>
                </c:pt>
                <c:pt idx="3">
                  <c:v>0.41</c:v>
                </c:pt>
              </c:numCache>
            </c:numRef>
          </c:val>
          <c:smooth val="1"/>
        </c:ser>
        <c:ser>
          <c:idx val="2"/>
          <c:order val="2"/>
          <c:tx>
            <c:strRef>
              <c:f>Sheet1!$D$1</c:f>
              <c:strCache>
                <c:ptCount val="1"/>
                <c:pt idx="0">
                  <c:v>2014</c:v>
                </c:pt>
              </c:strCache>
            </c:strRef>
          </c:tx>
          <c:marker>
            <c:symbol val="none"/>
          </c:marker>
          <c:dLbls>
            <c:dLbl>
              <c:idx val="0"/>
              <c:delete val="1"/>
            </c:dLbl>
            <c:dLbl>
              <c:idx val="1"/>
              <c:delete val="1"/>
            </c:dLbl>
            <c:dLbl>
              <c:idx val="2"/>
              <c:delete val="1"/>
            </c:dLbl>
            <c:showLegendKey val="0"/>
            <c:showVal val="1"/>
            <c:showCatName val="0"/>
            <c:showSerName val="0"/>
            <c:showPercent val="0"/>
            <c:showBubbleSize val="0"/>
            <c:showLeaderLines val="0"/>
          </c:dLbls>
          <c:cat>
            <c:strRef>
              <c:f>Sheet1!$A$2:$A$5</c:f>
              <c:strCache>
                <c:ptCount val="4"/>
                <c:pt idx="0">
                  <c:v>Disagree</c:v>
                </c:pt>
                <c:pt idx="1">
                  <c:v>Disagree somewhat</c:v>
                </c:pt>
                <c:pt idx="2">
                  <c:v>Agree somewhat</c:v>
                </c:pt>
                <c:pt idx="3">
                  <c:v>Completely agree</c:v>
                </c:pt>
              </c:strCache>
            </c:strRef>
          </c:cat>
          <c:val>
            <c:numRef>
              <c:f>Sheet1!$D$2:$D$5</c:f>
              <c:numCache>
                <c:formatCode>0%</c:formatCode>
                <c:ptCount val="4"/>
                <c:pt idx="0">
                  <c:v>0.02</c:v>
                </c:pt>
                <c:pt idx="1">
                  <c:v>0.08</c:v>
                </c:pt>
                <c:pt idx="2">
                  <c:v>0.49</c:v>
                </c:pt>
                <c:pt idx="3">
                  <c:v>0.41</c:v>
                </c:pt>
              </c:numCache>
            </c:numRef>
          </c:val>
          <c:smooth val="1"/>
        </c:ser>
        <c:ser>
          <c:idx val="3"/>
          <c:order val="3"/>
          <c:tx>
            <c:strRef>
              <c:f>Sheet1!$E$1</c:f>
              <c:strCache>
                <c:ptCount val="1"/>
                <c:pt idx="0">
                  <c:v>2015</c:v>
                </c:pt>
              </c:strCache>
            </c:strRef>
          </c:tx>
          <c:spPr>
            <a:ln>
              <a:solidFill>
                <a:schemeClr val="accent5"/>
              </a:solidFill>
            </a:ln>
          </c:spPr>
          <c:marker>
            <c:symbol val="none"/>
          </c:marker>
          <c:dLbls>
            <c:dLbl>
              <c:idx val="0"/>
              <c:delete val="1"/>
            </c:dLbl>
            <c:dLbl>
              <c:idx val="1"/>
              <c:delete val="1"/>
            </c:dLbl>
            <c:dLbl>
              <c:idx val="2"/>
              <c:layout>
                <c:manualLayout>
                  <c:x val="-0.0569444444444444"/>
                  <c:y val="-0.0305884205650764"/>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Sheet1!$A$2:$A$5</c:f>
              <c:strCache>
                <c:ptCount val="4"/>
                <c:pt idx="0">
                  <c:v>Disagree</c:v>
                </c:pt>
                <c:pt idx="1">
                  <c:v>Disagree somewhat</c:v>
                </c:pt>
                <c:pt idx="2">
                  <c:v>Agree somewhat</c:v>
                </c:pt>
                <c:pt idx="3">
                  <c:v>Completely agree</c:v>
                </c:pt>
              </c:strCache>
            </c:strRef>
          </c:cat>
          <c:val>
            <c:numRef>
              <c:f>Sheet1!$E$2:$E$5</c:f>
              <c:numCache>
                <c:formatCode>0%</c:formatCode>
                <c:ptCount val="4"/>
                <c:pt idx="0">
                  <c:v>0.02</c:v>
                </c:pt>
                <c:pt idx="1">
                  <c:v>0.1</c:v>
                </c:pt>
                <c:pt idx="2">
                  <c:v>0.53</c:v>
                </c:pt>
                <c:pt idx="3">
                  <c:v>0.35</c:v>
                </c:pt>
              </c:numCache>
            </c:numRef>
          </c:val>
          <c:smooth val="1"/>
        </c:ser>
        <c:dLbls>
          <c:showLegendKey val="0"/>
          <c:showVal val="0"/>
          <c:showCatName val="0"/>
          <c:showSerName val="0"/>
          <c:showPercent val="0"/>
          <c:showBubbleSize val="0"/>
        </c:dLbls>
        <c:marker val="1"/>
        <c:smooth val="0"/>
        <c:axId val="-2019341352"/>
        <c:axId val="-2019344888"/>
      </c:lineChart>
      <c:catAx>
        <c:axId val="-2019341352"/>
        <c:scaling>
          <c:orientation val="minMax"/>
        </c:scaling>
        <c:delete val="0"/>
        <c:axPos val="b"/>
        <c:numFmt formatCode="General" sourceLinked="1"/>
        <c:majorTickMark val="out"/>
        <c:minorTickMark val="none"/>
        <c:tickLblPos val="nextTo"/>
        <c:spPr>
          <a:ln>
            <a:noFill/>
          </a:ln>
        </c:spPr>
        <c:crossAx val="-2019344888"/>
        <c:crosses val="autoZero"/>
        <c:auto val="1"/>
        <c:lblAlgn val="ctr"/>
        <c:lblOffset val="100"/>
        <c:noMultiLvlLbl val="0"/>
      </c:catAx>
      <c:valAx>
        <c:axId val="-2019344888"/>
        <c:scaling>
          <c:orientation val="minMax"/>
        </c:scaling>
        <c:delete val="1"/>
        <c:axPos val="l"/>
        <c:numFmt formatCode="0%" sourceLinked="1"/>
        <c:majorTickMark val="out"/>
        <c:minorTickMark val="none"/>
        <c:tickLblPos val="nextTo"/>
        <c:crossAx val="-2019341352"/>
        <c:crosses val="autoZero"/>
        <c:crossBetween val="between"/>
      </c:valAx>
    </c:plotArea>
    <c:legend>
      <c:legendPos val="r"/>
      <c:layout>
        <c:manualLayout>
          <c:xMode val="edge"/>
          <c:yMode val="edge"/>
          <c:x val="0.594064741907261"/>
          <c:y val="0.393727466419639"/>
          <c:w val="0.0951279527559055"/>
          <c:h val="0.279956276053729"/>
        </c:manualLayout>
      </c:layout>
      <c:overlay val="0"/>
    </c:legend>
    <c:plotVisOnly val="1"/>
    <c:dispBlanksAs val="gap"/>
    <c:showDLblsOverMax val="0"/>
  </c:chart>
  <c:txPr>
    <a:bodyPr/>
    <a:lstStyle/>
    <a:p>
      <a:pPr>
        <a:defRPr sz="1600">
          <a:solidFill>
            <a:srgbClr val="FFFFFF"/>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accent1"/>
            </a:solidFill>
          </c:spPr>
          <c:dPt>
            <c:idx val="0"/>
            <c:bubble3D val="0"/>
            <c:spPr>
              <a:solidFill>
                <a:schemeClr val="accent1">
                  <a:lumMod val="40000"/>
                  <a:lumOff val="60000"/>
                  <a:alpha val="73000"/>
                </a:schemeClr>
              </a:solidFill>
            </c:spPr>
          </c:dPt>
          <c:dPt>
            <c:idx val="1"/>
            <c:bubble3D val="0"/>
            <c:spPr>
              <a:solidFill>
                <a:schemeClr val="accent1">
                  <a:alpha val="83000"/>
                </a:schemeClr>
              </a:solidFill>
            </c:spPr>
          </c:dPt>
          <c:dPt>
            <c:idx val="2"/>
            <c:bubble3D val="0"/>
            <c:spPr>
              <a:solidFill>
                <a:schemeClr val="bg2">
                  <a:alpha val="79000"/>
                </a:schemeClr>
              </a:solidFill>
            </c:spPr>
          </c:dPt>
          <c:cat>
            <c:strRef>
              <c:f>Sheet1!$A$2:$A$4</c:f>
              <c:strCache>
                <c:ptCount val="3"/>
                <c:pt idx="0">
                  <c:v>1st Qtr</c:v>
                </c:pt>
                <c:pt idx="1">
                  <c:v>2nd Qtr</c:v>
                </c:pt>
                <c:pt idx="2">
                  <c:v>3rd Qtr</c:v>
                </c:pt>
              </c:strCache>
            </c:strRef>
          </c:cat>
          <c:val>
            <c:numRef>
              <c:f>Sheet1!$B$2:$B$4</c:f>
              <c:numCache>
                <c:formatCode>General</c:formatCode>
                <c:ptCount val="3"/>
                <c:pt idx="0">
                  <c:v>10.0</c:v>
                </c:pt>
                <c:pt idx="1">
                  <c:v>65.0</c:v>
                </c:pt>
                <c:pt idx="2">
                  <c:v>25.0</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Sheet1!$A$2</c:f>
              <c:strCache>
                <c:ptCount val="1"/>
                <c:pt idx="0">
                  <c:v>Revenue</c:v>
                </c:pt>
              </c:strCache>
            </c:strRef>
          </c:tx>
          <c:invertIfNegative val="0"/>
          <c:dLbls>
            <c:txPr>
              <a:bodyPr/>
              <a:lstStyle/>
              <a:p>
                <a:pPr>
                  <a:defRPr sz="1800">
                    <a:solidFill>
                      <a:srgbClr val="FFFFFF"/>
                    </a:solidFill>
                  </a:defRPr>
                </a:pPr>
                <a:endParaRPr lang="en-US"/>
              </a:p>
            </c:txPr>
            <c:dLblPos val="inEnd"/>
            <c:showLegendKey val="0"/>
            <c:showVal val="1"/>
            <c:showCatName val="0"/>
            <c:showSerName val="0"/>
            <c:showPercent val="0"/>
            <c:showBubbleSize val="0"/>
            <c:showLeaderLines val="0"/>
          </c:dLbls>
          <c:cat>
            <c:strRef>
              <c:f>Sheet1!$B$1:$C$1</c:f>
              <c:strCache>
                <c:ptCount val="2"/>
                <c:pt idx="0">
                  <c:v>1Q 2014</c:v>
                </c:pt>
                <c:pt idx="1">
                  <c:v>1Q 2015</c:v>
                </c:pt>
              </c:strCache>
            </c:strRef>
          </c:cat>
          <c:val>
            <c:numRef>
              <c:f>Sheet1!$B$2:$C$2</c:f>
              <c:numCache>
                <c:formatCode>General</c:formatCode>
                <c:ptCount val="2"/>
                <c:pt idx="0">
                  <c:v>8.5</c:v>
                </c:pt>
                <c:pt idx="1">
                  <c:v>22.8</c:v>
                </c:pt>
              </c:numCache>
            </c:numRef>
          </c:val>
        </c:ser>
        <c:ser>
          <c:idx val="1"/>
          <c:order val="1"/>
          <c:tx>
            <c:strRef>
              <c:f>Sheet1!$A$3</c:f>
              <c:strCache>
                <c:ptCount val="1"/>
                <c:pt idx="0">
                  <c:v>Loss</c:v>
                </c:pt>
              </c:strCache>
            </c:strRef>
          </c:tx>
          <c:spPr>
            <a:solidFill>
              <a:srgbClr val="E35500"/>
            </a:solidFill>
          </c:spPr>
          <c:invertIfNegative val="0"/>
          <c:dLbls>
            <c:txPr>
              <a:bodyPr/>
              <a:lstStyle/>
              <a:p>
                <a:pPr>
                  <a:defRPr sz="1800">
                    <a:solidFill>
                      <a:schemeClr val="bg1"/>
                    </a:solidFill>
                  </a:defRPr>
                </a:pPr>
                <a:endParaRPr lang="en-US"/>
              </a:p>
            </c:txPr>
            <c:dLblPos val="inEnd"/>
            <c:showLegendKey val="0"/>
            <c:showVal val="1"/>
            <c:showCatName val="0"/>
            <c:showSerName val="0"/>
            <c:showPercent val="0"/>
            <c:showBubbleSize val="0"/>
            <c:showLeaderLines val="0"/>
          </c:dLbls>
          <c:cat>
            <c:strRef>
              <c:f>Sheet1!$B$1:$C$1</c:f>
              <c:strCache>
                <c:ptCount val="2"/>
                <c:pt idx="0">
                  <c:v>1Q 2014</c:v>
                </c:pt>
                <c:pt idx="1">
                  <c:v>1Q 2015</c:v>
                </c:pt>
              </c:strCache>
            </c:strRef>
          </c:cat>
          <c:val>
            <c:numRef>
              <c:f>Sheet1!$B$3:$C$3</c:f>
              <c:numCache>
                <c:formatCode>General</c:formatCode>
                <c:ptCount val="2"/>
                <c:pt idx="0">
                  <c:v>-20.3</c:v>
                </c:pt>
                <c:pt idx="1">
                  <c:v>-40.1</c:v>
                </c:pt>
              </c:numCache>
            </c:numRef>
          </c:val>
        </c:ser>
        <c:dLbls>
          <c:showLegendKey val="0"/>
          <c:showVal val="0"/>
          <c:showCatName val="0"/>
          <c:showSerName val="0"/>
          <c:showPercent val="0"/>
          <c:showBubbleSize val="0"/>
        </c:dLbls>
        <c:gapWidth val="100"/>
        <c:axId val="-2014479064"/>
        <c:axId val="-2014546552"/>
      </c:barChart>
      <c:catAx>
        <c:axId val="-2014479064"/>
        <c:scaling>
          <c:orientation val="minMax"/>
        </c:scaling>
        <c:delete val="1"/>
        <c:axPos val="b"/>
        <c:majorTickMark val="out"/>
        <c:minorTickMark val="none"/>
        <c:tickLblPos val="nextTo"/>
        <c:crossAx val="-2014546552"/>
        <c:crosses val="autoZero"/>
        <c:auto val="1"/>
        <c:lblAlgn val="ctr"/>
        <c:lblOffset val="100"/>
        <c:noMultiLvlLbl val="0"/>
      </c:catAx>
      <c:valAx>
        <c:axId val="-2014546552"/>
        <c:scaling>
          <c:orientation val="minMax"/>
        </c:scaling>
        <c:delete val="1"/>
        <c:axPos val="l"/>
        <c:numFmt formatCode="General" sourceLinked="1"/>
        <c:majorTickMark val="out"/>
        <c:minorTickMark val="none"/>
        <c:tickLblPos val="nextTo"/>
        <c:crossAx val="-2014479064"/>
        <c:crosses val="autoZero"/>
        <c:crossBetween val="between"/>
      </c:valAx>
    </c:plotArea>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marker>
            <c:symbol val="none"/>
          </c:marker>
          <c:dLbls>
            <c:dLbl>
              <c:idx val="0"/>
              <c:layout>
                <c:manualLayout>
                  <c:x val="-0.046448087431694"/>
                  <c:y val="-4.24377813600667E-17"/>
                </c:manualLayout>
              </c:layout>
              <c:showLegendKey val="0"/>
              <c:showVal val="1"/>
              <c:showCatName val="0"/>
              <c:showSerName val="0"/>
              <c:showPercent val="0"/>
              <c:showBubbleSize val="0"/>
            </c:dLbl>
            <c:dLbl>
              <c:idx val="1"/>
              <c:layout>
                <c:manualLayout>
                  <c:x val="-0.0068306010928962"/>
                  <c:y val="-0.0555555555555556"/>
                </c:manualLayout>
              </c:layout>
              <c:showLegendKey val="0"/>
              <c:showVal val="1"/>
              <c:showCatName val="0"/>
              <c:showSerName val="0"/>
              <c:showPercent val="0"/>
              <c:showBubbleSize val="0"/>
            </c:dLbl>
            <c:dLbl>
              <c:idx val="2"/>
              <c:layout>
                <c:manualLayout>
                  <c:x val="0.0"/>
                  <c:y val="0.050925925925926"/>
                </c:manualLayout>
              </c:layout>
              <c:showLegendKey val="0"/>
              <c:showVal val="1"/>
              <c:showCatName val="0"/>
              <c:showSerName val="0"/>
              <c:showPercent val="0"/>
              <c:showBubbleSize val="0"/>
            </c:dLbl>
            <c:dLbl>
              <c:idx val="3"/>
              <c:layout>
                <c:manualLayout>
                  <c:x val="-0.0245901639344263"/>
                  <c:y val="0.037037037037037"/>
                </c:manualLayout>
              </c:layout>
              <c:showLegendKey val="0"/>
              <c:showVal val="1"/>
              <c:showCatName val="0"/>
              <c:showSerName val="0"/>
              <c:showPercent val="0"/>
              <c:showBubbleSize val="0"/>
            </c:dLbl>
            <c:dLbl>
              <c:idx val="4"/>
              <c:layout>
                <c:manualLayout>
                  <c:x val="-0.0163934426229508"/>
                  <c:y val="-0.037037037037037"/>
                </c:manualLayout>
              </c:layout>
              <c:showLegendKey val="0"/>
              <c:showVal val="1"/>
              <c:showCatName val="0"/>
              <c:showSerName val="0"/>
              <c:showPercent val="0"/>
              <c:showBubbleSize val="0"/>
            </c:dLbl>
            <c:dLbl>
              <c:idx val="5"/>
              <c:layout>
                <c:manualLayout>
                  <c:x val="-0.00819672131147551"/>
                  <c:y val="0.0324074074074074"/>
                </c:manualLayout>
              </c:layout>
              <c:showLegendKey val="0"/>
              <c:showVal val="1"/>
              <c:showCatName val="0"/>
              <c:showSerName val="0"/>
              <c:showPercent val="0"/>
              <c:showBubbleSize val="0"/>
            </c:dLbl>
            <c:dLbl>
              <c:idx val="6"/>
              <c:layout>
                <c:manualLayout>
                  <c:x val="-0.0341530054644809"/>
                  <c:y val="-0.0555555555555555"/>
                </c:manualLayout>
              </c:layout>
              <c:showLegendKey val="0"/>
              <c:showVal val="1"/>
              <c:showCatName val="0"/>
              <c:showSerName val="0"/>
              <c:showPercent val="0"/>
              <c:showBubbleSize val="0"/>
            </c:dLbl>
            <c:dLbl>
              <c:idx val="7"/>
              <c:layout>
                <c:manualLayout>
                  <c:x val="-0.0259563917215265"/>
                  <c:y val="0.0601851851851852"/>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Sheet1!$A$2:$A$10</c:f>
              <c:strCache>
                <c:ptCount val="9"/>
                <c:pt idx="0">
                  <c:v>1Q 2013</c:v>
                </c:pt>
                <c:pt idx="1">
                  <c:v>2Q 2013</c:v>
                </c:pt>
                <c:pt idx="2">
                  <c:v>3Q 2013</c:v>
                </c:pt>
                <c:pt idx="3">
                  <c:v>4Q 2013</c:v>
                </c:pt>
                <c:pt idx="4">
                  <c:v>1Q 2014</c:v>
                </c:pt>
                <c:pt idx="5">
                  <c:v>2Q 2014</c:v>
                </c:pt>
                <c:pt idx="6">
                  <c:v>3Q 2014</c:v>
                </c:pt>
                <c:pt idx="7">
                  <c:v>4Q 2014</c:v>
                </c:pt>
                <c:pt idx="8">
                  <c:v>1Q 2015</c:v>
                </c:pt>
              </c:strCache>
            </c:strRef>
          </c:cat>
          <c:val>
            <c:numRef>
              <c:f>Sheet1!$B$2:$B$10</c:f>
              <c:numCache>
                <c:formatCode>General</c:formatCode>
                <c:ptCount val="9"/>
                <c:pt idx="0">
                  <c:v>587.0</c:v>
                </c:pt>
                <c:pt idx="1">
                  <c:v>670.0</c:v>
                </c:pt>
                <c:pt idx="2">
                  <c:v>666.0</c:v>
                </c:pt>
                <c:pt idx="3">
                  <c:v>769.0</c:v>
                </c:pt>
                <c:pt idx="4">
                  <c:v>628.0</c:v>
                </c:pt>
                <c:pt idx="5">
                  <c:v>676.0</c:v>
                </c:pt>
                <c:pt idx="6">
                  <c:v>667.0</c:v>
                </c:pt>
                <c:pt idx="7">
                  <c:v>761.0</c:v>
                </c:pt>
                <c:pt idx="8">
                  <c:v>582.0</c:v>
                </c:pt>
              </c:numCache>
            </c:numRef>
          </c:val>
          <c:smooth val="0"/>
        </c:ser>
        <c:dLbls>
          <c:showLegendKey val="0"/>
          <c:showVal val="0"/>
          <c:showCatName val="0"/>
          <c:showSerName val="0"/>
          <c:showPercent val="0"/>
          <c:showBubbleSize val="0"/>
        </c:dLbls>
        <c:marker val="1"/>
        <c:smooth val="0"/>
        <c:axId val="-2015046360"/>
        <c:axId val="-2015049352"/>
      </c:lineChart>
      <c:catAx>
        <c:axId val="-2015046360"/>
        <c:scaling>
          <c:orientation val="minMax"/>
        </c:scaling>
        <c:delete val="1"/>
        <c:axPos val="b"/>
        <c:majorTickMark val="out"/>
        <c:minorTickMark val="none"/>
        <c:tickLblPos val="nextTo"/>
        <c:crossAx val="-2015049352"/>
        <c:crosses val="autoZero"/>
        <c:auto val="1"/>
        <c:lblAlgn val="ctr"/>
        <c:lblOffset val="100"/>
        <c:noMultiLvlLbl val="0"/>
      </c:catAx>
      <c:valAx>
        <c:axId val="-2015049352"/>
        <c:scaling>
          <c:orientation val="minMax"/>
        </c:scaling>
        <c:delete val="1"/>
        <c:axPos val="l"/>
        <c:numFmt formatCode="General" sourceLinked="1"/>
        <c:majorTickMark val="out"/>
        <c:minorTickMark val="none"/>
        <c:tickLblPos val="nextTo"/>
        <c:crossAx val="-2015046360"/>
        <c:crosses val="autoZero"/>
        <c:crossBetween val="between"/>
      </c:valAx>
    </c:plotArea>
    <c:plotVisOnly val="1"/>
    <c:dispBlanksAs val="gap"/>
    <c:showDLblsOverMax val="0"/>
  </c:chart>
  <c:txPr>
    <a:bodyPr/>
    <a:lstStyle/>
    <a:p>
      <a:pPr>
        <a:defRPr>
          <a:solidFill>
            <a:srgbClr val="FFFFFF"/>
          </a:solidFil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79016622922135"/>
          <c:y val="0.169185097596589"/>
          <c:w val="0.901088236697686"/>
          <c:h val="0.705452688721077"/>
        </c:manualLayout>
      </c:layout>
      <c:barChart>
        <c:barDir val="col"/>
        <c:grouping val="clustered"/>
        <c:varyColors val="0"/>
        <c:ser>
          <c:idx val="0"/>
          <c:order val="0"/>
          <c:tx>
            <c:strRef>
              <c:f>Sheet1!$B$1</c:f>
              <c:strCache>
                <c:ptCount val="1"/>
                <c:pt idx="0">
                  <c:v>Open source consumption</c:v>
                </c:pt>
              </c:strCache>
            </c:strRef>
          </c:tx>
          <c:invertIfNegative val="0"/>
          <c:cat>
            <c:numRef>
              <c:f>Sheet1!$A$2:$A$14</c:f>
              <c:numCache>
                <c:formatCode>General</c:formatCode>
                <c:ptCount val="13"/>
                <c:pt idx="0">
                  <c:v>2001.0</c:v>
                </c:pt>
                <c:pt idx="1">
                  <c:v>2002.0</c:v>
                </c:pt>
                <c:pt idx="2">
                  <c:v>2003.0</c:v>
                </c:pt>
                <c:pt idx="3">
                  <c:v>2004.0</c:v>
                </c:pt>
                <c:pt idx="4">
                  <c:v>2005.0</c:v>
                </c:pt>
                <c:pt idx="5">
                  <c:v>2006.0</c:v>
                </c:pt>
                <c:pt idx="6">
                  <c:v>2007.0</c:v>
                </c:pt>
                <c:pt idx="7">
                  <c:v>2008.0</c:v>
                </c:pt>
                <c:pt idx="8">
                  <c:v>2009.0</c:v>
                </c:pt>
                <c:pt idx="9">
                  <c:v>2010.0</c:v>
                </c:pt>
                <c:pt idx="10">
                  <c:v>2011.0</c:v>
                </c:pt>
                <c:pt idx="11">
                  <c:v>2012.0</c:v>
                </c:pt>
                <c:pt idx="12">
                  <c:v>2013.0</c:v>
                </c:pt>
              </c:numCache>
            </c:numRef>
          </c:cat>
          <c:val>
            <c:numRef>
              <c:f>Sheet1!$B$2:$B$14</c:f>
              <c:numCache>
                <c:formatCode>General</c:formatCode>
                <c:ptCount val="13"/>
                <c:pt idx="0">
                  <c:v>29.0</c:v>
                </c:pt>
                <c:pt idx="1">
                  <c:v>101.0</c:v>
                </c:pt>
                <c:pt idx="2">
                  <c:v>126.0</c:v>
                </c:pt>
                <c:pt idx="3">
                  <c:v>159.0</c:v>
                </c:pt>
                <c:pt idx="4">
                  <c:v>202.0</c:v>
                </c:pt>
                <c:pt idx="5">
                  <c:v>248.0</c:v>
                </c:pt>
                <c:pt idx="6">
                  <c:v>290.0</c:v>
                </c:pt>
                <c:pt idx="7">
                  <c:v>385.0</c:v>
                </c:pt>
                <c:pt idx="8">
                  <c:v>510.0</c:v>
                </c:pt>
                <c:pt idx="9">
                  <c:v>940.0</c:v>
                </c:pt>
                <c:pt idx="10">
                  <c:v>1940.0</c:v>
                </c:pt>
                <c:pt idx="11">
                  <c:v>5000.0</c:v>
                </c:pt>
                <c:pt idx="12">
                  <c:v>6000.0</c:v>
                </c:pt>
              </c:numCache>
            </c:numRef>
          </c:val>
        </c:ser>
        <c:ser>
          <c:idx val="1"/>
          <c:order val="1"/>
          <c:tx>
            <c:strRef>
              <c:f>Sheet1!$C$1</c:f>
              <c:strCache>
                <c:ptCount val="1"/>
                <c:pt idx="0">
                  <c:v>Open source contribution</c:v>
                </c:pt>
              </c:strCache>
            </c:strRef>
          </c:tx>
          <c:spPr>
            <a:solidFill>
              <a:schemeClr val="bg1">
                <a:lumMod val="75000"/>
              </a:schemeClr>
            </a:solidFill>
          </c:spPr>
          <c:invertIfNegative val="0"/>
          <c:cat>
            <c:numRef>
              <c:f>Sheet1!$A$2:$A$14</c:f>
              <c:numCache>
                <c:formatCode>General</c:formatCode>
                <c:ptCount val="13"/>
                <c:pt idx="0">
                  <c:v>2001.0</c:v>
                </c:pt>
                <c:pt idx="1">
                  <c:v>2002.0</c:v>
                </c:pt>
                <c:pt idx="2">
                  <c:v>2003.0</c:v>
                </c:pt>
                <c:pt idx="3">
                  <c:v>2004.0</c:v>
                </c:pt>
                <c:pt idx="4">
                  <c:v>2005.0</c:v>
                </c:pt>
                <c:pt idx="5">
                  <c:v>2006.0</c:v>
                </c:pt>
                <c:pt idx="6">
                  <c:v>2007.0</c:v>
                </c:pt>
                <c:pt idx="7">
                  <c:v>2008.0</c:v>
                </c:pt>
                <c:pt idx="8">
                  <c:v>2009.0</c:v>
                </c:pt>
                <c:pt idx="9">
                  <c:v>2010.0</c:v>
                </c:pt>
                <c:pt idx="10">
                  <c:v>2011.0</c:v>
                </c:pt>
                <c:pt idx="11">
                  <c:v>2012.0</c:v>
                </c:pt>
                <c:pt idx="12">
                  <c:v>2013.0</c:v>
                </c:pt>
              </c:numCache>
            </c:numRef>
          </c:cat>
          <c:val>
            <c:numRef>
              <c:f>Sheet1!$C$2:$C$14</c:f>
              <c:numCache>
                <c:formatCode>General</c:formatCode>
                <c:ptCount val="13"/>
                <c:pt idx="6">
                  <c:v>3.0</c:v>
                </c:pt>
                <c:pt idx="7">
                  <c:v>3.0</c:v>
                </c:pt>
                <c:pt idx="8">
                  <c:v>23.0</c:v>
                </c:pt>
                <c:pt idx="9">
                  <c:v>44.0</c:v>
                </c:pt>
                <c:pt idx="10">
                  <c:v>66.0</c:v>
                </c:pt>
                <c:pt idx="11">
                  <c:v>85.0</c:v>
                </c:pt>
                <c:pt idx="12">
                  <c:v>110.0</c:v>
                </c:pt>
              </c:numCache>
            </c:numRef>
          </c:val>
        </c:ser>
        <c:dLbls>
          <c:showLegendKey val="0"/>
          <c:showVal val="0"/>
          <c:showCatName val="0"/>
          <c:showSerName val="0"/>
          <c:showPercent val="0"/>
          <c:showBubbleSize val="0"/>
        </c:dLbls>
        <c:gapWidth val="150"/>
        <c:axId val="-2015258472"/>
        <c:axId val="-2015261400"/>
      </c:barChart>
      <c:catAx>
        <c:axId val="-2015258472"/>
        <c:scaling>
          <c:orientation val="minMax"/>
        </c:scaling>
        <c:delete val="0"/>
        <c:axPos val="b"/>
        <c:numFmt formatCode="General" sourceLinked="1"/>
        <c:majorTickMark val="out"/>
        <c:minorTickMark val="none"/>
        <c:tickLblPos val="nextTo"/>
        <c:crossAx val="-2015261400"/>
        <c:crosses val="autoZero"/>
        <c:auto val="1"/>
        <c:lblAlgn val="ctr"/>
        <c:lblOffset val="100"/>
        <c:noMultiLvlLbl val="0"/>
      </c:catAx>
      <c:valAx>
        <c:axId val="-2015261400"/>
        <c:scaling>
          <c:logBase val="10.0"/>
          <c:orientation val="minMax"/>
        </c:scaling>
        <c:delete val="0"/>
        <c:axPos val="l"/>
        <c:majorGridlines/>
        <c:numFmt formatCode="General" sourceLinked="1"/>
        <c:majorTickMark val="out"/>
        <c:minorTickMark val="none"/>
        <c:tickLblPos val="nextTo"/>
        <c:crossAx val="-2015258472"/>
        <c:crosses val="autoZero"/>
        <c:crossBetween val="between"/>
      </c:valAx>
    </c:plotArea>
    <c:legend>
      <c:legendPos val="t"/>
      <c:layout/>
      <c:overlay val="0"/>
    </c:legend>
    <c:plotVisOnly val="1"/>
    <c:dispBlanksAs val="gap"/>
    <c:showDLblsOverMax val="0"/>
  </c:chart>
  <c:spPr>
    <a:noFill/>
  </c:spPr>
  <c:txPr>
    <a:bodyPr/>
    <a:lstStyle/>
    <a:p>
      <a:pPr>
        <a:defRPr sz="1400" b="1">
          <a:solidFill>
            <a:srgbClr val="FFFFFF"/>
          </a:solidFill>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43"/>
      <c:rotY val="71"/>
      <c:rAngAx val="0"/>
      <c:perspective val="3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explosion val="10"/>
          <c:dPt>
            <c:idx val="1"/>
            <c:bubble3D val="0"/>
            <c:explosion val="0"/>
            <c:spPr>
              <a:solidFill>
                <a:srgbClr val="FFFF00"/>
              </a:solidFill>
            </c:spPr>
          </c:dPt>
          <c:cat>
            <c:strRef>
              <c:f>Sheet1!$A$2:$A$3</c:f>
              <c:strCache>
                <c:ptCount val="2"/>
                <c:pt idx="1">
                  <c:v>2nd Qtr</c:v>
                </c:pt>
              </c:strCache>
            </c:strRef>
          </c:cat>
          <c:val>
            <c:numRef>
              <c:f>Sheet1!$B$2:$B$3</c:f>
              <c:numCache>
                <c:formatCode>General</c:formatCode>
                <c:ptCount val="2"/>
                <c:pt idx="0">
                  <c:v>98.0</c:v>
                </c:pt>
                <c:pt idx="1">
                  <c:v>2.0</c:v>
                </c:pt>
              </c:numCache>
            </c:numRef>
          </c:val>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0"/>
          <c:order val="0"/>
          <c:invertIfNegative val="0"/>
          <c:dLbls>
            <c:txPr>
              <a:bodyPr/>
              <a:lstStyle/>
              <a:p>
                <a:pPr>
                  <a:defRPr sz="2000">
                    <a:solidFill>
                      <a:srgbClr val="FFFFFF"/>
                    </a:solidFill>
                  </a:defRPr>
                </a:pPr>
                <a:endParaRPr lang="en-US"/>
              </a:p>
            </c:txPr>
            <c:showLegendKey val="0"/>
            <c:showVal val="1"/>
            <c:showCatName val="0"/>
            <c:showSerName val="0"/>
            <c:showPercent val="0"/>
            <c:showBubbleSize val="0"/>
            <c:showLeaderLines val="0"/>
          </c:dLbls>
          <c:cat>
            <c:strRef>
              <c:f>Sheet1!$A$1:$A$6</c:f>
              <c:strCache>
                <c:ptCount val="6"/>
                <c:pt idx="0">
                  <c:v>Query &amp; Analysis</c:v>
                </c:pt>
                <c:pt idx="1">
                  <c:v>Data Discovery</c:v>
                </c:pt>
                <c:pt idx="2">
                  <c:v>Alerts</c:v>
                </c:pt>
                <c:pt idx="3">
                  <c:v>Dashboards</c:v>
                </c:pt>
                <c:pt idx="4">
                  <c:v>Reports</c:v>
                </c:pt>
                <c:pt idx="5">
                  <c:v>Spreadsheets</c:v>
                </c:pt>
              </c:strCache>
            </c:strRef>
          </c:cat>
          <c:val>
            <c:numRef>
              <c:f>Sheet1!$B$1:$B$6</c:f>
              <c:numCache>
                <c:formatCode>0%</c:formatCode>
                <c:ptCount val="6"/>
                <c:pt idx="0">
                  <c:v>0.18</c:v>
                </c:pt>
                <c:pt idx="1">
                  <c:v>0.19</c:v>
                </c:pt>
                <c:pt idx="2">
                  <c:v>0.25</c:v>
                </c:pt>
                <c:pt idx="3">
                  <c:v>0.35</c:v>
                </c:pt>
                <c:pt idx="4">
                  <c:v>0.53</c:v>
                </c:pt>
                <c:pt idx="5">
                  <c:v>0.69</c:v>
                </c:pt>
              </c:numCache>
            </c:numRef>
          </c:val>
        </c:ser>
        <c:dLbls>
          <c:showLegendKey val="0"/>
          <c:showVal val="0"/>
          <c:showCatName val="0"/>
          <c:showSerName val="0"/>
          <c:showPercent val="0"/>
          <c:showBubbleSize val="0"/>
        </c:dLbls>
        <c:gapWidth val="150"/>
        <c:axId val="-2011931304"/>
        <c:axId val="-2011938488"/>
      </c:barChart>
      <c:catAx>
        <c:axId val="-2011931304"/>
        <c:scaling>
          <c:orientation val="minMax"/>
        </c:scaling>
        <c:delete val="0"/>
        <c:axPos val="l"/>
        <c:majorTickMark val="none"/>
        <c:minorTickMark val="none"/>
        <c:tickLblPos val="nextTo"/>
        <c:spPr>
          <a:ln>
            <a:noFill/>
          </a:ln>
        </c:spPr>
        <c:txPr>
          <a:bodyPr/>
          <a:lstStyle/>
          <a:p>
            <a:pPr>
              <a:defRPr sz="1800">
                <a:solidFill>
                  <a:srgbClr val="FFFFFF"/>
                </a:solidFill>
              </a:defRPr>
            </a:pPr>
            <a:endParaRPr lang="en-US"/>
          </a:p>
        </c:txPr>
        <c:crossAx val="-2011938488"/>
        <c:crosses val="autoZero"/>
        <c:auto val="1"/>
        <c:lblAlgn val="ctr"/>
        <c:lblOffset val="100"/>
        <c:noMultiLvlLbl val="0"/>
      </c:catAx>
      <c:valAx>
        <c:axId val="-2011938488"/>
        <c:scaling>
          <c:orientation val="minMax"/>
        </c:scaling>
        <c:delete val="1"/>
        <c:axPos val="b"/>
        <c:numFmt formatCode="0%" sourceLinked="1"/>
        <c:majorTickMark val="out"/>
        <c:minorTickMark val="none"/>
        <c:tickLblPos val="nextTo"/>
        <c:crossAx val="-2011931304"/>
        <c:crosses val="autoZero"/>
        <c:crossBetween val="between"/>
      </c:valAx>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B3CCB9-2CDA-C14F-BCE1-8783B01F9383}"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CBBAA170-F896-674F-9DFC-DDACD41A16E4}">
      <dgm:prSet phldrT="[Text]" custT="1"/>
      <dgm:spPr/>
      <dgm:t>
        <a:bodyPr/>
        <a:lstStyle/>
        <a:p>
          <a:r>
            <a:rPr lang="en-US" sz="3600" dirty="0" smtClean="0"/>
            <a:t>CEO</a:t>
          </a:r>
          <a:endParaRPr lang="en-US" sz="3600" dirty="0"/>
        </a:p>
      </dgm:t>
    </dgm:pt>
    <dgm:pt modelId="{665D4BC5-10F5-2F4C-AE6A-DC13513EFC2A}" type="parTrans" cxnId="{151E3E07-3196-EE4E-90D1-FF321EECE3F0}">
      <dgm:prSet/>
      <dgm:spPr/>
      <dgm:t>
        <a:bodyPr/>
        <a:lstStyle/>
        <a:p>
          <a:endParaRPr lang="en-US"/>
        </a:p>
      </dgm:t>
    </dgm:pt>
    <dgm:pt modelId="{0BBD434A-5200-194E-9061-1EC0A2B2A5F0}" type="sibTrans" cxnId="{151E3E07-3196-EE4E-90D1-FF321EECE3F0}">
      <dgm:prSet/>
      <dgm:spPr/>
      <dgm:t>
        <a:bodyPr/>
        <a:lstStyle/>
        <a:p>
          <a:endParaRPr lang="en-US"/>
        </a:p>
      </dgm:t>
    </dgm:pt>
    <dgm:pt modelId="{504CFB7B-EBFA-7341-AE4E-69BFD096D35D}">
      <dgm:prSet phldrT="[Text]" custT="1"/>
      <dgm:spPr/>
      <dgm:t>
        <a:bodyPr/>
        <a:lstStyle/>
        <a:p>
          <a:r>
            <a:rPr lang="en-US" sz="3200" dirty="0" smtClean="0"/>
            <a:t>Sales</a:t>
          </a:r>
          <a:endParaRPr lang="en-US" sz="3200" dirty="0"/>
        </a:p>
      </dgm:t>
    </dgm:pt>
    <dgm:pt modelId="{5C0A5EBB-DABD-CC4C-918E-B5EF67253CE0}" type="parTrans" cxnId="{437ABE4C-E915-A740-8A4E-7B61D7CACC66}">
      <dgm:prSet/>
      <dgm:spPr/>
      <dgm:t>
        <a:bodyPr/>
        <a:lstStyle/>
        <a:p>
          <a:endParaRPr lang="en-US"/>
        </a:p>
      </dgm:t>
    </dgm:pt>
    <dgm:pt modelId="{FD83BE3D-B953-9C4E-B1CA-63A10D9BEF46}" type="sibTrans" cxnId="{437ABE4C-E915-A740-8A4E-7B61D7CACC66}">
      <dgm:prSet/>
      <dgm:spPr/>
      <dgm:t>
        <a:bodyPr/>
        <a:lstStyle/>
        <a:p>
          <a:endParaRPr lang="en-US"/>
        </a:p>
      </dgm:t>
    </dgm:pt>
    <dgm:pt modelId="{26F18306-8D88-EF48-B491-C184ED6760EE}">
      <dgm:prSet phldrT="[Text]" custT="1"/>
      <dgm:spPr/>
      <dgm:t>
        <a:bodyPr/>
        <a:lstStyle/>
        <a:p>
          <a:r>
            <a:rPr lang="en-US" sz="3200" dirty="0" smtClean="0"/>
            <a:t>Marketing</a:t>
          </a:r>
          <a:endParaRPr lang="en-US" sz="3200" dirty="0"/>
        </a:p>
      </dgm:t>
    </dgm:pt>
    <dgm:pt modelId="{860EA026-6439-284F-9E12-A45A91552C2D}" type="parTrans" cxnId="{4BCFB34C-A992-3A4E-9FD2-FCC74A87761A}">
      <dgm:prSet/>
      <dgm:spPr/>
      <dgm:t>
        <a:bodyPr/>
        <a:lstStyle/>
        <a:p>
          <a:endParaRPr lang="en-US"/>
        </a:p>
      </dgm:t>
    </dgm:pt>
    <dgm:pt modelId="{D28AE316-7268-9D4A-9C02-AB88FAAA9184}" type="sibTrans" cxnId="{4BCFB34C-A992-3A4E-9FD2-FCC74A87761A}">
      <dgm:prSet/>
      <dgm:spPr/>
      <dgm:t>
        <a:bodyPr/>
        <a:lstStyle/>
        <a:p>
          <a:endParaRPr lang="en-US"/>
        </a:p>
      </dgm:t>
    </dgm:pt>
    <dgm:pt modelId="{2AB6121A-08BD-6540-B501-1B4AE6A669E1}">
      <dgm:prSet phldrT="[Text]" custT="1"/>
      <dgm:spPr/>
      <dgm:t>
        <a:bodyPr/>
        <a:lstStyle/>
        <a:p>
          <a:r>
            <a:rPr lang="en-US" sz="3200" dirty="0" smtClean="0"/>
            <a:t>Services</a:t>
          </a:r>
          <a:endParaRPr lang="en-US" sz="3200" dirty="0"/>
        </a:p>
      </dgm:t>
    </dgm:pt>
    <dgm:pt modelId="{F4F451C3-F614-D142-862C-ACF50D72E156}" type="parTrans" cxnId="{9209249F-57FD-AD4E-A6E5-221A9B5F4632}">
      <dgm:prSet/>
      <dgm:spPr/>
      <dgm:t>
        <a:bodyPr/>
        <a:lstStyle/>
        <a:p>
          <a:endParaRPr lang="en-US"/>
        </a:p>
      </dgm:t>
    </dgm:pt>
    <dgm:pt modelId="{04FD4A3D-6000-F947-9F72-3740D8661940}" type="sibTrans" cxnId="{9209249F-57FD-AD4E-A6E5-221A9B5F4632}">
      <dgm:prSet/>
      <dgm:spPr/>
      <dgm:t>
        <a:bodyPr/>
        <a:lstStyle/>
        <a:p>
          <a:endParaRPr lang="en-US"/>
        </a:p>
      </dgm:t>
    </dgm:pt>
    <dgm:pt modelId="{BB20299C-61E0-524E-B99A-63530B3B6657}">
      <dgm:prSet phldrT="[Text]" custT="1"/>
      <dgm:spPr/>
      <dgm:t>
        <a:bodyPr/>
        <a:lstStyle/>
        <a:p>
          <a:r>
            <a:rPr lang="en-US" sz="2800" dirty="0" err="1" smtClean="0"/>
            <a:t>SalesOps</a:t>
          </a:r>
          <a:endParaRPr lang="en-US" sz="2800" dirty="0"/>
        </a:p>
      </dgm:t>
    </dgm:pt>
    <dgm:pt modelId="{D0ED3284-8FE5-E041-A67B-2CFFD27A21BB}" type="parTrans" cxnId="{66E12D9C-7567-D144-B49C-972347A71CAF}">
      <dgm:prSet/>
      <dgm:spPr/>
      <dgm:t>
        <a:bodyPr/>
        <a:lstStyle/>
        <a:p>
          <a:endParaRPr lang="en-US"/>
        </a:p>
      </dgm:t>
    </dgm:pt>
    <dgm:pt modelId="{F63CB1FA-4E6B-6F41-90CB-C101C2E9BC95}" type="sibTrans" cxnId="{66E12D9C-7567-D144-B49C-972347A71CAF}">
      <dgm:prSet/>
      <dgm:spPr/>
      <dgm:t>
        <a:bodyPr/>
        <a:lstStyle/>
        <a:p>
          <a:endParaRPr lang="en-US"/>
        </a:p>
      </dgm:t>
    </dgm:pt>
    <dgm:pt modelId="{D3603895-FB1F-E04C-8047-C72B3FE5DB3C}">
      <dgm:prSet phldrT="[Text]" custT="1"/>
      <dgm:spPr/>
      <dgm:t>
        <a:bodyPr/>
        <a:lstStyle/>
        <a:p>
          <a:r>
            <a:rPr lang="en-US" sz="2800" dirty="0" err="1" smtClean="0"/>
            <a:t>MarketingOps</a:t>
          </a:r>
          <a:endParaRPr lang="en-US" sz="2800" dirty="0"/>
        </a:p>
      </dgm:t>
    </dgm:pt>
    <dgm:pt modelId="{B16FDF67-2B57-6643-86E2-0B73063827FD}" type="parTrans" cxnId="{0C760BCA-3874-0E46-9C70-284999F0FB7E}">
      <dgm:prSet/>
      <dgm:spPr/>
      <dgm:t>
        <a:bodyPr/>
        <a:lstStyle/>
        <a:p>
          <a:endParaRPr lang="en-US"/>
        </a:p>
      </dgm:t>
    </dgm:pt>
    <dgm:pt modelId="{A9B1F212-A2ED-A54D-9090-21F6E107FA2E}" type="sibTrans" cxnId="{0C760BCA-3874-0E46-9C70-284999F0FB7E}">
      <dgm:prSet/>
      <dgm:spPr/>
      <dgm:t>
        <a:bodyPr/>
        <a:lstStyle/>
        <a:p>
          <a:endParaRPr lang="en-US"/>
        </a:p>
      </dgm:t>
    </dgm:pt>
    <dgm:pt modelId="{EA69480B-C0A8-5E45-AE5C-0E2DCBED079E}">
      <dgm:prSet phldrT="[Text]" custT="1"/>
      <dgm:spPr/>
      <dgm:t>
        <a:bodyPr/>
        <a:lstStyle/>
        <a:p>
          <a:r>
            <a:rPr lang="en-US" sz="2800" dirty="0" err="1" smtClean="0"/>
            <a:t>ServicesOps</a:t>
          </a:r>
          <a:endParaRPr lang="en-US" sz="2800" dirty="0"/>
        </a:p>
      </dgm:t>
    </dgm:pt>
    <dgm:pt modelId="{74A12396-1477-C042-9837-D5A05B836B29}" type="parTrans" cxnId="{A170F301-F234-3F42-B8F1-283D4188282C}">
      <dgm:prSet/>
      <dgm:spPr/>
      <dgm:t>
        <a:bodyPr/>
        <a:lstStyle/>
        <a:p>
          <a:endParaRPr lang="en-US"/>
        </a:p>
      </dgm:t>
    </dgm:pt>
    <dgm:pt modelId="{4ACCB992-BCD5-BB4C-B8DB-4EFA2D28B4E7}" type="sibTrans" cxnId="{A170F301-F234-3F42-B8F1-283D4188282C}">
      <dgm:prSet/>
      <dgm:spPr/>
      <dgm:t>
        <a:bodyPr/>
        <a:lstStyle/>
        <a:p>
          <a:endParaRPr lang="en-US"/>
        </a:p>
      </dgm:t>
    </dgm:pt>
    <dgm:pt modelId="{E4709C7D-7E35-A048-97F3-0A3D2B91F0B0}" type="pres">
      <dgm:prSet presAssocID="{82B3CCB9-2CDA-C14F-BCE1-8783B01F9383}" presName="hierChild1" presStyleCnt="0">
        <dgm:presLayoutVars>
          <dgm:orgChart val="1"/>
          <dgm:chPref val="1"/>
          <dgm:dir/>
          <dgm:animOne val="branch"/>
          <dgm:animLvl val="lvl"/>
          <dgm:resizeHandles/>
        </dgm:presLayoutVars>
      </dgm:prSet>
      <dgm:spPr/>
      <dgm:t>
        <a:bodyPr/>
        <a:lstStyle/>
        <a:p>
          <a:endParaRPr lang="en-US"/>
        </a:p>
      </dgm:t>
    </dgm:pt>
    <dgm:pt modelId="{7A16CB13-C046-2847-A929-AC2210F4B273}" type="pres">
      <dgm:prSet presAssocID="{CBBAA170-F896-674F-9DFC-DDACD41A16E4}" presName="hierRoot1" presStyleCnt="0">
        <dgm:presLayoutVars>
          <dgm:hierBranch val="init"/>
        </dgm:presLayoutVars>
      </dgm:prSet>
      <dgm:spPr/>
    </dgm:pt>
    <dgm:pt modelId="{32F5172A-4980-9F43-8682-B455A550216F}" type="pres">
      <dgm:prSet presAssocID="{CBBAA170-F896-674F-9DFC-DDACD41A16E4}" presName="rootComposite1" presStyleCnt="0"/>
      <dgm:spPr/>
    </dgm:pt>
    <dgm:pt modelId="{303E9A57-7443-684D-AB18-31F016FB673A}" type="pres">
      <dgm:prSet presAssocID="{CBBAA170-F896-674F-9DFC-DDACD41A16E4}" presName="rootText1" presStyleLbl="node0" presStyleIdx="0" presStyleCnt="1" custScaleY="58218">
        <dgm:presLayoutVars>
          <dgm:chPref val="3"/>
        </dgm:presLayoutVars>
      </dgm:prSet>
      <dgm:spPr/>
      <dgm:t>
        <a:bodyPr/>
        <a:lstStyle/>
        <a:p>
          <a:endParaRPr lang="en-US"/>
        </a:p>
      </dgm:t>
    </dgm:pt>
    <dgm:pt modelId="{696B19CB-09B8-1743-AF76-44D1D65E6918}" type="pres">
      <dgm:prSet presAssocID="{CBBAA170-F896-674F-9DFC-DDACD41A16E4}" presName="rootConnector1" presStyleLbl="node1" presStyleIdx="0" presStyleCnt="0"/>
      <dgm:spPr/>
      <dgm:t>
        <a:bodyPr/>
        <a:lstStyle/>
        <a:p>
          <a:endParaRPr lang="en-US"/>
        </a:p>
      </dgm:t>
    </dgm:pt>
    <dgm:pt modelId="{752E7B78-A644-8845-AC9A-0963794C96C5}" type="pres">
      <dgm:prSet presAssocID="{CBBAA170-F896-674F-9DFC-DDACD41A16E4}" presName="hierChild2" presStyleCnt="0"/>
      <dgm:spPr/>
    </dgm:pt>
    <dgm:pt modelId="{C241C3B7-DD29-8743-8899-F7B9140A4C77}" type="pres">
      <dgm:prSet presAssocID="{5C0A5EBB-DABD-CC4C-918E-B5EF67253CE0}" presName="Name37" presStyleLbl="parChTrans1D2" presStyleIdx="0" presStyleCnt="3"/>
      <dgm:spPr/>
      <dgm:t>
        <a:bodyPr/>
        <a:lstStyle/>
        <a:p>
          <a:endParaRPr lang="en-US"/>
        </a:p>
      </dgm:t>
    </dgm:pt>
    <dgm:pt modelId="{D5EA00AC-3A46-834C-A838-976009727A4B}" type="pres">
      <dgm:prSet presAssocID="{504CFB7B-EBFA-7341-AE4E-69BFD096D35D}" presName="hierRoot2" presStyleCnt="0">
        <dgm:presLayoutVars>
          <dgm:hierBranch val="init"/>
        </dgm:presLayoutVars>
      </dgm:prSet>
      <dgm:spPr/>
    </dgm:pt>
    <dgm:pt modelId="{43964ECB-B26B-5C40-95C7-69671EF3F2E8}" type="pres">
      <dgm:prSet presAssocID="{504CFB7B-EBFA-7341-AE4E-69BFD096D35D}" presName="rootComposite" presStyleCnt="0"/>
      <dgm:spPr/>
    </dgm:pt>
    <dgm:pt modelId="{3DB173FA-8187-FF42-91C8-5BF31EC1C581}" type="pres">
      <dgm:prSet presAssocID="{504CFB7B-EBFA-7341-AE4E-69BFD096D35D}" presName="rootText" presStyleLbl="node2" presStyleIdx="0" presStyleCnt="3" custScaleY="62581">
        <dgm:presLayoutVars>
          <dgm:chPref val="3"/>
        </dgm:presLayoutVars>
      </dgm:prSet>
      <dgm:spPr/>
      <dgm:t>
        <a:bodyPr/>
        <a:lstStyle/>
        <a:p>
          <a:endParaRPr lang="en-US"/>
        </a:p>
      </dgm:t>
    </dgm:pt>
    <dgm:pt modelId="{E1A0C206-28BC-6B44-8668-2E9BB3788933}" type="pres">
      <dgm:prSet presAssocID="{504CFB7B-EBFA-7341-AE4E-69BFD096D35D}" presName="rootConnector" presStyleLbl="node2" presStyleIdx="0" presStyleCnt="3"/>
      <dgm:spPr/>
      <dgm:t>
        <a:bodyPr/>
        <a:lstStyle/>
        <a:p>
          <a:endParaRPr lang="en-US"/>
        </a:p>
      </dgm:t>
    </dgm:pt>
    <dgm:pt modelId="{62F40DD7-18D7-9240-B481-3C5839F634E6}" type="pres">
      <dgm:prSet presAssocID="{504CFB7B-EBFA-7341-AE4E-69BFD096D35D}" presName="hierChild4" presStyleCnt="0"/>
      <dgm:spPr/>
    </dgm:pt>
    <dgm:pt modelId="{44900DD0-0C00-764F-90A6-BADC2E642887}" type="pres">
      <dgm:prSet presAssocID="{D0ED3284-8FE5-E041-A67B-2CFFD27A21BB}" presName="Name37" presStyleLbl="parChTrans1D3" presStyleIdx="0" presStyleCnt="3"/>
      <dgm:spPr/>
      <dgm:t>
        <a:bodyPr/>
        <a:lstStyle/>
        <a:p>
          <a:endParaRPr lang="en-US"/>
        </a:p>
      </dgm:t>
    </dgm:pt>
    <dgm:pt modelId="{A838FF58-0502-7C4D-BAEC-806F99FA62D3}" type="pres">
      <dgm:prSet presAssocID="{BB20299C-61E0-524E-B99A-63530B3B6657}" presName="hierRoot2" presStyleCnt="0">
        <dgm:presLayoutVars>
          <dgm:hierBranch val="init"/>
        </dgm:presLayoutVars>
      </dgm:prSet>
      <dgm:spPr/>
    </dgm:pt>
    <dgm:pt modelId="{C6A88000-DF95-344D-8A9D-F707F51573BF}" type="pres">
      <dgm:prSet presAssocID="{BB20299C-61E0-524E-B99A-63530B3B6657}" presName="rootComposite" presStyleCnt="0"/>
      <dgm:spPr/>
    </dgm:pt>
    <dgm:pt modelId="{A3B81C77-3816-FE4C-B7ED-CD96916C3CDB}" type="pres">
      <dgm:prSet presAssocID="{BB20299C-61E0-524E-B99A-63530B3B6657}" presName="rootText" presStyleLbl="node3" presStyleIdx="0" presStyleCnt="3" custScaleY="40963">
        <dgm:presLayoutVars>
          <dgm:chPref val="3"/>
        </dgm:presLayoutVars>
      </dgm:prSet>
      <dgm:spPr/>
      <dgm:t>
        <a:bodyPr/>
        <a:lstStyle/>
        <a:p>
          <a:endParaRPr lang="en-US"/>
        </a:p>
      </dgm:t>
    </dgm:pt>
    <dgm:pt modelId="{8DF78FFA-F165-BD41-8550-78E34ED604CF}" type="pres">
      <dgm:prSet presAssocID="{BB20299C-61E0-524E-B99A-63530B3B6657}" presName="rootConnector" presStyleLbl="node3" presStyleIdx="0" presStyleCnt="3"/>
      <dgm:spPr/>
      <dgm:t>
        <a:bodyPr/>
        <a:lstStyle/>
        <a:p>
          <a:endParaRPr lang="en-US"/>
        </a:p>
      </dgm:t>
    </dgm:pt>
    <dgm:pt modelId="{6027E83E-C33F-AB45-A19D-E046415BBEEC}" type="pres">
      <dgm:prSet presAssocID="{BB20299C-61E0-524E-B99A-63530B3B6657}" presName="hierChild4" presStyleCnt="0"/>
      <dgm:spPr/>
    </dgm:pt>
    <dgm:pt modelId="{A9EB835D-DC19-214B-8674-1AD8B884B14E}" type="pres">
      <dgm:prSet presAssocID="{BB20299C-61E0-524E-B99A-63530B3B6657}" presName="hierChild5" presStyleCnt="0"/>
      <dgm:spPr/>
    </dgm:pt>
    <dgm:pt modelId="{97AB043C-75B6-DD42-9B64-B7E51D35F7A9}" type="pres">
      <dgm:prSet presAssocID="{504CFB7B-EBFA-7341-AE4E-69BFD096D35D}" presName="hierChild5" presStyleCnt="0"/>
      <dgm:spPr/>
    </dgm:pt>
    <dgm:pt modelId="{20B57F7A-B564-3147-9A74-E09B4343E3D4}" type="pres">
      <dgm:prSet presAssocID="{860EA026-6439-284F-9E12-A45A91552C2D}" presName="Name37" presStyleLbl="parChTrans1D2" presStyleIdx="1" presStyleCnt="3"/>
      <dgm:spPr/>
      <dgm:t>
        <a:bodyPr/>
        <a:lstStyle/>
        <a:p>
          <a:endParaRPr lang="en-US"/>
        </a:p>
      </dgm:t>
    </dgm:pt>
    <dgm:pt modelId="{6D6CE560-3E93-B94C-B8C8-DCA551D79340}" type="pres">
      <dgm:prSet presAssocID="{26F18306-8D88-EF48-B491-C184ED6760EE}" presName="hierRoot2" presStyleCnt="0">
        <dgm:presLayoutVars>
          <dgm:hierBranch val="init"/>
        </dgm:presLayoutVars>
      </dgm:prSet>
      <dgm:spPr/>
    </dgm:pt>
    <dgm:pt modelId="{D364D4DD-CB3C-4B47-BE1C-B03B596A2D61}" type="pres">
      <dgm:prSet presAssocID="{26F18306-8D88-EF48-B491-C184ED6760EE}" presName="rootComposite" presStyleCnt="0"/>
      <dgm:spPr/>
    </dgm:pt>
    <dgm:pt modelId="{AC5B2C04-602B-A34F-A6C4-74A9B342E40C}" type="pres">
      <dgm:prSet presAssocID="{26F18306-8D88-EF48-B491-C184ED6760EE}" presName="rootText" presStyleLbl="node2" presStyleIdx="1" presStyleCnt="3" custScaleY="62581">
        <dgm:presLayoutVars>
          <dgm:chPref val="3"/>
        </dgm:presLayoutVars>
      </dgm:prSet>
      <dgm:spPr/>
      <dgm:t>
        <a:bodyPr/>
        <a:lstStyle/>
        <a:p>
          <a:endParaRPr lang="en-US"/>
        </a:p>
      </dgm:t>
    </dgm:pt>
    <dgm:pt modelId="{81FC9EA0-2C26-1243-AEAD-CD5FC761332E}" type="pres">
      <dgm:prSet presAssocID="{26F18306-8D88-EF48-B491-C184ED6760EE}" presName="rootConnector" presStyleLbl="node2" presStyleIdx="1" presStyleCnt="3"/>
      <dgm:spPr/>
      <dgm:t>
        <a:bodyPr/>
        <a:lstStyle/>
        <a:p>
          <a:endParaRPr lang="en-US"/>
        </a:p>
      </dgm:t>
    </dgm:pt>
    <dgm:pt modelId="{3962BB4A-0C00-554B-959E-09A0230CE3F7}" type="pres">
      <dgm:prSet presAssocID="{26F18306-8D88-EF48-B491-C184ED6760EE}" presName="hierChild4" presStyleCnt="0"/>
      <dgm:spPr/>
    </dgm:pt>
    <dgm:pt modelId="{F200612F-20B0-1E4E-87AE-55B5CC17492B}" type="pres">
      <dgm:prSet presAssocID="{B16FDF67-2B57-6643-86E2-0B73063827FD}" presName="Name37" presStyleLbl="parChTrans1D3" presStyleIdx="1" presStyleCnt="3"/>
      <dgm:spPr/>
      <dgm:t>
        <a:bodyPr/>
        <a:lstStyle/>
        <a:p>
          <a:endParaRPr lang="en-US"/>
        </a:p>
      </dgm:t>
    </dgm:pt>
    <dgm:pt modelId="{61C22C78-5D3A-784E-9B98-133E98FEB67B}" type="pres">
      <dgm:prSet presAssocID="{D3603895-FB1F-E04C-8047-C72B3FE5DB3C}" presName="hierRoot2" presStyleCnt="0">
        <dgm:presLayoutVars>
          <dgm:hierBranch val="init"/>
        </dgm:presLayoutVars>
      </dgm:prSet>
      <dgm:spPr/>
    </dgm:pt>
    <dgm:pt modelId="{EED68AB7-0238-A84D-8EDC-E8557B07C655}" type="pres">
      <dgm:prSet presAssocID="{D3603895-FB1F-E04C-8047-C72B3FE5DB3C}" presName="rootComposite" presStyleCnt="0"/>
      <dgm:spPr/>
    </dgm:pt>
    <dgm:pt modelId="{17F45338-A654-9840-8BAF-ACE57423FDD4}" type="pres">
      <dgm:prSet presAssocID="{D3603895-FB1F-E04C-8047-C72B3FE5DB3C}" presName="rootText" presStyleLbl="node3" presStyleIdx="1" presStyleCnt="3" custScaleY="40963">
        <dgm:presLayoutVars>
          <dgm:chPref val="3"/>
        </dgm:presLayoutVars>
      </dgm:prSet>
      <dgm:spPr/>
      <dgm:t>
        <a:bodyPr/>
        <a:lstStyle/>
        <a:p>
          <a:endParaRPr lang="en-US"/>
        </a:p>
      </dgm:t>
    </dgm:pt>
    <dgm:pt modelId="{8ECC979A-463C-6342-99B7-47A4F3C7BC8B}" type="pres">
      <dgm:prSet presAssocID="{D3603895-FB1F-E04C-8047-C72B3FE5DB3C}" presName="rootConnector" presStyleLbl="node3" presStyleIdx="1" presStyleCnt="3"/>
      <dgm:spPr/>
      <dgm:t>
        <a:bodyPr/>
        <a:lstStyle/>
        <a:p>
          <a:endParaRPr lang="en-US"/>
        </a:p>
      </dgm:t>
    </dgm:pt>
    <dgm:pt modelId="{4CB2C25F-C89A-8649-AF6A-85848502AE59}" type="pres">
      <dgm:prSet presAssocID="{D3603895-FB1F-E04C-8047-C72B3FE5DB3C}" presName="hierChild4" presStyleCnt="0"/>
      <dgm:spPr/>
    </dgm:pt>
    <dgm:pt modelId="{D5214595-8F81-6F47-9601-A22ACD0C15A2}" type="pres">
      <dgm:prSet presAssocID="{D3603895-FB1F-E04C-8047-C72B3FE5DB3C}" presName="hierChild5" presStyleCnt="0"/>
      <dgm:spPr/>
    </dgm:pt>
    <dgm:pt modelId="{816BFC9C-C981-304C-B151-18CA7A3D4763}" type="pres">
      <dgm:prSet presAssocID="{26F18306-8D88-EF48-B491-C184ED6760EE}" presName="hierChild5" presStyleCnt="0"/>
      <dgm:spPr/>
    </dgm:pt>
    <dgm:pt modelId="{22426717-CDB9-B54F-96D7-4BCC10FD3791}" type="pres">
      <dgm:prSet presAssocID="{F4F451C3-F614-D142-862C-ACF50D72E156}" presName="Name37" presStyleLbl="parChTrans1D2" presStyleIdx="2" presStyleCnt="3"/>
      <dgm:spPr/>
      <dgm:t>
        <a:bodyPr/>
        <a:lstStyle/>
        <a:p>
          <a:endParaRPr lang="en-US"/>
        </a:p>
      </dgm:t>
    </dgm:pt>
    <dgm:pt modelId="{14A8B7FD-4017-4A45-9EBE-1B64FB783F96}" type="pres">
      <dgm:prSet presAssocID="{2AB6121A-08BD-6540-B501-1B4AE6A669E1}" presName="hierRoot2" presStyleCnt="0">
        <dgm:presLayoutVars>
          <dgm:hierBranch val="init"/>
        </dgm:presLayoutVars>
      </dgm:prSet>
      <dgm:spPr/>
    </dgm:pt>
    <dgm:pt modelId="{432A51E4-610C-BE4B-9964-C25D906F37CA}" type="pres">
      <dgm:prSet presAssocID="{2AB6121A-08BD-6540-B501-1B4AE6A669E1}" presName="rootComposite" presStyleCnt="0"/>
      <dgm:spPr/>
    </dgm:pt>
    <dgm:pt modelId="{5789A6C4-3962-B84F-8144-8D6AEA14BB5B}" type="pres">
      <dgm:prSet presAssocID="{2AB6121A-08BD-6540-B501-1B4AE6A669E1}" presName="rootText" presStyleLbl="node2" presStyleIdx="2" presStyleCnt="3" custScaleY="62581">
        <dgm:presLayoutVars>
          <dgm:chPref val="3"/>
        </dgm:presLayoutVars>
      </dgm:prSet>
      <dgm:spPr/>
      <dgm:t>
        <a:bodyPr/>
        <a:lstStyle/>
        <a:p>
          <a:endParaRPr lang="en-US"/>
        </a:p>
      </dgm:t>
    </dgm:pt>
    <dgm:pt modelId="{89EB7CC8-2A41-0045-9977-2EA0001F7619}" type="pres">
      <dgm:prSet presAssocID="{2AB6121A-08BD-6540-B501-1B4AE6A669E1}" presName="rootConnector" presStyleLbl="node2" presStyleIdx="2" presStyleCnt="3"/>
      <dgm:spPr/>
      <dgm:t>
        <a:bodyPr/>
        <a:lstStyle/>
        <a:p>
          <a:endParaRPr lang="en-US"/>
        </a:p>
      </dgm:t>
    </dgm:pt>
    <dgm:pt modelId="{FBF0188A-B938-C440-8A6C-C1274031BD7C}" type="pres">
      <dgm:prSet presAssocID="{2AB6121A-08BD-6540-B501-1B4AE6A669E1}" presName="hierChild4" presStyleCnt="0"/>
      <dgm:spPr/>
    </dgm:pt>
    <dgm:pt modelId="{46AA6038-1810-A144-8705-ABDCD8B0AD1A}" type="pres">
      <dgm:prSet presAssocID="{74A12396-1477-C042-9837-D5A05B836B29}" presName="Name37" presStyleLbl="parChTrans1D3" presStyleIdx="2" presStyleCnt="3"/>
      <dgm:spPr/>
      <dgm:t>
        <a:bodyPr/>
        <a:lstStyle/>
        <a:p>
          <a:endParaRPr lang="en-US"/>
        </a:p>
      </dgm:t>
    </dgm:pt>
    <dgm:pt modelId="{7C8A7399-86A9-C249-A048-9F2693E6662B}" type="pres">
      <dgm:prSet presAssocID="{EA69480B-C0A8-5E45-AE5C-0E2DCBED079E}" presName="hierRoot2" presStyleCnt="0">
        <dgm:presLayoutVars>
          <dgm:hierBranch val="init"/>
        </dgm:presLayoutVars>
      </dgm:prSet>
      <dgm:spPr/>
    </dgm:pt>
    <dgm:pt modelId="{F9E644E9-7C8F-B344-B160-08E04C1E7B5D}" type="pres">
      <dgm:prSet presAssocID="{EA69480B-C0A8-5E45-AE5C-0E2DCBED079E}" presName="rootComposite" presStyleCnt="0"/>
      <dgm:spPr/>
    </dgm:pt>
    <dgm:pt modelId="{E61EF15A-3544-A245-A4FA-2FEF08AF4CCF}" type="pres">
      <dgm:prSet presAssocID="{EA69480B-C0A8-5E45-AE5C-0E2DCBED079E}" presName="rootText" presStyleLbl="node3" presStyleIdx="2" presStyleCnt="3" custScaleY="40963">
        <dgm:presLayoutVars>
          <dgm:chPref val="3"/>
        </dgm:presLayoutVars>
      </dgm:prSet>
      <dgm:spPr/>
      <dgm:t>
        <a:bodyPr/>
        <a:lstStyle/>
        <a:p>
          <a:endParaRPr lang="en-US"/>
        </a:p>
      </dgm:t>
    </dgm:pt>
    <dgm:pt modelId="{31505BB3-221F-0940-83BE-03FF57CACE76}" type="pres">
      <dgm:prSet presAssocID="{EA69480B-C0A8-5E45-AE5C-0E2DCBED079E}" presName="rootConnector" presStyleLbl="node3" presStyleIdx="2" presStyleCnt="3"/>
      <dgm:spPr/>
      <dgm:t>
        <a:bodyPr/>
        <a:lstStyle/>
        <a:p>
          <a:endParaRPr lang="en-US"/>
        </a:p>
      </dgm:t>
    </dgm:pt>
    <dgm:pt modelId="{DDD4AB56-0C67-B340-A963-BB19DBC48C27}" type="pres">
      <dgm:prSet presAssocID="{EA69480B-C0A8-5E45-AE5C-0E2DCBED079E}" presName="hierChild4" presStyleCnt="0"/>
      <dgm:spPr/>
    </dgm:pt>
    <dgm:pt modelId="{8ECD97DD-CF51-4845-B7EF-B309DCE5AEE6}" type="pres">
      <dgm:prSet presAssocID="{EA69480B-C0A8-5E45-AE5C-0E2DCBED079E}" presName="hierChild5" presStyleCnt="0"/>
      <dgm:spPr/>
    </dgm:pt>
    <dgm:pt modelId="{3F204965-676D-4E40-9698-EE89EB3ACC5F}" type="pres">
      <dgm:prSet presAssocID="{2AB6121A-08BD-6540-B501-1B4AE6A669E1}" presName="hierChild5" presStyleCnt="0"/>
      <dgm:spPr/>
    </dgm:pt>
    <dgm:pt modelId="{207FB4FC-D959-B84B-9C69-D56138D73795}" type="pres">
      <dgm:prSet presAssocID="{CBBAA170-F896-674F-9DFC-DDACD41A16E4}" presName="hierChild3" presStyleCnt="0"/>
      <dgm:spPr/>
    </dgm:pt>
  </dgm:ptLst>
  <dgm:cxnLst>
    <dgm:cxn modelId="{A170F301-F234-3F42-B8F1-283D4188282C}" srcId="{2AB6121A-08BD-6540-B501-1B4AE6A669E1}" destId="{EA69480B-C0A8-5E45-AE5C-0E2DCBED079E}" srcOrd="0" destOrd="0" parTransId="{74A12396-1477-C042-9837-D5A05B836B29}" sibTransId="{4ACCB992-BCD5-BB4C-B8DB-4EFA2D28B4E7}"/>
    <dgm:cxn modelId="{9209249F-57FD-AD4E-A6E5-221A9B5F4632}" srcId="{CBBAA170-F896-674F-9DFC-DDACD41A16E4}" destId="{2AB6121A-08BD-6540-B501-1B4AE6A669E1}" srcOrd="2" destOrd="0" parTransId="{F4F451C3-F614-D142-862C-ACF50D72E156}" sibTransId="{04FD4A3D-6000-F947-9F72-3740D8661940}"/>
    <dgm:cxn modelId="{67EBFB65-B94F-1649-BDE6-2569EEE876D3}" type="presOf" srcId="{504CFB7B-EBFA-7341-AE4E-69BFD096D35D}" destId="{3DB173FA-8187-FF42-91C8-5BF31EC1C581}" srcOrd="0" destOrd="0" presId="urn:microsoft.com/office/officeart/2005/8/layout/orgChart1"/>
    <dgm:cxn modelId="{7BC12A16-A165-5E4B-9A64-CFA98153E7BE}" type="presOf" srcId="{EA69480B-C0A8-5E45-AE5C-0E2DCBED079E}" destId="{31505BB3-221F-0940-83BE-03FF57CACE76}" srcOrd="1" destOrd="0" presId="urn:microsoft.com/office/officeart/2005/8/layout/orgChart1"/>
    <dgm:cxn modelId="{437ABE4C-E915-A740-8A4E-7B61D7CACC66}" srcId="{CBBAA170-F896-674F-9DFC-DDACD41A16E4}" destId="{504CFB7B-EBFA-7341-AE4E-69BFD096D35D}" srcOrd="0" destOrd="0" parTransId="{5C0A5EBB-DABD-CC4C-918E-B5EF67253CE0}" sibTransId="{FD83BE3D-B953-9C4E-B1CA-63A10D9BEF46}"/>
    <dgm:cxn modelId="{0660D673-5D5D-5440-A5B9-1B70EC471F9D}" type="presOf" srcId="{CBBAA170-F896-674F-9DFC-DDACD41A16E4}" destId="{696B19CB-09B8-1743-AF76-44D1D65E6918}" srcOrd="1" destOrd="0" presId="urn:microsoft.com/office/officeart/2005/8/layout/orgChart1"/>
    <dgm:cxn modelId="{6841A070-BA26-2D47-BEC5-F74F3F00256F}" type="presOf" srcId="{2AB6121A-08BD-6540-B501-1B4AE6A669E1}" destId="{89EB7CC8-2A41-0045-9977-2EA0001F7619}" srcOrd="1" destOrd="0" presId="urn:microsoft.com/office/officeart/2005/8/layout/orgChart1"/>
    <dgm:cxn modelId="{29A7F35D-3FB2-5E41-AA55-D41E1F0FDDC0}" type="presOf" srcId="{D0ED3284-8FE5-E041-A67B-2CFFD27A21BB}" destId="{44900DD0-0C00-764F-90A6-BADC2E642887}" srcOrd="0" destOrd="0" presId="urn:microsoft.com/office/officeart/2005/8/layout/orgChart1"/>
    <dgm:cxn modelId="{53B83276-B1C5-0049-B554-63ACF7E4683D}" type="presOf" srcId="{B16FDF67-2B57-6643-86E2-0B73063827FD}" destId="{F200612F-20B0-1E4E-87AE-55B5CC17492B}" srcOrd="0" destOrd="0" presId="urn:microsoft.com/office/officeart/2005/8/layout/orgChart1"/>
    <dgm:cxn modelId="{2791E349-65DA-D04E-8D79-ED5683ADBAF4}" type="presOf" srcId="{504CFB7B-EBFA-7341-AE4E-69BFD096D35D}" destId="{E1A0C206-28BC-6B44-8668-2E9BB3788933}" srcOrd="1" destOrd="0" presId="urn:microsoft.com/office/officeart/2005/8/layout/orgChart1"/>
    <dgm:cxn modelId="{2AB04A9B-01A3-1246-9E0C-2198F372F28C}" type="presOf" srcId="{74A12396-1477-C042-9837-D5A05B836B29}" destId="{46AA6038-1810-A144-8705-ABDCD8B0AD1A}" srcOrd="0" destOrd="0" presId="urn:microsoft.com/office/officeart/2005/8/layout/orgChart1"/>
    <dgm:cxn modelId="{C88AB5D2-11E9-9E43-89FA-19F4E8A2C2CA}" type="presOf" srcId="{BB20299C-61E0-524E-B99A-63530B3B6657}" destId="{A3B81C77-3816-FE4C-B7ED-CD96916C3CDB}" srcOrd="0" destOrd="0" presId="urn:microsoft.com/office/officeart/2005/8/layout/orgChart1"/>
    <dgm:cxn modelId="{BD66BDC6-D1E0-1E4B-BB08-D191307C0867}" type="presOf" srcId="{D3603895-FB1F-E04C-8047-C72B3FE5DB3C}" destId="{17F45338-A654-9840-8BAF-ACE57423FDD4}" srcOrd="0" destOrd="0" presId="urn:microsoft.com/office/officeart/2005/8/layout/orgChart1"/>
    <dgm:cxn modelId="{0D6A4313-91D9-2841-8446-FAAA3658A40C}" type="presOf" srcId="{D3603895-FB1F-E04C-8047-C72B3FE5DB3C}" destId="{8ECC979A-463C-6342-99B7-47A4F3C7BC8B}" srcOrd="1" destOrd="0" presId="urn:microsoft.com/office/officeart/2005/8/layout/orgChart1"/>
    <dgm:cxn modelId="{74ACC8A9-AD05-CF46-9FDC-B2806DC20317}" type="presOf" srcId="{F4F451C3-F614-D142-862C-ACF50D72E156}" destId="{22426717-CDB9-B54F-96D7-4BCC10FD3791}" srcOrd="0" destOrd="0" presId="urn:microsoft.com/office/officeart/2005/8/layout/orgChart1"/>
    <dgm:cxn modelId="{66E12D9C-7567-D144-B49C-972347A71CAF}" srcId="{504CFB7B-EBFA-7341-AE4E-69BFD096D35D}" destId="{BB20299C-61E0-524E-B99A-63530B3B6657}" srcOrd="0" destOrd="0" parTransId="{D0ED3284-8FE5-E041-A67B-2CFFD27A21BB}" sibTransId="{F63CB1FA-4E6B-6F41-90CB-C101C2E9BC95}"/>
    <dgm:cxn modelId="{4BCFB34C-A992-3A4E-9FD2-FCC74A87761A}" srcId="{CBBAA170-F896-674F-9DFC-DDACD41A16E4}" destId="{26F18306-8D88-EF48-B491-C184ED6760EE}" srcOrd="1" destOrd="0" parTransId="{860EA026-6439-284F-9E12-A45A91552C2D}" sibTransId="{D28AE316-7268-9D4A-9C02-AB88FAAA9184}"/>
    <dgm:cxn modelId="{F2328D1E-0D4B-4642-9966-D6C5B7748EF7}" type="presOf" srcId="{CBBAA170-F896-674F-9DFC-DDACD41A16E4}" destId="{303E9A57-7443-684D-AB18-31F016FB673A}" srcOrd="0" destOrd="0" presId="urn:microsoft.com/office/officeart/2005/8/layout/orgChart1"/>
    <dgm:cxn modelId="{0C760BCA-3874-0E46-9C70-284999F0FB7E}" srcId="{26F18306-8D88-EF48-B491-C184ED6760EE}" destId="{D3603895-FB1F-E04C-8047-C72B3FE5DB3C}" srcOrd="0" destOrd="0" parTransId="{B16FDF67-2B57-6643-86E2-0B73063827FD}" sibTransId="{A9B1F212-A2ED-A54D-9090-21F6E107FA2E}"/>
    <dgm:cxn modelId="{DCCC1E79-C220-0E42-9C4F-DA82CF219A19}" type="presOf" srcId="{860EA026-6439-284F-9E12-A45A91552C2D}" destId="{20B57F7A-B564-3147-9A74-E09B4343E3D4}" srcOrd="0" destOrd="0" presId="urn:microsoft.com/office/officeart/2005/8/layout/orgChart1"/>
    <dgm:cxn modelId="{916B2592-C9C7-8A43-BF68-6D6D467BC28F}" type="presOf" srcId="{26F18306-8D88-EF48-B491-C184ED6760EE}" destId="{81FC9EA0-2C26-1243-AEAD-CD5FC761332E}" srcOrd="1" destOrd="0" presId="urn:microsoft.com/office/officeart/2005/8/layout/orgChart1"/>
    <dgm:cxn modelId="{685F1DF6-69F6-EE4C-97D0-3B0454C02A49}" type="presOf" srcId="{5C0A5EBB-DABD-CC4C-918E-B5EF67253CE0}" destId="{C241C3B7-DD29-8743-8899-F7B9140A4C77}" srcOrd="0" destOrd="0" presId="urn:microsoft.com/office/officeart/2005/8/layout/orgChart1"/>
    <dgm:cxn modelId="{151E3E07-3196-EE4E-90D1-FF321EECE3F0}" srcId="{82B3CCB9-2CDA-C14F-BCE1-8783B01F9383}" destId="{CBBAA170-F896-674F-9DFC-DDACD41A16E4}" srcOrd="0" destOrd="0" parTransId="{665D4BC5-10F5-2F4C-AE6A-DC13513EFC2A}" sibTransId="{0BBD434A-5200-194E-9061-1EC0A2B2A5F0}"/>
    <dgm:cxn modelId="{C39BED7F-049B-584E-B245-BE0A901E767D}" type="presOf" srcId="{82B3CCB9-2CDA-C14F-BCE1-8783B01F9383}" destId="{E4709C7D-7E35-A048-97F3-0A3D2B91F0B0}" srcOrd="0" destOrd="0" presId="urn:microsoft.com/office/officeart/2005/8/layout/orgChart1"/>
    <dgm:cxn modelId="{8648362F-9D3B-C048-B3AD-48410613563D}" type="presOf" srcId="{BB20299C-61E0-524E-B99A-63530B3B6657}" destId="{8DF78FFA-F165-BD41-8550-78E34ED604CF}" srcOrd="1" destOrd="0" presId="urn:microsoft.com/office/officeart/2005/8/layout/orgChart1"/>
    <dgm:cxn modelId="{8EA879EF-2DE3-BE40-87ED-9B9D419486B4}" type="presOf" srcId="{26F18306-8D88-EF48-B491-C184ED6760EE}" destId="{AC5B2C04-602B-A34F-A6C4-74A9B342E40C}" srcOrd="0" destOrd="0" presId="urn:microsoft.com/office/officeart/2005/8/layout/orgChart1"/>
    <dgm:cxn modelId="{3534EC77-A848-0243-A990-84CA9E0E4868}" type="presOf" srcId="{2AB6121A-08BD-6540-B501-1B4AE6A669E1}" destId="{5789A6C4-3962-B84F-8144-8D6AEA14BB5B}" srcOrd="0" destOrd="0" presId="urn:microsoft.com/office/officeart/2005/8/layout/orgChart1"/>
    <dgm:cxn modelId="{CD011A60-2DB1-8C49-AEE0-BEFE43F23265}" type="presOf" srcId="{EA69480B-C0A8-5E45-AE5C-0E2DCBED079E}" destId="{E61EF15A-3544-A245-A4FA-2FEF08AF4CCF}" srcOrd="0" destOrd="0" presId="urn:microsoft.com/office/officeart/2005/8/layout/orgChart1"/>
    <dgm:cxn modelId="{67CE7974-33BC-9749-A413-768F8E4C7D59}" type="presParOf" srcId="{E4709C7D-7E35-A048-97F3-0A3D2B91F0B0}" destId="{7A16CB13-C046-2847-A929-AC2210F4B273}" srcOrd="0" destOrd="0" presId="urn:microsoft.com/office/officeart/2005/8/layout/orgChart1"/>
    <dgm:cxn modelId="{4BAC222E-1943-474E-BCDD-314F2C809B74}" type="presParOf" srcId="{7A16CB13-C046-2847-A929-AC2210F4B273}" destId="{32F5172A-4980-9F43-8682-B455A550216F}" srcOrd="0" destOrd="0" presId="urn:microsoft.com/office/officeart/2005/8/layout/orgChart1"/>
    <dgm:cxn modelId="{F1EFFE3F-97A0-5445-99F6-4FD15CFAED69}" type="presParOf" srcId="{32F5172A-4980-9F43-8682-B455A550216F}" destId="{303E9A57-7443-684D-AB18-31F016FB673A}" srcOrd="0" destOrd="0" presId="urn:microsoft.com/office/officeart/2005/8/layout/orgChart1"/>
    <dgm:cxn modelId="{0FD18947-89EB-544F-A571-E598120FAE79}" type="presParOf" srcId="{32F5172A-4980-9F43-8682-B455A550216F}" destId="{696B19CB-09B8-1743-AF76-44D1D65E6918}" srcOrd="1" destOrd="0" presId="urn:microsoft.com/office/officeart/2005/8/layout/orgChart1"/>
    <dgm:cxn modelId="{3D53292B-6485-C04C-B93F-603DE77AC58A}" type="presParOf" srcId="{7A16CB13-C046-2847-A929-AC2210F4B273}" destId="{752E7B78-A644-8845-AC9A-0963794C96C5}" srcOrd="1" destOrd="0" presId="urn:microsoft.com/office/officeart/2005/8/layout/orgChart1"/>
    <dgm:cxn modelId="{CF18D9DD-8FCC-B148-8AD0-27BBB9EB9499}" type="presParOf" srcId="{752E7B78-A644-8845-AC9A-0963794C96C5}" destId="{C241C3B7-DD29-8743-8899-F7B9140A4C77}" srcOrd="0" destOrd="0" presId="urn:microsoft.com/office/officeart/2005/8/layout/orgChart1"/>
    <dgm:cxn modelId="{8DF70785-2D24-F24B-AB75-FF2C5A27A02E}" type="presParOf" srcId="{752E7B78-A644-8845-AC9A-0963794C96C5}" destId="{D5EA00AC-3A46-834C-A838-976009727A4B}" srcOrd="1" destOrd="0" presId="urn:microsoft.com/office/officeart/2005/8/layout/orgChart1"/>
    <dgm:cxn modelId="{B9CA00FA-A6E8-F140-B6B0-4C0CB9F37307}" type="presParOf" srcId="{D5EA00AC-3A46-834C-A838-976009727A4B}" destId="{43964ECB-B26B-5C40-95C7-69671EF3F2E8}" srcOrd="0" destOrd="0" presId="urn:microsoft.com/office/officeart/2005/8/layout/orgChart1"/>
    <dgm:cxn modelId="{48A53302-7B30-844A-87C4-6A7B6036BCC6}" type="presParOf" srcId="{43964ECB-B26B-5C40-95C7-69671EF3F2E8}" destId="{3DB173FA-8187-FF42-91C8-5BF31EC1C581}" srcOrd="0" destOrd="0" presId="urn:microsoft.com/office/officeart/2005/8/layout/orgChart1"/>
    <dgm:cxn modelId="{7F2C4912-E2F0-6A49-B6DF-7EC1E892B068}" type="presParOf" srcId="{43964ECB-B26B-5C40-95C7-69671EF3F2E8}" destId="{E1A0C206-28BC-6B44-8668-2E9BB3788933}" srcOrd="1" destOrd="0" presId="urn:microsoft.com/office/officeart/2005/8/layout/orgChart1"/>
    <dgm:cxn modelId="{22991B9A-B592-AB48-BC90-D3DB0272F8B1}" type="presParOf" srcId="{D5EA00AC-3A46-834C-A838-976009727A4B}" destId="{62F40DD7-18D7-9240-B481-3C5839F634E6}" srcOrd="1" destOrd="0" presId="urn:microsoft.com/office/officeart/2005/8/layout/orgChart1"/>
    <dgm:cxn modelId="{6621B0DF-D3D2-8C43-BB71-930ECF370D05}" type="presParOf" srcId="{62F40DD7-18D7-9240-B481-3C5839F634E6}" destId="{44900DD0-0C00-764F-90A6-BADC2E642887}" srcOrd="0" destOrd="0" presId="urn:microsoft.com/office/officeart/2005/8/layout/orgChart1"/>
    <dgm:cxn modelId="{5522F119-52BF-474A-913A-32B41B5A218E}" type="presParOf" srcId="{62F40DD7-18D7-9240-B481-3C5839F634E6}" destId="{A838FF58-0502-7C4D-BAEC-806F99FA62D3}" srcOrd="1" destOrd="0" presId="urn:microsoft.com/office/officeart/2005/8/layout/orgChart1"/>
    <dgm:cxn modelId="{C93ED2F2-C994-934B-8240-5E2F07E8F9F2}" type="presParOf" srcId="{A838FF58-0502-7C4D-BAEC-806F99FA62D3}" destId="{C6A88000-DF95-344D-8A9D-F707F51573BF}" srcOrd="0" destOrd="0" presId="urn:microsoft.com/office/officeart/2005/8/layout/orgChart1"/>
    <dgm:cxn modelId="{2BE7A122-8EFA-C042-B01B-A1D7DA62DAC9}" type="presParOf" srcId="{C6A88000-DF95-344D-8A9D-F707F51573BF}" destId="{A3B81C77-3816-FE4C-B7ED-CD96916C3CDB}" srcOrd="0" destOrd="0" presId="urn:microsoft.com/office/officeart/2005/8/layout/orgChart1"/>
    <dgm:cxn modelId="{DE5C44E0-A5D1-5A4B-BDBB-46C12C3EC21B}" type="presParOf" srcId="{C6A88000-DF95-344D-8A9D-F707F51573BF}" destId="{8DF78FFA-F165-BD41-8550-78E34ED604CF}" srcOrd="1" destOrd="0" presId="urn:microsoft.com/office/officeart/2005/8/layout/orgChart1"/>
    <dgm:cxn modelId="{3B87A2AD-8299-AB49-962B-A0B5978D1FF1}" type="presParOf" srcId="{A838FF58-0502-7C4D-BAEC-806F99FA62D3}" destId="{6027E83E-C33F-AB45-A19D-E046415BBEEC}" srcOrd="1" destOrd="0" presId="urn:microsoft.com/office/officeart/2005/8/layout/orgChart1"/>
    <dgm:cxn modelId="{B38C9312-6FE1-5047-8DC0-D677942F7B45}" type="presParOf" srcId="{A838FF58-0502-7C4D-BAEC-806F99FA62D3}" destId="{A9EB835D-DC19-214B-8674-1AD8B884B14E}" srcOrd="2" destOrd="0" presId="urn:microsoft.com/office/officeart/2005/8/layout/orgChart1"/>
    <dgm:cxn modelId="{2038A9A2-81CB-0A44-B5F4-2538FAE4B579}" type="presParOf" srcId="{D5EA00AC-3A46-834C-A838-976009727A4B}" destId="{97AB043C-75B6-DD42-9B64-B7E51D35F7A9}" srcOrd="2" destOrd="0" presId="urn:microsoft.com/office/officeart/2005/8/layout/orgChart1"/>
    <dgm:cxn modelId="{6197EEA2-8740-F84E-913E-0F11C2571300}" type="presParOf" srcId="{752E7B78-A644-8845-AC9A-0963794C96C5}" destId="{20B57F7A-B564-3147-9A74-E09B4343E3D4}" srcOrd="2" destOrd="0" presId="urn:microsoft.com/office/officeart/2005/8/layout/orgChart1"/>
    <dgm:cxn modelId="{9E87513B-1B5B-B54B-85F0-EEC87E36562E}" type="presParOf" srcId="{752E7B78-A644-8845-AC9A-0963794C96C5}" destId="{6D6CE560-3E93-B94C-B8C8-DCA551D79340}" srcOrd="3" destOrd="0" presId="urn:microsoft.com/office/officeart/2005/8/layout/orgChart1"/>
    <dgm:cxn modelId="{84EFE4B6-B9D4-6441-8392-99361003CDD1}" type="presParOf" srcId="{6D6CE560-3E93-B94C-B8C8-DCA551D79340}" destId="{D364D4DD-CB3C-4B47-BE1C-B03B596A2D61}" srcOrd="0" destOrd="0" presId="urn:microsoft.com/office/officeart/2005/8/layout/orgChart1"/>
    <dgm:cxn modelId="{B58599EF-F328-344F-BC5E-47DCAB06B3FB}" type="presParOf" srcId="{D364D4DD-CB3C-4B47-BE1C-B03B596A2D61}" destId="{AC5B2C04-602B-A34F-A6C4-74A9B342E40C}" srcOrd="0" destOrd="0" presId="urn:microsoft.com/office/officeart/2005/8/layout/orgChart1"/>
    <dgm:cxn modelId="{BD881C24-D69E-A44D-861C-3A3F94AE0EF0}" type="presParOf" srcId="{D364D4DD-CB3C-4B47-BE1C-B03B596A2D61}" destId="{81FC9EA0-2C26-1243-AEAD-CD5FC761332E}" srcOrd="1" destOrd="0" presId="urn:microsoft.com/office/officeart/2005/8/layout/orgChart1"/>
    <dgm:cxn modelId="{374492DB-0108-EF42-8734-40534E2A0D83}" type="presParOf" srcId="{6D6CE560-3E93-B94C-B8C8-DCA551D79340}" destId="{3962BB4A-0C00-554B-959E-09A0230CE3F7}" srcOrd="1" destOrd="0" presId="urn:microsoft.com/office/officeart/2005/8/layout/orgChart1"/>
    <dgm:cxn modelId="{16519692-01EF-D441-A373-5647D1CCA23E}" type="presParOf" srcId="{3962BB4A-0C00-554B-959E-09A0230CE3F7}" destId="{F200612F-20B0-1E4E-87AE-55B5CC17492B}" srcOrd="0" destOrd="0" presId="urn:microsoft.com/office/officeart/2005/8/layout/orgChart1"/>
    <dgm:cxn modelId="{C4B2E945-37E6-EA4F-9D60-285925431D5B}" type="presParOf" srcId="{3962BB4A-0C00-554B-959E-09A0230CE3F7}" destId="{61C22C78-5D3A-784E-9B98-133E98FEB67B}" srcOrd="1" destOrd="0" presId="urn:microsoft.com/office/officeart/2005/8/layout/orgChart1"/>
    <dgm:cxn modelId="{9DCD4A20-7CA0-3347-A053-EDA1B4A3BDF4}" type="presParOf" srcId="{61C22C78-5D3A-784E-9B98-133E98FEB67B}" destId="{EED68AB7-0238-A84D-8EDC-E8557B07C655}" srcOrd="0" destOrd="0" presId="urn:microsoft.com/office/officeart/2005/8/layout/orgChart1"/>
    <dgm:cxn modelId="{DC8F34B2-F492-E549-A43D-D00D0A500603}" type="presParOf" srcId="{EED68AB7-0238-A84D-8EDC-E8557B07C655}" destId="{17F45338-A654-9840-8BAF-ACE57423FDD4}" srcOrd="0" destOrd="0" presId="urn:microsoft.com/office/officeart/2005/8/layout/orgChart1"/>
    <dgm:cxn modelId="{F263745B-8C4C-B848-BE16-4B3DFD3C8EF7}" type="presParOf" srcId="{EED68AB7-0238-A84D-8EDC-E8557B07C655}" destId="{8ECC979A-463C-6342-99B7-47A4F3C7BC8B}" srcOrd="1" destOrd="0" presId="urn:microsoft.com/office/officeart/2005/8/layout/orgChart1"/>
    <dgm:cxn modelId="{3F738CED-7EFB-9045-963C-5C96B817E850}" type="presParOf" srcId="{61C22C78-5D3A-784E-9B98-133E98FEB67B}" destId="{4CB2C25F-C89A-8649-AF6A-85848502AE59}" srcOrd="1" destOrd="0" presId="urn:microsoft.com/office/officeart/2005/8/layout/orgChart1"/>
    <dgm:cxn modelId="{76A30FEE-7023-794B-AE59-44A7CB4702AE}" type="presParOf" srcId="{61C22C78-5D3A-784E-9B98-133E98FEB67B}" destId="{D5214595-8F81-6F47-9601-A22ACD0C15A2}" srcOrd="2" destOrd="0" presId="urn:microsoft.com/office/officeart/2005/8/layout/orgChart1"/>
    <dgm:cxn modelId="{6D22772C-8F9C-754F-8B28-10141436576B}" type="presParOf" srcId="{6D6CE560-3E93-B94C-B8C8-DCA551D79340}" destId="{816BFC9C-C981-304C-B151-18CA7A3D4763}" srcOrd="2" destOrd="0" presId="urn:microsoft.com/office/officeart/2005/8/layout/orgChart1"/>
    <dgm:cxn modelId="{A8841D4E-A56C-AD4E-93DB-E0A3D3A5FF64}" type="presParOf" srcId="{752E7B78-A644-8845-AC9A-0963794C96C5}" destId="{22426717-CDB9-B54F-96D7-4BCC10FD3791}" srcOrd="4" destOrd="0" presId="urn:microsoft.com/office/officeart/2005/8/layout/orgChart1"/>
    <dgm:cxn modelId="{8B174235-BFC1-2945-B18E-B387C263EE7C}" type="presParOf" srcId="{752E7B78-A644-8845-AC9A-0963794C96C5}" destId="{14A8B7FD-4017-4A45-9EBE-1B64FB783F96}" srcOrd="5" destOrd="0" presId="urn:microsoft.com/office/officeart/2005/8/layout/orgChart1"/>
    <dgm:cxn modelId="{12188188-D169-BA48-9824-4DD73C4656E4}" type="presParOf" srcId="{14A8B7FD-4017-4A45-9EBE-1B64FB783F96}" destId="{432A51E4-610C-BE4B-9964-C25D906F37CA}" srcOrd="0" destOrd="0" presId="urn:microsoft.com/office/officeart/2005/8/layout/orgChart1"/>
    <dgm:cxn modelId="{55514D02-2BF6-5D49-9328-A1C0E48E9F72}" type="presParOf" srcId="{432A51E4-610C-BE4B-9964-C25D906F37CA}" destId="{5789A6C4-3962-B84F-8144-8D6AEA14BB5B}" srcOrd="0" destOrd="0" presId="urn:microsoft.com/office/officeart/2005/8/layout/orgChart1"/>
    <dgm:cxn modelId="{C0F2CAFC-F63F-D34E-B4F9-D21213360EE5}" type="presParOf" srcId="{432A51E4-610C-BE4B-9964-C25D906F37CA}" destId="{89EB7CC8-2A41-0045-9977-2EA0001F7619}" srcOrd="1" destOrd="0" presId="urn:microsoft.com/office/officeart/2005/8/layout/orgChart1"/>
    <dgm:cxn modelId="{62278F4F-C9F8-2341-9236-FD503EDFA5DA}" type="presParOf" srcId="{14A8B7FD-4017-4A45-9EBE-1B64FB783F96}" destId="{FBF0188A-B938-C440-8A6C-C1274031BD7C}" srcOrd="1" destOrd="0" presId="urn:microsoft.com/office/officeart/2005/8/layout/orgChart1"/>
    <dgm:cxn modelId="{A5F55000-902A-E14C-A5C9-BF3DAFB0D71A}" type="presParOf" srcId="{FBF0188A-B938-C440-8A6C-C1274031BD7C}" destId="{46AA6038-1810-A144-8705-ABDCD8B0AD1A}" srcOrd="0" destOrd="0" presId="urn:microsoft.com/office/officeart/2005/8/layout/orgChart1"/>
    <dgm:cxn modelId="{3B6DE6C6-80F0-E241-8B50-D12B6A8DBBFA}" type="presParOf" srcId="{FBF0188A-B938-C440-8A6C-C1274031BD7C}" destId="{7C8A7399-86A9-C249-A048-9F2693E6662B}" srcOrd="1" destOrd="0" presId="urn:microsoft.com/office/officeart/2005/8/layout/orgChart1"/>
    <dgm:cxn modelId="{8A07D74E-8747-D24D-BBBA-910E55B443E4}" type="presParOf" srcId="{7C8A7399-86A9-C249-A048-9F2693E6662B}" destId="{F9E644E9-7C8F-B344-B160-08E04C1E7B5D}" srcOrd="0" destOrd="0" presId="urn:microsoft.com/office/officeart/2005/8/layout/orgChart1"/>
    <dgm:cxn modelId="{782D0C61-4F1C-7E40-B38C-4D22475F1851}" type="presParOf" srcId="{F9E644E9-7C8F-B344-B160-08E04C1E7B5D}" destId="{E61EF15A-3544-A245-A4FA-2FEF08AF4CCF}" srcOrd="0" destOrd="0" presId="urn:microsoft.com/office/officeart/2005/8/layout/orgChart1"/>
    <dgm:cxn modelId="{A326CF01-F161-E24B-8EFD-D549C3249E2C}" type="presParOf" srcId="{F9E644E9-7C8F-B344-B160-08E04C1E7B5D}" destId="{31505BB3-221F-0940-83BE-03FF57CACE76}" srcOrd="1" destOrd="0" presId="urn:microsoft.com/office/officeart/2005/8/layout/orgChart1"/>
    <dgm:cxn modelId="{EF9B9CEC-AF98-ED47-A7AB-A8DF7BB737D1}" type="presParOf" srcId="{7C8A7399-86A9-C249-A048-9F2693E6662B}" destId="{DDD4AB56-0C67-B340-A963-BB19DBC48C27}" srcOrd="1" destOrd="0" presId="urn:microsoft.com/office/officeart/2005/8/layout/orgChart1"/>
    <dgm:cxn modelId="{858837E7-FED4-EF44-B65B-D3823B29BA8B}" type="presParOf" srcId="{7C8A7399-86A9-C249-A048-9F2693E6662B}" destId="{8ECD97DD-CF51-4845-B7EF-B309DCE5AEE6}" srcOrd="2" destOrd="0" presId="urn:microsoft.com/office/officeart/2005/8/layout/orgChart1"/>
    <dgm:cxn modelId="{982D2D0F-AB3A-B344-A995-B3715853A225}" type="presParOf" srcId="{14A8B7FD-4017-4A45-9EBE-1B64FB783F96}" destId="{3F204965-676D-4E40-9698-EE89EB3ACC5F}" srcOrd="2" destOrd="0" presId="urn:microsoft.com/office/officeart/2005/8/layout/orgChart1"/>
    <dgm:cxn modelId="{75C27226-4B0A-A24C-8D5C-2D55F6A4B540}" type="presParOf" srcId="{7A16CB13-C046-2847-A929-AC2210F4B273}" destId="{207FB4FC-D959-B84B-9C69-D56138D7379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A6038-1810-A144-8705-ABDCD8B0AD1A}">
      <dsp:nvSpPr>
        <dsp:cNvPr id="0" name=""/>
        <dsp:cNvSpPr/>
      </dsp:nvSpPr>
      <dsp:spPr>
        <a:xfrm>
          <a:off x="6015523" y="2631228"/>
          <a:ext cx="357815" cy="745228"/>
        </a:xfrm>
        <a:custGeom>
          <a:avLst/>
          <a:gdLst/>
          <a:ahLst/>
          <a:cxnLst/>
          <a:rect l="0" t="0" r="0" b="0"/>
          <a:pathLst>
            <a:path>
              <a:moveTo>
                <a:pt x="0" y="0"/>
              </a:moveTo>
              <a:lnTo>
                <a:pt x="0" y="745228"/>
              </a:lnTo>
              <a:lnTo>
                <a:pt x="357815" y="745228"/>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426717-CDB9-B54F-96D7-4BCC10FD3791}">
      <dsp:nvSpPr>
        <dsp:cNvPr id="0" name=""/>
        <dsp:cNvSpPr/>
      </dsp:nvSpPr>
      <dsp:spPr>
        <a:xfrm>
          <a:off x="4083320" y="1383871"/>
          <a:ext cx="2886377" cy="500941"/>
        </a:xfrm>
        <a:custGeom>
          <a:avLst/>
          <a:gdLst/>
          <a:ahLst/>
          <a:cxnLst/>
          <a:rect l="0" t="0" r="0" b="0"/>
          <a:pathLst>
            <a:path>
              <a:moveTo>
                <a:pt x="0" y="0"/>
              </a:moveTo>
              <a:lnTo>
                <a:pt x="0" y="250470"/>
              </a:lnTo>
              <a:lnTo>
                <a:pt x="2886377" y="250470"/>
              </a:lnTo>
              <a:lnTo>
                <a:pt x="2886377" y="500941"/>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00612F-20B0-1E4E-87AE-55B5CC17492B}">
      <dsp:nvSpPr>
        <dsp:cNvPr id="0" name=""/>
        <dsp:cNvSpPr/>
      </dsp:nvSpPr>
      <dsp:spPr>
        <a:xfrm>
          <a:off x="3129146" y="2631228"/>
          <a:ext cx="357815" cy="745228"/>
        </a:xfrm>
        <a:custGeom>
          <a:avLst/>
          <a:gdLst/>
          <a:ahLst/>
          <a:cxnLst/>
          <a:rect l="0" t="0" r="0" b="0"/>
          <a:pathLst>
            <a:path>
              <a:moveTo>
                <a:pt x="0" y="0"/>
              </a:moveTo>
              <a:lnTo>
                <a:pt x="0" y="745228"/>
              </a:lnTo>
              <a:lnTo>
                <a:pt x="357815" y="745228"/>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0B57F7A-B564-3147-9A74-E09B4343E3D4}">
      <dsp:nvSpPr>
        <dsp:cNvPr id="0" name=""/>
        <dsp:cNvSpPr/>
      </dsp:nvSpPr>
      <dsp:spPr>
        <a:xfrm>
          <a:off x="4037600" y="1383871"/>
          <a:ext cx="91440" cy="500941"/>
        </a:xfrm>
        <a:custGeom>
          <a:avLst/>
          <a:gdLst/>
          <a:ahLst/>
          <a:cxnLst/>
          <a:rect l="0" t="0" r="0" b="0"/>
          <a:pathLst>
            <a:path>
              <a:moveTo>
                <a:pt x="45720" y="0"/>
              </a:moveTo>
              <a:lnTo>
                <a:pt x="45720" y="500941"/>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900DD0-0C00-764F-90A6-BADC2E642887}">
      <dsp:nvSpPr>
        <dsp:cNvPr id="0" name=""/>
        <dsp:cNvSpPr/>
      </dsp:nvSpPr>
      <dsp:spPr>
        <a:xfrm>
          <a:off x="242768" y="2631228"/>
          <a:ext cx="357815" cy="745228"/>
        </a:xfrm>
        <a:custGeom>
          <a:avLst/>
          <a:gdLst/>
          <a:ahLst/>
          <a:cxnLst/>
          <a:rect l="0" t="0" r="0" b="0"/>
          <a:pathLst>
            <a:path>
              <a:moveTo>
                <a:pt x="0" y="0"/>
              </a:moveTo>
              <a:lnTo>
                <a:pt x="0" y="745228"/>
              </a:lnTo>
              <a:lnTo>
                <a:pt x="357815" y="745228"/>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241C3B7-DD29-8743-8899-F7B9140A4C77}">
      <dsp:nvSpPr>
        <dsp:cNvPr id="0" name=""/>
        <dsp:cNvSpPr/>
      </dsp:nvSpPr>
      <dsp:spPr>
        <a:xfrm>
          <a:off x="1196943" y="1383871"/>
          <a:ext cx="2886377" cy="500941"/>
        </a:xfrm>
        <a:custGeom>
          <a:avLst/>
          <a:gdLst/>
          <a:ahLst/>
          <a:cxnLst/>
          <a:rect l="0" t="0" r="0" b="0"/>
          <a:pathLst>
            <a:path>
              <a:moveTo>
                <a:pt x="2886377" y="0"/>
              </a:moveTo>
              <a:lnTo>
                <a:pt x="2886377" y="250470"/>
              </a:lnTo>
              <a:lnTo>
                <a:pt x="0" y="250470"/>
              </a:lnTo>
              <a:lnTo>
                <a:pt x="0" y="500941"/>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03E9A57-7443-684D-AB18-31F016FB673A}">
      <dsp:nvSpPr>
        <dsp:cNvPr id="0" name=""/>
        <dsp:cNvSpPr/>
      </dsp:nvSpPr>
      <dsp:spPr>
        <a:xfrm>
          <a:off x="2890602" y="689495"/>
          <a:ext cx="2385435" cy="694376"/>
        </a:xfrm>
        <a:prstGeom prst="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CEO</a:t>
          </a:r>
          <a:endParaRPr lang="en-US" sz="3600" kern="1200" dirty="0"/>
        </a:p>
      </dsp:txBody>
      <dsp:txXfrm>
        <a:off x="2890602" y="689495"/>
        <a:ext cx="2385435" cy="694376"/>
      </dsp:txXfrm>
    </dsp:sp>
    <dsp:sp modelId="{3DB173FA-8187-FF42-91C8-5BF31EC1C581}">
      <dsp:nvSpPr>
        <dsp:cNvPr id="0" name=""/>
        <dsp:cNvSpPr/>
      </dsp:nvSpPr>
      <dsp:spPr>
        <a:xfrm>
          <a:off x="4225" y="1884813"/>
          <a:ext cx="2385435" cy="746414"/>
        </a:xfrm>
        <a:prstGeom prst="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Sales</a:t>
          </a:r>
          <a:endParaRPr lang="en-US" sz="3200" kern="1200" dirty="0"/>
        </a:p>
      </dsp:txBody>
      <dsp:txXfrm>
        <a:off x="4225" y="1884813"/>
        <a:ext cx="2385435" cy="746414"/>
      </dsp:txXfrm>
    </dsp:sp>
    <dsp:sp modelId="{A3B81C77-3816-FE4C-B7ED-CD96916C3CDB}">
      <dsp:nvSpPr>
        <dsp:cNvPr id="0" name=""/>
        <dsp:cNvSpPr/>
      </dsp:nvSpPr>
      <dsp:spPr>
        <a:xfrm>
          <a:off x="600584" y="3132169"/>
          <a:ext cx="2385435" cy="488573"/>
        </a:xfrm>
        <a:prstGeom prst="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err="1" smtClean="0"/>
            <a:t>SalesOps</a:t>
          </a:r>
          <a:endParaRPr lang="en-US" sz="2800" kern="1200" dirty="0"/>
        </a:p>
      </dsp:txBody>
      <dsp:txXfrm>
        <a:off x="600584" y="3132169"/>
        <a:ext cx="2385435" cy="488573"/>
      </dsp:txXfrm>
    </dsp:sp>
    <dsp:sp modelId="{AC5B2C04-602B-A34F-A6C4-74A9B342E40C}">
      <dsp:nvSpPr>
        <dsp:cNvPr id="0" name=""/>
        <dsp:cNvSpPr/>
      </dsp:nvSpPr>
      <dsp:spPr>
        <a:xfrm>
          <a:off x="2890602" y="1884813"/>
          <a:ext cx="2385435" cy="746414"/>
        </a:xfrm>
        <a:prstGeom prst="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Marketing</a:t>
          </a:r>
          <a:endParaRPr lang="en-US" sz="3200" kern="1200" dirty="0"/>
        </a:p>
      </dsp:txBody>
      <dsp:txXfrm>
        <a:off x="2890602" y="1884813"/>
        <a:ext cx="2385435" cy="746414"/>
      </dsp:txXfrm>
    </dsp:sp>
    <dsp:sp modelId="{17F45338-A654-9840-8BAF-ACE57423FDD4}">
      <dsp:nvSpPr>
        <dsp:cNvPr id="0" name=""/>
        <dsp:cNvSpPr/>
      </dsp:nvSpPr>
      <dsp:spPr>
        <a:xfrm>
          <a:off x="3486961" y="3132169"/>
          <a:ext cx="2385435" cy="488573"/>
        </a:xfrm>
        <a:prstGeom prst="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err="1" smtClean="0"/>
            <a:t>MarketingOps</a:t>
          </a:r>
          <a:endParaRPr lang="en-US" sz="2800" kern="1200" dirty="0"/>
        </a:p>
      </dsp:txBody>
      <dsp:txXfrm>
        <a:off x="3486961" y="3132169"/>
        <a:ext cx="2385435" cy="488573"/>
      </dsp:txXfrm>
    </dsp:sp>
    <dsp:sp modelId="{5789A6C4-3962-B84F-8144-8D6AEA14BB5B}">
      <dsp:nvSpPr>
        <dsp:cNvPr id="0" name=""/>
        <dsp:cNvSpPr/>
      </dsp:nvSpPr>
      <dsp:spPr>
        <a:xfrm>
          <a:off x="5776979" y="1884813"/>
          <a:ext cx="2385435" cy="746414"/>
        </a:xfrm>
        <a:prstGeom prst="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Services</a:t>
          </a:r>
          <a:endParaRPr lang="en-US" sz="3200" kern="1200" dirty="0"/>
        </a:p>
      </dsp:txBody>
      <dsp:txXfrm>
        <a:off x="5776979" y="1884813"/>
        <a:ext cx="2385435" cy="746414"/>
      </dsp:txXfrm>
    </dsp:sp>
    <dsp:sp modelId="{E61EF15A-3544-A245-A4FA-2FEF08AF4CCF}">
      <dsp:nvSpPr>
        <dsp:cNvPr id="0" name=""/>
        <dsp:cNvSpPr/>
      </dsp:nvSpPr>
      <dsp:spPr>
        <a:xfrm>
          <a:off x="6373338" y="3132169"/>
          <a:ext cx="2385435" cy="488573"/>
        </a:xfrm>
        <a:prstGeom prst="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err="1" smtClean="0"/>
            <a:t>ServicesOps</a:t>
          </a:r>
          <a:endParaRPr lang="en-US" sz="2800" kern="1200" dirty="0"/>
        </a:p>
      </dsp:txBody>
      <dsp:txXfrm>
        <a:off x="6373338" y="3132169"/>
        <a:ext cx="2385435" cy="48857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87338" y="661988"/>
            <a:ext cx="6223000" cy="350043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38752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8710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06519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772872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661988"/>
            <a:ext cx="6223000" cy="3500437"/>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4611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4079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661988"/>
            <a:ext cx="6223000" cy="3500437"/>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600941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2226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204827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3998" y="4898233"/>
            <a:ext cx="5309680" cy="4539706"/>
          </a:xfrm>
        </p:spPr>
        <p:txBody>
          <a:bodyPr/>
          <a:lstStyle/>
          <a:p>
            <a:endParaRPr/>
          </a:p>
        </p:txBody>
      </p:sp>
    </p:spTree>
    <p:extLst>
      <p:ext uri="{BB962C8B-B14F-4D97-AF65-F5344CB8AC3E}">
        <p14:creationId xmlns:p14="http://schemas.microsoft.com/office/powerpoint/2010/main" val="2220338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42067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200155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706081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89826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926028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70320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212763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920664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704434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161781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313378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97440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60629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26892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02168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8777" y="660981"/>
            <a:ext cx="5680122" cy="3500503"/>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00123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661988"/>
            <a:ext cx="6223000" cy="3500437"/>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214995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596656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661988"/>
            <a:ext cx="6223000" cy="3500437"/>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8513121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544172" y="4548204"/>
            <a:ext cx="5709332" cy="4253858"/>
          </a:xfrm>
          <a:prstGeom prst="rect">
            <a:avLst/>
          </a:prstGeom>
        </p:spPr>
        <p:txBody>
          <a:bodyPr/>
          <a:lstStyle/>
          <a:p>
            <a:endParaRPr/>
          </a:p>
        </p:txBody>
      </p:sp>
      <p:sp>
        <p:nvSpPr>
          <p:cNvPr id="419" name="Shape 419"/>
          <p:cNvSpPr>
            <a:spLocks noGrp="1" noRot="1" noChangeAspect="1"/>
          </p:cNvSpPr>
          <p:nvPr>
            <p:ph type="sldImg" idx="2"/>
          </p:nvPr>
        </p:nvSpPr>
        <p:spPr>
          <a:xfrm>
            <a:off x="287338" y="661988"/>
            <a:ext cx="6223000" cy="350043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9770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94404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57733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87338" y="661988"/>
            <a:ext cx="6223000" cy="3500437"/>
          </a:xfrm>
          <a:prstGeom prst="rect">
            <a:avLst/>
          </a:prstGeom>
        </p:spPr>
      </p:sp>
      <p:sp>
        <p:nvSpPr>
          <p:cNvPr id="3" name="Notizenplatzhalter 2"/>
          <p:cNvSpPr>
            <a:spLocks noGrp="1"/>
          </p:cNvSpPr>
          <p:nvPr>
            <p:ph type="body" idx="1"/>
          </p:nvPr>
        </p:nvSpPr>
        <p:spPr>
          <a:xfrm>
            <a:off x="679768" y="4690270"/>
            <a:ext cx="5438140" cy="4443413"/>
          </a:xfrm>
          <a:prstGeom prst="rect">
            <a:avLst/>
          </a:prstGeom>
        </p:spPr>
        <p:txBody>
          <a:bodyPr/>
          <a:lstStyle/>
          <a:p>
            <a:endParaRPr/>
          </a:p>
        </p:txBody>
      </p:sp>
    </p:spTree>
    <p:extLst>
      <p:ext uri="{BB962C8B-B14F-4D97-AF65-F5344CB8AC3E}">
        <p14:creationId xmlns:p14="http://schemas.microsoft.com/office/powerpoint/2010/main" val="592085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10514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60629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8" y="741363"/>
            <a:ext cx="6578600" cy="370205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940808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22275"/>
            <a:ext cx="7715251" cy="4340225"/>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835082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661988"/>
            <a:ext cx="6223000" cy="3500437"/>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701005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22275"/>
            <a:ext cx="7715251" cy="4340225"/>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835082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global12.sap.com/corporate-en/legal/copyright/index.epx"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global.sap.com/corporate-de/legal/copyright/index.epx"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 one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1757127" y="2736000"/>
            <a:ext cx="10114198"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1757127" y="1499836"/>
            <a:ext cx="10114197" cy="553998"/>
          </a:xfrm>
        </p:spPr>
        <p:txBody>
          <a:bodyPr anchor="t" anchorCtr="0">
            <a:spAutoFit/>
          </a:bodyPr>
          <a:lstStyle>
            <a:lvl1pPr>
              <a:defRPr sz="3600">
                <a:solidFill>
                  <a:schemeClr val="tx1"/>
                </a:solidFill>
                <a:latin typeface="+mj-lt"/>
              </a:defRPr>
            </a:lvl1pPr>
          </a:lstStyle>
          <a:p>
            <a:r>
              <a:rPr lang="en-US" sz="3600" dirty="0" smtClean="0"/>
              <a:t>Presentation Title on One Line</a:t>
            </a:r>
            <a:endParaRPr lang="en-US" dirty="0"/>
          </a:p>
        </p:txBody>
      </p:sp>
      <p:pic>
        <p:nvPicPr>
          <p:cNvPr id="2052" name="Picture 4" descr="\\dwdf032\cmedia\Templates_Guidelines\eOn\_Presentations\_Templates\d_code\code2.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t="10346" b="24168"/>
          <a:stretch/>
        </p:blipFill>
        <p:spPr bwMode="auto">
          <a:xfrm>
            <a:off x="287337" y="300038"/>
            <a:ext cx="2084186" cy="16708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extLst>
    <p:ext uri="{DCECCB84-F9BA-43D5-87BE-67443E8EF086}">
      <p15:sldGuideLst xmlns=""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white - headline">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1060720" y="2736000"/>
            <a:ext cx="10069200"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1060720" y="506413"/>
            <a:ext cx="10068180" cy="738664"/>
          </a:xfrm>
        </p:spPr>
        <p:txBody>
          <a:bodyPr wrap="square" anchor="t" anchorCtr="0">
            <a:spAutoFit/>
          </a:bodyPr>
          <a:lstStyle>
            <a:lvl1pPr>
              <a:defRPr sz="4800">
                <a:solidFill>
                  <a:schemeClr val="tx1"/>
                </a:solidFill>
                <a:latin typeface="+mj-lt"/>
              </a:defRPr>
            </a:lvl1pPr>
          </a:lstStyle>
          <a:p>
            <a:r>
              <a:rPr lang="en-US" dirty="0" smtClean="0"/>
              <a:t>Short Presentation Title One Line</a:t>
            </a:r>
            <a:endParaRPr lang="en-US" dirty="0"/>
          </a:p>
        </p:txBody>
      </p:sp>
      <p:pic>
        <p:nvPicPr>
          <p:cNvPr id="10" name="Picture 2" descr="\\dwdf032\cmedia\Templates_Guidelines\eOn\_Presentations\_Templates\d_code\Material\code7.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0646" t="11179" r="10787" b="65242"/>
          <a:stretch/>
        </p:blipFill>
        <p:spPr bwMode="auto">
          <a:xfrm>
            <a:off x="320675" y="663574"/>
            <a:ext cx="659625" cy="4429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231880076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 - &amp;&amp;">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5437" y="2736000"/>
            <a:ext cx="11545888"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325437" y="1260000"/>
            <a:ext cx="11545887" cy="1015663"/>
          </a:xfrm>
        </p:spPr>
        <p:txBody>
          <a:bodyPr wrap="square" anchor="t" anchorCtr="0">
            <a:spAutoFit/>
          </a:bodyPr>
          <a:lstStyle>
            <a:lvl1pPr>
              <a:defRPr sz="6600">
                <a:solidFill>
                  <a:schemeClr val="tx1"/>
                </a:solidFill>
                <a:latin typeface="+mj-lt"/>
              </a:defRPr>
            </a:lvl1pPr>
          </a:lstStyle>
          <a:p>
            <a:r>
              <a:rPr lang="en-US" dirty="0" smtClean="0"/>
              <a:t>text&amp;&amp;text</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686496311"/>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hite - &amp;&amp;">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5437" y="2736000"/>
            <a:ext cx="11545888"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325437" y="1260000"/>
            <a:ext cx="11545887" cy="1015663"/>
          </a:xfrm>
        </p:spPr>
        <p:txBody>
          <a:bodyPr wrap="square" anchor="t" anchorCtr="0">
            <a:spAutoFit/>
          </a:bodyPr>
          <a:lstStyle>
            <a:lvl1pPr>
              <a:defRPr sz="6600">
                <a:solidFill>
                  <a:schemeClr val="tx1"/>
                </a:solidFill>
                <a:latin typeface="+mj-lt"/>
              </a:defRPr>
            </a:lvl1pPr>
          </a:lstStyle>
          <a:p>
            <a:r>
              <a:rPr lang="en-US" dirty="0" smtClean="0"/>
              <a:t>text&amp;&amp;text</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329507515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Page black">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5438" y="506413"/>
            <a:ext cx="11545200" cy="923330"/>
          </a:xfrm>
        </p:spPr>
        <p:txBody>
          <a:bodyPr anchor="t" anchorCtr="0">
            <a:sp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2703513"/>
            <a:ext cx="11545200" cy="620857"/>
          </a:xfrm>
        </p:spPr>
        <p:txBody>
          <a:bodyPr/>
          <a:lstStyle>
            <a:lvl1pPr>
              <a:spcBef>
                <a:spcPts val="1429"/>
              </a:spcBef>
              <a:defRPr sz="1900" b="0"/>
            </a:lvl1pPr>
          </a:lstStyle>
          <a:p>
            <a:r>
              <a:rPr lang="en-US" dirty="0" smtClean="0"/>
              <a:t>Subtitle if needed</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Page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5438" y="506413"/>
            <a:ext cx="11545200" cy="923330"/>
          </a:xfrm>
        </p:spPr>
        <p:txBody>
          <a:bodyPr anchor="t" anchorCtr="0">
            <a:sp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2703513"/>
            <a:ext cx="11545200" cy="620857"/>
          </a:xfrm>
        </p:spPr>
        <p:txBody>
          <a:bodyPr/>
          <a:lstStyle>
            <a:lvl1pPr>
              <a:spcBef>
                <a:spcPts val="1429"/>
              </a:spcBef>
              <a:defRPr sz="1900" b="0"/>
            </a:lvl1pPr>
          </a:lstStyle>
          <a:p>
            <a:r>
              <a:rPr lang="en-US" dirty="0" smtClean="0"/>
              <a:t>Subtitle if needed</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42807086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extLst>
      <p:ext uri="{BB962C8B-B14F-4D97-AF65-F5344CB8AC3E}">
        <p14:creationId xmlns:p14="http://schemas.microsoft.com/office/powerpoint/2010/main" val="434173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 black">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sp>
        <p:nvSpPr>
          <p:cNvPr id="6" name="TextBox 5"/>
          <p:cNvSpPr txBox="1"/>
          <p:nvPr userDrawn="1"/>
        </p:nvSpPr>
        <p:spPr bwMode="black">
          <a:xfrm>
            <a:off x="324000" y="6622344"/>
            <a:ext cx="3674083" cy="153888"/>
          </a:xfrm>
          <a:prstGeom prst="rect">
            <a:avLst/>
          </a:prstGeom>
          <a:noFill/>
        </p:spPr>
        <p:txBody>
          <a:bodyPr wrap="none" lIns="0" tIns="0" rIns="0" bIns="0" rtlCol="0">
            <a:spAutoFit/>
          </a:bodyPr>
          <a:lstStyle/>
          <a:p>
            <a:pPr marL="158780" indent="-15878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sp>
        <p:nvSpPr>
          <p:cNvPr id="6" name="TextBox 5"/>
          <p:cNvSpPr txBox="1"/>
          <p:nvPr userDrawn="1"/>
        </p:nvSpPr>
        <p:spPr bwMode="black">
          <a:xfrm>
            <a:off x="324000" y="6622344"/>
            <a:ext cx="3674083" cy="153888"/>
          </a:xfrm>
          <a:prstGeom prst="rect">
            <a:avLst/>
          </a:prstGeom>
          <a:noFill/>
        </p:spPr>
        <p:txBody>
          <a:bodyPr wrap="none" lIns="0" tIns="0" rIns="0" bIns="0" rtlCol="0">
            <a:spAutoFit/>
          </a:bodyPr>
          <a:lstStyle/>
          <a:p>
            <a:pPr marL="158780" indent="-15878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pic>
        <p:nvPicPr>
          <p:cNvPr id="8" name="Picture 7"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Tree>
    <p:extLst>
      <p:ext uri="{BB962C8B-B14F-4D97-AF65-F5344CB8AC3E}">
        <p14:creationId xmlns:p14="http://schemas.microsoft.com/office/powerpoint/2010/main" val="51303097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 one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1757127" y="2736000"/>
            <a:ext cx="10114198"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1757127" y="1499836"/>
            <a:ext cx="10114197" cy="553998"/>
          </a:xfrm>
        </p:spPr>
        <p:txBody>
          <a:bodyPr anchor="t" anchorCtr="0">
            <a:spAutoFit/>
          </a:bodyPr>
          <a:lstStyle>
            <a:lvl1pPr>
              <a:defRPr sz="3600">
                <a:solidFill>
                  <a:schemeClr val="tx1"/>
                </a:solidFill>
                <a:latin typeface="+mj-lt"/>
              </a:defRPr>
            </a:lvl1pPr>
          </a:lstStyle>
          <a:p>
            <a:r>
              <a:rPr lang="en-US" sz="3600" dirty="0" smtClean="0"/>
              <a:t>Presentation Title on One Line</a:t>
            </a:r>
            <a:endParaRPr lang="en-US" dirty="0"/>
          </a:p>
        </p:txBody>
      </p:sp>
      <p:pic>
        <p:nvPicPr>
          <p:cNvPr id="2052" name="Picture 4" descr="\\dwdf032\cmedia\Templates_Guidelines\eOn\_Presentations\_Templates\d_code\code2.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t="10346" b="24168"/>
          <a:stretch/>
        </p:blipFill>
        <p:spPr bwMode="auto">
          <a:xfrm>
            <a:off x="287337" y="300038"/>
            <a:ext cx="2084186" cy="16708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383522985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74083" cy="153888"/>
          </a:xfrm>
          <a:prstGeom prst="rect">
            <a:avLst/>
          </a:prstGeom>
          <a:noFill/>
        </p:spPr>
        <p:txBody>
          <a:bodyPr wrap="none" lIns="0" tIns="0" rIns="0" bIns="0" rtlCol="0">
            <a:spAutoFit/>
          </a:bodyPr>
          <a:lstStyle/>
          <a:p>
            <a:pPr marL="158780" indent="-15878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2015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724096"/>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a:t>
            </a:r>
          </a:p>
          <a:p>
            <a:r>
              <a:rPr lang="en-US" sz="1200" kern="1200" dirty="0" smtClean="0">
                <a:solidFill>
                  <a:schemeClr val="tx1"/>
                </a:solidFill>
                <a:latin typeface="Arial"/>
                <a:ea typeface="MS PGothic" pitchFamily="34" charset="-128"/>
                <a:cs typeface="+mn-cs"/>
              </a:rPr>
              <a:t>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a:t>
            </a:r>
            <a:r>
              <a:rPr lang="en-US" sz="1200" kern="1200" baseline="0" dirty="0" smtClean="0">
                <a:solidFill>
                  <a:schemeClr val="tx1"/>
                </a:solidFill>
                <a:latin typeface="Arial"/>
                <a:ea typeface="MS PGothic" pitchFamily="34" charset="-128"/>
                <a:cs typeface="+mn-cs"/>
              </a:rPr>
              <a:t> </a:t>
            </a:r>
            <a:r>
              <a:rPr lang="en-US" sz="1200" kern="1200" dirty="0" smtClean="0">
                <a:solidFill>
                  <a:schemeClr val="tx1"/>
                </a:solidFill>
                <a:latin typeface="Arial"/>
                <a:ea typeface="MS PGothic" pitchFamily="34" charset="-128"/>
                <a:cs typeface="+mn-cs"/>
              </a:rPr>
              <a:t>developments, products, and/or platform directions and functionality are all subject to change and may be changed by SAP SE or its affiliated companies at any time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black - two lines">
    <p:bg>
      <p:bgRef idx="1001">
        <a:schemeClr val="bg1"/>
      </p:bgRef>
    </p:bg>
    <p:spTree>
      <p:nvGrpSpPr>
        <p:cNvPr id="1" name=""/>
        <p:cNvGrpSpPr/>
        <p:nvPr/>
      </p:nvGrpSpPr>
      <p:grpSpPr>
        <a:xfrm>
          <a:off x="0" y="0"/>
          <a:ext cx="0" cy="0"/>
          <a:chOff x="0" y="0"/>
          <a:chExt cx="0" cy="0"/>
        </a:xfrm>
      </p:grpSpPr>
      <p:pic>
        <p:nvPicPr>
          <p:cNvPr id="13" name="Picture 8" descr="\\dwdf032\cmedia\Templates_Guidelines\eOn\_Presentations\_Templates\d_code\code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t="9133" b="22994"/>
          <a:stretch/>
        </p:blipFill>
        <p:spPr bwMode="auto">
          <a:xfrm>
            <a:off x="287337" y="272541"/>
            <a:ext cx="2513327" cy="17272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p:cNvSpPr>
            <a:spLocks noGrp="1"/>
          </p:cNvSpPr>
          <p:nvPr>
            <p:ph type="subTitle" idx="1" hasCustomPrompt="1"/>
          </p:nvPr>
        </p:nvSpPr>
        <p:spPr bwMode="gray">
          <a:xfrm>
            <a:off x="1115699" y="4212000"/>
            <a:ext cx="10755626"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1115699" y="1499836"/>
            <a:ext cx="10755626" cy="1107996"/>
          </a:xfrm>
        </p:spPr>
        <p:txBody>
          <a:bodyPr anchor="t" anchorCtr="0">
            <a:noAutofit/>
          </a:bodyPr>
          <a:lstStyle>
            <a:lvl1pPr>
              <a:defRPr sz="3600">
                <a:solidFill>
                  <a:schemeClr val="tx1"/>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2050" name="Picture 2" descr="\\dwdf032\cmedia\Templates_Guidelines\eOn\_Presentations\_Templates\d_code\code3.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115699" y="2650335"/>
            <a:ext cx="431729" cy="52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405375964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smtClean="0">
                <a:solidFill>
                  <a:schemeClr val="accent2"/>
                </a:solidFill>
                <a:latin typeface="+mj-lt"/>
                <a:ea typeface="+mj-ea"/>
                <a:cs typeface="+mj-cs"/>
              </a:rPr>
              <a:t>© 2015 SAP SE oder ein SAP-Konzernunternehmen. </a:t>
            </a:r>
            <a:br>
              <a:rPr lang="de-DE" sz="2900" b="1" kern="1200" noProof="0" dirty="0" smtClean="0">
                <a:solidFill>
                  <a:schemeClr val="accent2"/>
                </a:solidFill>
                <a:latin typeface="+mj-lt"/>
                <a:ea typeface="+mj-ea"/>
                <a:cs typeface="+mj-cs"/>
              </a:rPr>
            </a:br>
            <a:r>
              <a:rPr lang="de-DE" sz="2900" b="1" kern="1200" noProof="0" dirty="0" smtClean="0">
                <a:solidFill>
                  <a:schemeClr val="accent2"/>
                </a:solidFill>
                <a:latin typeface="+mj-lt"/>
                <a:ea typeface="+mj-ea"/>
                <a:cs typeface="+mj-cs"/>
              </a:rPr>
              <a:t>Alle Rechte vorbehalten.</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Blank 1">
    <p:spTree>
      <p:nvGrpSpPr>
        <p:cNvPr id="1" name=""/>
        <p:cNvGrpSpPr/>
        <p:nvPr/>
      </p:nvGrpSpPr>
      <p:grpSpPr>
        <a:xfrm>
          <a:off x="0" y="0"/>
          <a:ext cx="0" cy="0"/>
          <a:chOff x="0" y="0"/>
          <a:chExt cx="0" cy="0"/>
        </a:xfrm>
      </p:grpSpPr>
      <p:sp>
        <p:nvSpPr>
          <p:cNvPr id="3" name="Rectangle 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4" name="Rectangle 3"/>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5" name="TextBox 4"/>
          <p:cNvSpPr txBox="1"/>
          <p:nvPr userDrawn="1"/>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6" name="TextBox 5"/>
          <p:cNvSpPr txBox="1"/>
          <p:nvPr userDrawn="1"/>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Tree>
    <p:extLst>
      <p:ext uri="{BB962C8B-B14F-4D97-AF65-F5344CB8AC3E}">
        <p14:creationId xmlns:p14="http://schemas.microsoft.com/office/powerpoint/2010/main" val="14564023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4000" y="324075"/>
            <a:ext cx="11545200" cy="756175"/>
          </a:xfrm>
          <a:prstGeom prst="rect">
            <a:avLst/>
          </a:prstGeom>
        </p:spPr>
        <p:txBody>
          <a:bodyPr/>
          <a:lstStyle>
            <a:lvl1pPr>
              <a:defRPr/>
            </a:lvl1pPr>
          </a:lstStyle>
          <a:p>
            <a:r>
              <a:rPr lang="en-US" noProof="0" dirty="0" smtClean="0"/>
              <a:t>Insert page title</a:t>
            </a:r>
            <a:endParaRPr lang="en-US" dirty="0"/>
          </a:p>
        </p:txBody>
      </p:sp>
    </p:spTree>
    <p:extLst>
      <p:ext uri="{BB962C8B-B14F-4D97-AF65-F5344CB8AC3E}">
        <p14:creationId xmlns:p14="http://schemas.microsoft.com/office/powerpoint/2010/main" val="34689754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Leer">
    <p:bg>
      <p:bgPr>
        <a:blipFill dpi="0" rotWithShape="0">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1" y="1051"/>
            <a:ext cx="12193286" cy="6858537"/>
          </a:xfrm>
          <a:prstGeom prst="rect">
            <a:avLst/>
          </a:prstGeom>
        </p:spPr>
      </p:pic>
    </p:spTree>
    <p:extLst>
      <p:ext uri="{BB962C8B-B14F-4D97-AF65-F5344CB8AC3E}">
        <p14:creationId xmlns:p14="http://schemas.microsoft.com/office/powerpoint/2010/main" val="408842236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2">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extLst>
      <p:ext uri="{BB962C8B-B14F-4D97-AF65-F5344CB8AC3E}">
        <p14:creationId xmlns:p14="http://schemas.microsoft.com/office/powerpoint/2010/main" val="2560434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614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6_Leer">
    <p:bg>
      <p:bgPr>
        <a:blipFill dpi="0" rotWithShape="0">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06" y="1051"/>
            <a:ext cx="12192837" cy="6858537"/>
          </a:xfrm>
          <a:prstGeom prst="rect">
            <a:avLst/>
          </a:prstGeom>
        </p:spPr>
      </p:pic>
    </p:spTree>
    <p:extLst>
      <p:ext uri="{BB962C8B-B14F-4D97-AF65-F5344CB8AC3E}">
        <p14:creationId xmlns:p14="http://schemas.microsoft.com/office/powerpoint/2010/main" val="34242838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with picture - short">
    <p:spTree>
      <p:nvGrpSpPr>
        <p:cNvPr id="1" name=""/>
        <p:cNvGrpSpPr/>
        <p:nvPr/>
      </p:nvGrpSpPr>
      <p:grpSpPr>
        <a:xfrm>
          <a:off x="0" y="0"/>
          <a:ext cx="0" cy="0"/>
          <a:chOff x="0" y="0"/>
          <a:chExt cx="0" cy="0"/>
        </a:xfrm>
      </p:grpSpPr>
      <p:sp>
        <p:nvSpPr>
          <p:cNvPr id="3" name="Rectangle 2"/>
          <p:cNvSpPr/>
          <p:nvPr userDrawn="1"/>
        </p:nvSpPr>
        <p:spPr bwMode="gray">
          <a:xfrm>
            <a:off x="324001" y="1"/>
            <a:ext cx="11545200" cy="2143623"/>
          </a:xfrm>
          <a:prstGeom prst="rect">
            <a:avLst/>
          </a:prstGeom>
          <a:solidFill>
            <a:schemeClr val="bg1">
              <a:alpha val="75000"/>
            </a:schemeClr>
          </a:solidFill>
          <a:ln w="6350" algn="ctr">
            <a:noFill/>
            <a:miter lim="800000"/>
            <a:headEnd/>
            <a:tailEnd/>
          </a:ln>
        </p:spPr>
        <p:txBody>
          <a:bodyPr lIns="119887" tIns="95914" rIns="119887" bIns="95914" rtlCol="0" anchor="ctr"/>
          <a:lstStyle/>
          <a:p>
            <a:pPr algn="ctr" defTabSz="1218134" fontAlgn="base">
              <a:spcBef>
                <a:spcPct val="50000"/>
              </a:spcBef>
              <a:spcAft>
                <a:spcPct val="0"/>
              </a:spcAft>
              <a:buClr>
                <a:srgbClr val="F0AB00"/>
              </a:buClr>
              <a:buSzPct val="80000"/>
            </a:pPr>
            <a:endParaRPr lang="en-US" sz="2400" kern="0" dirty="0" smtClean="0">
              <a:solidFill>
                <a:srgbClr val="000000"/>
              </a:solidFill>
              <a:latin typeface="BentonSans Regular"/>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8"/>
            <a:ext cx="11257200" cy="923330"/>
          </a:xfrm>
          <a:prstGeom prst="rect">
            <a:avLst/>
          </a:prstGeom>
        </p:spPr>
        <p:txBody>
          <a:bodyPr anchor="t" anchorCtr="0">
            <a:noAutofit/>
          </a:bodyPr>
          <a:lstStyle>
            <a:lvl1pPr>
              <a:defRPr sz="67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452" y="6083730"/>
            <a:ext cx="913247" cy="453600"/>
          </a:xfrm>
          <a:prstGeom prst="rect">
            <a:avLst/>
          </a:prstGeom>
          <a:noFill/>
          <a:ln>
            <a:noFill/>
          </a:ln>
        </p:spPr>
      </p:pic>
      <p:sp>
        <p:nvSpPr>
          <p:cNvPr id="5" name="Rectangle 4"/>
          <p:cNvSpPr/>
          <p:nvPr userDrawn="1"/>
        </p:nvSpPr>
        <p:spPr bwMode="gray">
          <a:xfrm>
            <a:off x="324001" y="0"/>
            <a:ext cx="11545200" cy="162038"/>
          </a:xfrm>
          <a:prstGeom prst="rect">
            <a:avLst/>
          </a:prstGeom>
          <a:solidFill>
            <a:schemeClr val="accent1"/>
          </a:solidFill>
          <a:ln w="9525" algn="ctr">
            <a:noFill/>
            <a:miter lim="800000"/>
            <a:headEnd/>
            <a:tailEnd/>
          </a:ln>
        </p:spPr>
        <p:txBody>
          <a:bodyPr lIns="119887" tIns="95914" rIns="119887" bIns="95914" rtlCol="0" anchor="ctr"/>
          <a:lstStyle/>
          <a:p>
            <a:pPr algn="ctr" defTabSz="1218134" fontAlgn="base">
              <a:spcBef>
                <a:spcPct val="50000"/>
              </a:spcBef>
              <a:spcAft>
                <a:spcPct val="0"/>
              </a:spcAft>
              <a:buClr>
                <a:srgbClr val="F0AB00"/>
              </a:buClr>
              <a:buSzPct val="80000"/>
            </a:pPr>
            <a:endParaRPr lang="en-US" kern="0" dirty="0" smtClean="0">
              <a:solidFill>
                <a:srgbClr val="000000"/>
              </a:solidFill>
              <a:latin typeface="BentonSans Regular"/>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a:prstGeom prst="rect">
            <a:avLst/>
          </a:prstGeom>
        </p:spPr>
        <p:txBody>
          <a:bodyPr anchor="t" anchorCtr="0">
            <a:noAutofit/>
          </a:bodyPr>
          <a:lstStyle>
            <a:lvl1pPr marL="0" marR="0" indent="0" algn="l" defTabSz="1218134" rtl="0" eaLnBrk="1" fontAlgn="auto" latinLnBrk="0" hangingPunct="1">
              <a:lnSpc>
                <a:spcPct val="100000"/>
              </a:lnSpc>
              <a:spcBef>
                <a:spcPts val="0"/>
              </a:spcBef>
              <a:spcAft>
                <a:spcPts val="0"/>
              </a:spcAft>
              <a:buClr>
                <a:schemeClr val="accent1"/>
              </a:buClr>
              <a:buSzPct val="80000"/>
              <a:buFontTx/>
              <a:buNone/>
              <a:tabLst/>
              <a:defRPr sz="2300" b="0">
                <a:solidFill>
                  <a:sysClr val="windowText" lastClr="000000"/>
                </a:solidFill>
              </a:defRPr>
            </a:lvl1pPr>
            <a:lvl2pPr marL="609066" indent="0" algn="ctr">
              <a:buNone/>
              <a:defRPr>
                <a:solidFill>
                  <a:schemeClr val="tx1">
                    <a:tint val="75000"/>
                  </a:schemeClr>
                </a:solidFill>
              </a:defRPr>
            </a:lvl2pPr>
            <a:lvl3pPr marL="1218134" indent="0" algn="ctr">
              <a:buNone/>
              <a:defRPr>
                <a:solidFill>
                  <a:schemeClr val="tx1">
                    <a:tint val="75000"/>
                  </a:schemeClr>
                </a:solidFill>
              </a:defRPr>
            </a:lvl3pPr>
            <a:lvl4pPr marL="1827193" indent="0" algn="ctr">
              <a:buNone/>
              <a:defRPr>
                <a:solidFill>
                  <a:schemeClr val="tx1">
                    <a:tint val="75000"/>
                  </a:schemeClr>
                </a:solidFill>
              </a:defRPr>
            </a:lvl4pPr>
            <a:lvl5pPr marL="2436259" indent="0" algn="ctr">
              <a:buNone/>
              <a:defRPr>
                <a:solidFill>
                  <a:schemeClr val="tx1">
                    <a:tint val="75000"/>
                  </a:schemeClr>
                </a:solidFill>
              </a:defRPr>
            </a:lvl5pPr>
            <a:lvl6pPr marL="3045325" indent="0" algn="ctr">
              <a:buNone/>
              <a:defRPr>
                <a:solidFill>
                  <a:schemeClr val="tx1">
                    <a:tint val="75000"/>
                  </a:schemeClr>
                </a:solidFill>
              </a:defRPr>
            </a:lvl6pPr>
            <a:lvl7pPr marL="3654395" indent="0" algn="ctr">
              <a:buNone/>
              <a:defRPr>
                <a:solidFill>
                  <a:schemeClr val="tx1">
                    <a:tint val="75000"/>
                  </a:schemeClr>
                </a:solidFill>
              </a:defRPr>
            </a:lvl7pPr>
            <a:lvl8pPr marL="4263457" indent="0" algn="ctr">
              <a:buNone/>
              <a:defRPr>
                <a:solidFill>
                  <a:schemeClr val="tx1">
                    <a:tint val="75000"/>
                  </a:schemeClr>
                </a:solidFill>
              </a:defRPr>
            </a:lvl8pPr>
            <a:lvl9pPr marL="4872522"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2012</a:t>
            </a:r>
          </a:p>
        </p:txBody>
      </p:sp>
    </p:spTree>
    <p:extLst>
      <p:ext uri="{BB962C8B-B14F-4D97-AF65-F5344CB8AC3E}">
        <p14:creationId xmlns:p14="http://schemas.microsoft.com/office/powerpoint/2010/main" val="1751299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5_Leer">
    <p:bg>
      <p:bgPr>
        <a:blipFill dpi="0" rotWithShape="0">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11" y="1052"/>
            <a:ext cx="12192837" cy="6858537"/>
          </a:xfrm>
          <a:prstGeom prst="rect">
            <a:avLst/>
          </a:prstGeom>
        </p:spPr>
      </p:pic>
    </p:spTree>
    <p:extLst>
      <p:ext uri="{BB962C8B-B14F-4D97-AF65-F5344CB8AC3E}">
        <p14:creationId xmlns:p14="http://schemas.microsoft.com/office/powerpoint/2010/main" val="282422193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09759" y="0"/>
            <a:ext cx="10975658" cy="1016235"/>
          </a:xfrm>
          <a:prstGeom prst="rect">
            <a:avLst/>
          </a:prstGeom>
        </p:spPr>
        <p:txBody>
          <a:bodyPr vert="horz" lIns="91477" tIns="45738" rIns="91477" bIns="45738"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609759" y="1106691"/>
            <a:ext cx="10975658" cy="4955735"/>
          </a:xfrm>
          <a:prstGeom prst="rect">
            <a:avLst/>
          </a:prstGeom>
        </p:spPr>
        <p:txBody>
          <a:bodyPr vert="horz"/>
          <a:lstStyle>
            <a:lvl1pPr marL="0" indent="0">
              <a:spcBef>
                <a:spcPts val="1377"/>
              </a:spcBef>
              <a:buClr>
                <a:srgbClr val="69BE28"/>
              </a:buClr>
              <a:buFont typeface="Wingdings" charset="2"/>
              <a:buNone/>
              <a:defRPr sz="2400" b="1" i="0" baseline="0">
                <a:latin typeface="Arial"/>
                <a:cs typeface="Arial"/>
              </a:defRPr>
            </a:lvl1pPr>
            <a:lvl2pPr marL="0" indent="0" defTabSz="58761">
              <a:spcBef>
                <a:spcPts val="776"/>
              </a:spcBef>
              <a:buFont typeface="Lucida Grande"/>
              <a:buNone/>
              <a:tabLst/>
              <a:defRPr sz="2000">
                <a:solidFill>
                  <a:srgbClr val="1E1E1E"/>
                </a:solidFill>
              </a:defRPr>
            </a:lvl2pPr>
            <a:lvl3pPr marL="166755" indent="-166755" defTabSz="282688">
              <a:spcBef>
                <a:spcPts val="776"/>
              </a:spcBef>
              <a:spcAft>
                <a:spcPts val="0"/>
              </a:spcAft>
              <a:buClr>
                <a:schemeClr val="accent1"/>
              </a:buClr>
              <a:buFont typeface="Arial"/>
              <a:buChar char="•"/>
              <a:tabLst/>
              <a:defRPr sz="1800">
                <a:solidFill>
                  <a:srgbClr val="1E1E1E"/>
                </a:solidFill>
              </a:defRPr>
            </a:lvl3pPr>
            <a:lvl4pPr marL="397034" indent="-171519" defTabSz="282688">
              <a:spcBef>
                <a:spcPts val="776"/>
              </a:spcBef>
              <a:spcAft>
                <a:spcPts val="0"/>
              </a:spcAft>
              <a:defRPr sz="1600">
                <a:solidFill>
                  <a:srgbClr val="1E1E1E"/>
                </a:solidFill>
              </a:defRPr>
            </a:lvl4pPr>
            <a:lvl5pPr marL="627314" indent="-176283" defTabSz="282688">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7576440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hite - two lines">
    <p:bg>
      <p:bgRef idx="1001">
        <a:schemeClr val="bg1"/>
      </p:bgRef>
    </p:bg>
    <p:spTree>
      <p:nvGrpSpPr>
        <p:cNvPr id="1" name=""/>
        <p:cNvGrpSpPr/>
        <p:nvPr/>
      </p:nvGrpSpPr>
      <p:grpSpPr>
        <a:xfrm>
          <a:off x="0" y="0"/>
          <a:ext cx="0" cy="0"/>
          <a:chOff x="0" y="0"/>
          <a:chExt cx="0" cy="0"/>
        </a:xfrm>
      </p:grpSpPr>
      <p:pic>
        <p:nvPicPr>
          <p:cNvPr id="13" name="Picture 8" descr="\\dwdf032\cmedia\Templates_Guidelines\eOn\_Presentations\_Templates\d_code\code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t="9133" b="22994"/>
          <a:stretch/>
        </p:blipFill>
        <p:spPr bwMode="auto">
          <a:xfrm>
            <a:off x="287337" y="272541"/>
            <a:ext cx="2513327" cy="17272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p:cNvSpPr>
            <a:spLocks noGrp="1"/>
          </p:cNvSpPr>
          <p:nvPr>
            <p:ph type="subTitle" idx="1" hasCustomPrompt="1"/>
          </p:nvPr>
        </p:nvSpPr>
        <p:spPr bwMode="gray">
          <a:xfrm>
            <a:off x="1115699" y="4212000"/>
            <a:ext cx="10755626"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1115699" y="1499836"/>
            <a:ext cx="10755626" cy="1107996"/>
          </a:xfrm>
        </p:spPr>
        <p:txBody>
          <a:bodyPr anchor="t" anchorCtr="0">
            <a:noAutofit/>
          </a:bodyPr>
          <a:lstStyle>
            <a:lvl1pPr>
              <a:defRPr sz="3600">
                <a:solidFill>
                  <a:schemeClr val="tx1"/>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2050" name="Picture 2" descr="\\dwdf032\cmedia\Templates_Guidelines\eOn\_Presentations\_Templates\d_code\code3.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115699" y="2650335"/>
            <a:ext cx="431729" cy="52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102544783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black - two lines, statement">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5437" y="2736000"/>
            <a:ext cx="11545887"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325437" y="507600"/>
            <a:ext cx="11545887" cy="1477328"/>
          </a:xfrm>
        </p:spPr>
        <p:txBody>
          <a:bodyPr wrap="square" anchor="t" anchorCtr="0">
            <a:spAutoFit/>
          </a:bodyPr>
          <a:lstStyle>
            <a:lvl1pPr>
              <a:defRPr sz="4800">
                <a:solidFill>
                  <a:schemeClr val="tx1"/>
                </a:solidFill>
                <a:latin typeface="+mj-lt"/>
              </a:defRPr>
            </a:lvl1pPr>
          </a:lstStyle>
          <a:p>
            <a:r>
              <a:rPr lang="en-US" dirty="0" smtClean="0"/>
              <a:t>Presentation Title</a:t>
            </a:r>
            <a:br>
              <a:rPr lang="en-US" dirty="0" smtClean="0"/>
            </a:br>
            <a:r>
              <a:rPr lang="en-US" dirty="0" smtClean="0"/>
              <a:t>Breaks to Two Lines</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412294193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white - two lines, statement">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5437" y="2736000"/>
            <a:ext cx="11545887"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325437" y="507600"/>
            <a:ext cx="11545887" cy="1477328"/>
          </a:xfrm>
        </p:spPr>
        <p:txBody>
          <a:bodyPr wrap="square" anchor="t" anchorCtr="0">
            <a:spAutoFit/>
          </a:bodyPr>
          <a:lstStyle>
            <a:lvl1pPr>
              <a:defRPr sz="4800">
                <a:solidFill>
                  <a:schemeClr val="tx1"/>
                </a:solidFill>
                <a:latin typeface="+mj-lt"/>
              </a:defRPr>
            </a:lvl1pPr>
          </a:lstStyle>
          <a:p>
            <a:r>
              <a:rPr lang="en-US" dirty="0" smtClean="0"/>
              <a:t>Presentation Title</a:t>
            </a:r>
            <a:br>
              <a:rPr lang="en-US" dirty="0" smtClean="0"/>
            </a:br>
            <a:r>
              <a:rPr lang="en-US" dirty="0" smtClean="0"/>
              <a:t>Breaks to Two Lines</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361311962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 - action">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1337745" y="4212000"/>
            <a:ext cx="6136205"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1337745" y="1410033"/>
            <a:ext cx="3893771" cy="1672551"/>
          </a:xfrm>
        </p:spPr>
        <p:txBody>
          <a:bodyPr anchor="t" anchorCtr="0">
            <a:spAutoFit/>
          </a:bodyPr>
          <a:lstStyle>
            <a:lvl1pPr>
              <a:defRPr sz="3600">
                <a:solidFill>
                  <a:schemeClr val="tx1"/>
                </a:solidFill>
                <a:latin typeface="+mj-lt"/>
              </a:defRPr>
            </a:lvl1pPr>
          </a:lstStyle>
          <a:p>
            <a:r>
              <a:rPr lang="en-US" dirty="0" smtClean="0"/>
              <a:t>Presentation Title Breaks to Three Lines</a:t>
            </a:r>
            <a:endParaRPr lang="en-US" dirty="0"/>
          </a:p>
        </p:txBody>
      </p:sp>
      <p:pic>
        <p:nvPicPr>
          <p:cNvPr id="2050" name="Picture 2" descr="\\dwdf032\cmedia\Templates_Guidelines\eOn\_Presentations\_Templates\d_code\Material\code6_klammer.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5164" t="10803" r="4900" b="8079"/>
          <a:stretch/>
        </p:blipFill>
        <p:spPr bwMode="auto">
          <a:xfrm>
            <a:off x="325439" y="711790"/>
            <a:ext cx="985575" cy="306903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hasCustomPrompt="1"/>
          </p:nvPr>
        </p:nvSpPr>
        <p:spPr>
          <a:xfrm>
            <a:off x="325437" y="256425"/>
            <a:ext cx="2370137" cy="317500"/>
          </a:xfrm>
        </p:spPr>
        <p:txBody>
          <a:bodyPr/>
          <a:lstStyle>
            <a:lvl1pPr>
              <a:defRPr sz="2400"/>
            </a:lvl1pPr>
          </a:lstStyle>
          <a:p>
            <a:pPr lvl="0"/>
            <a:r>
              <a:rPr lang="en-US" dirty="0" smtClean="0"/>
              <a:t>run()</a:t>
            </a:r>
            <a:endParaRPr lang="de-DE"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359920625"/>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hite - action">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1337745" y="4212000"/>
            <a:ext cx="6136205"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1337745" y="1410033"/>
            <a:ext cx="3893771" cy="1672551"/>
          </a:xfrm>
        </p:spPr>
        <p:txBody>
          <a:bodyPr anchor="t" anchorCtr="0">
            <a:spAutoFit/>
          </a:bodyPr>
          <a:lstStyle>
            <a:lvl1pPr>
              <a:defRPr sz="3600">
                <a:solidFill>
                  <a:schemeClr val="tx1"/>
                </a:solidFill>
                <a:latin typeface="+mj-lt"/>
              </a:defRPr>
            </a:lvl1pPr>
          </a:lstStyle>
          <a:p>
            <a:r>
              <a:rPr lang="en-US" dirty="0" smtClean="0"/>
              <a:t>Presentation Title Goes Here Like This</a:t>
            </a:r>
            <a:endParaRPr lang="en-US" dirty="0"/>
          </a:p>
        </p:txBody>
      </p:sp>
      <p:pic>
        <p:nvPicPr>
          <p:cNvPr id="2050" name="Picture 2" descr="\\dwdf032\cmedia\Templates_Guidelines\eOn\_Presentations\_Templates\d_code\Material\code6_klammer.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5164" t="10803" r="4900" b="8079"/>
          <a:stretch/>
        </p:blipFill>
        <p:spPr bwMode="auto">
          <a:xfrm>
            <a:off x="325439" y="711790"/>
            <a:ext cx="985575" cy="306903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hasCustomPrompt="1"/>
          </p:nvPr>
        </p:nvSpPr>
        <p:spPr>
          <a:xfrm>
            <a:off x="325437" y="256425"/>
            <a:ext cx="2370137" cy="317500"/>
          </a:xfrm>
        </p:spPr>
        <p:txBody>
          <a:bodyPr/>
          <a:lstStyle>
            <a:lvl1pPr>
              <a:defRPr sz="2400"/>
            </a:lvl1pPr>
          </a:lstStyle>
          <a:p>
            <a:pPr lvl="0"/>
            <a:r>
              <a:rPr lang="en-US" dirty="0" smtClean="0"/>
              <a:t>run()</a:t>
            </a:r>
            <a:endParaRPr lang="de-DE"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236026041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 - headline">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1060720" y="2736000"/>
            <a:ext cx="10069200" cy="307777"/>
          </a:xfrm>
        </p:spPr>
        <p:txBody>
          <a:bodyPr wrap="square" anchor="t"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a:t>
            </a:r>
          </a:p>
        </p:txBody>
      </p:sp>
      <p:sp>
        <p:nvSpPr>
          <p:cNvPr id="9" name="Title 1"/>
          <p:cNvSpPr>
            <a:spLocks noGrp="1"/>
          </p:cNvSpPr>
          <p:nvPr>
            <p:ph type="ctrTitle" hasCustomPrompt="1"/>
          </p:nvPr>
        </p:nvSpPr>
        <p:spPr bwMode="gray">
          <a:xfrm>
            <a:off x="1060720" y="506413"/>
            <a:ext cx="10068180" cy="738664"/>
          </a:xfrm>
        </p:spPr>
        <p:txBody>
          <a:bodyPr wrap="square" anchor="t" anchorCtr="0">
            <a:spAutoFit/>
          </a:bodyPr>
          <a:lstStyle>
            <a:lvl1pPr>
              <a:defRPr sz="4800">
                <a:solidFill>
                  <a:schemeClr val="tx1"/>
                </a:solidFill>
                <a:latin typeface="+mj-lt"/>
              </a:defRPr>
            </a:lvl1pPr>
          </a:lstStyle>
          <a:p>
            <a:r>
              <a:rPr lang="en-US" dirty="0" smtClean="0"/>
              <a:t>Short Presentation Title One Line</a:t>
            </a:r>
            <a:endParaRPr lang="en-US" dirty="0"/>
          </a:p>
        </p:txBody>
      </p:sp>
      <p:pic>
        <p:nvPicPr>
          <p:cNvPr id="10" name="Picture 2" descr="\\dwdf032\cmedia\Templates_Guidelines\eOn\_Presentations\_Templates\d_code\Material\code7.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0646" t="11179" r="10787" b="65242"/>
          <a:stretch/>
        </p:blipFill>
        <p:spPr bwMode="auto">
          <a:xfrm>
            <a:off x="320675" y="663574"/>
            <a:ext cx="659625" cy="4429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5437" y="6088798"/>
            <a:ext cx="1972965" cy="457200"/>
          </a:xfrm>
          <a:prstGeom prst="rect">
            <a:avLst/>
          </a:prstGeom>
          <a:noFill/>
          <a:ln>
            <a:noFill/>
          </a:ln>
        </p:spPr>
      </p:pic>
    </p:spTree>
    <p:extLst>
      <p:ext uri="{BB962C8B-B14F-4D97-AF65-F5344CB8AC3E}">
        <p14:creationId xmlns:p14="http://schemas.microsoft.com/office/powerpoint/2010/main" val="98020497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58780" indent="-15878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7" r:id="rId1"/>
    <p:sldLayoutId id="2147483713" r:id="rId2"/>
    <p:sldLayoutId id="2147483712" r:id="rId3"/>
    <p:sldLayoutId id="2147483711" r:id="rId4"/>
    <p:sldLayoutId id="2147483725" r:id="rId5"/>
    <p:sldLayoutId id="2147483726" r:id="rId6"/>
    <p:sldLayoutId id="2147483719" r:id="rId7"/>
    <p:sldLayoutId id="2147483720" r:id="rId8"/>
    <p:sldLayoutId id="2147483721" r:id="rId9"/>
    <p:sldLayoutId id="2147483722" r:id="rId10"/>
    <p:sldLayoutId id="2147483723" r:id="rId11"/>
    <p:sldLayoutId id="2147483724" r:id="rId12"/>
    <p:sldLayoutId id="2147483689" r:id="rId13"/>
    <p:sldLayoutId id="2147483714" r:id="rId14"/>
    <p:sldLayoutId id="2147483715" r:id="rId15"/>
    <p:sldLayoutId id="2147483702" r:id="rId16"/>
    <p:sldLayoutId id="2147483716" r:id="rId17"/>
    <p:sldLayoutId id="2147483665" r:id="rId18"/>
    <p:sldLayoutId id="2147483683" r:id="rId19"/>
    <p:sldLayoutId id="2147483687" r:id="rId20"/>
    <p:sldLayoutId id="2147483710" r:id="rId21"/>
    <p:sldLayoutId id="2147483686" r:id="rId22"/>
    <p:sldLayoutId id="2147483669" r:id="rId23"/>
    <p:sldLayoutId id="2147483691" r:id="rId24"/>
    <p:sldLayoutId id="2147483688" r:id="rId25"/>
    <p:sldLayoutId id="2147483703" r:id="rId26"/>
    <p:sldLayoutId id="2147483685" r:id="rId27"/>
    <p:sldLayoutId id="2147483692" r:id="rId28"/>
    <p:sldLayoutId id="2147483674" r:id="rId29"/>
    <p:sldLayoutId id="2147483705" r:id="rId30"/>
    <p:sldLayoutId id="2147483729" r:id="rId31"/>
    <p:sldLayoutId id="2147483731" r:id="rId32"/>
    <p:sldLayoutId id="2147483734" r:id="rId33"/>
    <p:sldLayoutId id="2147483735" r:id="rId34"/>
    <p:sldLayoutId id="2147483736" r:id="rId35"/>
    <p:sldLayoutId id="2147483737" r:id="rId36"/>
    <p:sldLayoutId id="2147483738" r:id="rId37"/>
    <p:sldLayoutId id="2147483739" r:id="rId38"/>
    <p:sldLayoutId id="2147483740" r:id="rId39"/>
  </p:sldLayoutIdLst>
  <p:timing>
    <p:tnLst>
      <p:par>
        <p:cTn xmlns:p14="http://schemas.microsoft.com/office/powerpoint/2010/main" id="1" dur="indefinite" restart="never" nodeType="tmRoot"/>
      </p:par>
    </p:tnLst>
  </p:timing>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userDrawn="1">
          <p15:clr>
            <a:srgbClr val="F26B43"/>
          </p15:clr>
        </p15:guide>
        <p15:guide id="2" pos="384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4.jpeg"/><Relationship Id="rId3" Type="http://schemas.microsoft.com/office/2007/relationships/hdphoto" Target="../media/hdphoto8.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4.jpeg"/><Relationship Id="rId3" Type="http://schemas.microsoft.com/office/2007/relationships/hdphoto" Target="../media/hdphoto9.wdp"/></Relationships>
</file>

<file path=ppt/slides/_rels/slide12.xml.rels><?xml version="1.0" encoding="UTF-8" standalone="yes"?>
<Relationships xmlns="http://schemas.openxmlformats.org/package/2006/relationships"><Relationship Id="rId3" Type="http://schemas.microsoft.com/office/2007/relationships/hdphoto" Target="../media/hdphoto10.wdp"/><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slideLayout" Target="../slideLayouts/slideLayout18.xml"/><Relationship Id="rId2"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11.wdp"/><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4.jpeg"/><Relationship Id="rId3"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microsoft.com/office/2007/relationships/hdphoto" Target="../media/hdphoto13.wdp"/><Relationship Id="rId4" Type="http://schemas.openxmlformats.org/officeDocument/2006/relationships/image" Target="../media/image24.png"/><Relationship Id="rId1" Type="http://schemas.openxmlformats.org/officeDocument/2006/relationships/slideLayout" Target="../slideLayouts/slideLayout19.xml"/><Relationship Id="rId2"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4.jpeg"/><Relationship Id="rId3" Type="http://schemas.microsoft.com/office/2007/relationships/hdphoto" Target="../media/hdphoto1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5" Type="http://schemas.openxmlformats.org/officeDocument/2006/relationships/image" Target="../media/image28.jpg"/><Relationship Id="rId6" Type="http://schemas.openxmlformats.org/officeDocument/2006/relationships/image" Target="../media/image29.jpg"/><Relationship Id="rId7" Type="http://schemas.openxmlformats.org/officeDocument/2006/relationships/image" Target="../media/image30.png"/><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1.wdp"/><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jpe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eg"/><Relationship Id="rId5" Type="http://schemas.openxmlformats.org/officeDocument/2006/relationships/image" Target="../media/image41.jpeg"/><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2.png"/><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chart" Target="../charts/chart5.xml"/><Relationship Id="rId5" Type="http://schemas.openxmlformats.org/officeDocument/2006/relationships/image" Target="../media/image47.emf"/><Relationship Id="rId6" Type="http://schemas.openxmlformats.org/officeDocument/2006/relationships/chart" Target="../charts/chart6.xml"/><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15.wdp"/><Relationship Id="rId5" Type="http://schemas.openxmlformats.org/officeDocument/2006/relationships/image" Target="../media/image48.png"/><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46" Type="http://schemas.openxmlformats.org/officeDocument/2006/relationships/image" Target="../media/image88.png"/><Relationship Id="rId47" Type="http://schemas.openxmlformats.org/officeDocument/2006/relationships/chart" Target="../charts/chart7.xml"/><Relationship Id="rId20" Type="http://schemas.openxmlformats.org/officeDocument/2006/relationships/image" Target="../media/image62.png"/><Relationship Id="rId21" Type="http://schemas.openxmlformats.org/officeDocument/2006/relationships/image" Target="../media/image63.png"/><Relationship Id="rId22" Type="http://schemas.openxmlformats.org/officeDocument/2006/relationships/image" Target="../media/image64.png"/><Relationship Id="rId23" Type="http://schemas.openxmlformats.org/officeDocument/2006/relationships/image" Target="../media/image65.jpeg"/><Relationship Id="rId24" Type="http://schemas.openxmlformats.org/officeDocument/2006/relationships/image" Target="../media/image66.png"/><Relationship Id="rId25" Type="http://schemas.openxmlformats.org/officeDocument/2006/relationships/image" Target="../media/image67.jpeg"/><Relationship Id="rId26" Type="http://schemas.openxmlformats.org/officeDocument/2006/relationships/image" Target="../media/image68.gif"/><Relationship Id="rId27" Type="http://schemas.openxmlformats.org/officeDocument/2006/relationships/image" Target="../media/image69.gif"/><Relationship Id="rId28" Type="http://schemas.openxmlformats.org/officeDocument/2006/relationships/image" Target="../media/image70.png"/><Relationship Id="rId29" Type="http://schemas.openxmlformats.org/officeDocument/2006/relationships/image" Target="../media/image71.png"/><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14.jpeg"/><Relationship Id="rId4" Type="http://schemas.microsoft.com/office/2007/relationships/hdphoto" Target="../media/hdphoto16.wdp"/><Relationship Id="rId5" Type="http://schemas.openxmlformats.org/officeDocument/2006/relationships/image" Target="../media/image49.jpeg"/><Relationship Id="rId30" Type="http://schemas.openxmlformats.org/officeDocument/2006/relationships/image" Target="../media/image72.png"/><Relationship Id="rId31" Type="http://schemas.openxmlformats.org/officeDocument/2006/relationships/image" Target="../media/image73.png"/><Relationship Id="rId32" Type="http://schemas.openxmlformats.org/officeDocument/2006/relationships/image" Target="../media/image74.png"/><Relationship Id="rId9"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33" Type="http://schemas.openxmlformats.org/officeDocument/2006/relationships/image" Target="../media/image75.gif"/><Relationship Id="rId34" Type="http://schemas.openxmlformats.org/officeDocument/2006/relationships/image" Target="../media/image76.png"/><Relationship Id="rId35" Type="http://schemas.openxmlformats.org/officeDocument/2006/relationships/image" Target="../media/image77.png"/><Relationship Id="rId36" Type="http://schemas.openxmlformats.org/officeDocument/2006/relationships/image" Target="../media/image78.png"/><Relationship Id="rId10" Type="http://schemas.openxmlformats.org/officeDocument/2006/relationships/image" Target="../media/image54.png"/><Relationship Id="rId11" Type="http://schemas.openxmlformats.org/officeDocument/2006/relationships/image" Target="../media/image55.jpeg"/><Relationship Id="rId12" Type="http://schemas.openxmlformats.org/officeDocument/2006/relationships/image" Target="../media/image56.jpe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jpeg"/><Relationship Id="rId16" Type="http://schemas.openxmlformats.org/officeDocument/2006/relationships/hyperlink" Target="http://images.google.com/imgres?imgurl=http://www.hostgatorhosting.net/wp-content/uploads/2009/10/mysql.jpg&amp;imgrefurl=http://www.hostgatorhosting.net/&amp;usg=__MHGsnQJ7dLoZNRIdlC4St5AZKnw=&amp;h=291&amp;w=500&amp;sz=42&amp;hl=de&amp;start=13&amp;um=1&amp;itbs=1&amp;tbnid=kB9XD4caKi9rJM:&amp;tbnh=76&amp;tbnw=130&amp;prev=/images?q=mysql+ab&amp;um=1&amp;hl=de&amp;sa=N&amp;tbs=isch:1" TargetMode="External"/><Relationship Id="rId17" Type="http://schemas.openxmlformats.org/officeDocument/2006/relationships/image" Target="../media/image60.jpeg"/><Relationship Id="rId18" Type="http://schemas.openxmlformats.org/officeDocument/2006/relationships/hyperlink" Target="http://images.google.com/imgres?imgurl=http://blogs.zdnet.com/security/images/red_hat_logo_big.jpg&amp;imgrefurl=http://blogs.zdnet.com/security/?p=1784&amp;usg=__Q0A5Wr7to5WJ8CKutVGWnYeJNL4=&amp;h=396&amp;w=360&amp;sz=63&amp;hl=de&amp;start=1&amp;um=1&amp;itbs=1&amp;tbnid=mw3P22rAAis9PM:&amp;tbnh=124&amp;tbnw=113&amp;prev=/images?q=red+hat&amp;um=1&amp;hl=de&amp;sa=N&amp;tbs=isch:1" TargetMode="External"/><Relationship Id="rId19" Type="http://schemas.openxmlformats.org/officeDocument/2006/relationships/image" Target="../media/image61.jpeg"/><Relationship Id="rId37" Type="http://schemas.openxmlformats.org/officeDocument/2006/relationships/image" Target="../media/image79.png"/><Relationship Id="rId38" Type="http://schemas.openxmlformats.org/officeDocument/2006/relationships/image" Target="../media/image80.png"/><Relationship Id="rId39" Type="http://schemas.openxmlformats.org/officeDocument/2006/relationships/image" Target="../media/image81.jpe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jpeg"/><Relationship Id="rId43" Type="http://schemas.openxmlformats.org/officeDocument/2006/relationships/image" Target="../media/image85.png"/><Relationship Id="rId44" Type="http://schemas.openxmlformats.org/officeDocument/2006/relationships/image" Target="../media/image86.png"/><Relationship Id="rId45" Type="http://schemas.openxmlformats.org/officeDocument/2006/relationships/image" Target="../media/image87.png"/></Relationships>
</file>

<file path=ppt/slides/_rels/slide27.xml.rels><?xml version="1.0" encoding="UTF-8" standalone="yes"?>
<Relationships xmlns="http://schemas.openxmlformats.org/package/2006/relationships"><Relationship Id="rId9" Type="http://schemas.microsoft.com/office/2007/relationships/hdphoto" Target="../media/hdphoto18.wdp"/><Relationship Id="rId20" Type="http://schemas.openxmlformats.org/officeDocument/2006/relationships/image" Target="../media/image101.png"/><Relationship Id="rId21" Type="http://schemas.microsoft.com/office/2007/relationships/hdphoto" Target="../media/hdphoto21.wdp"/><Relationship Id="rId22" Type="http://schemas.openxmlformats.org/officeDocument/2006/relationships/image" Target="../media/image102.png"/><Relationship Id="rId23" Type="http://schemas.openxmlformats.org/officeDocument/2006/relationships/image" Target="../media/image103.png"/><Relationship Id="rId24" Type="http://schemas.openxmlformats.org/officeDocument/2006/relationships/image" Target="../media/image104.png"/><Relationship Id="rId25" Type="http://schemas.openxmlformats.org/officeDocument/2006/relationships/image" Target="../media/image105.png"/><Relationship Id="rId26" Type="http://schemas.openxmlformats.org/officeDocument/2006/relationships/image" Target="../media/image106.png"/><Relationship Id="rId27" Type="http://schemas.openxmlformats.org/officeDocument/2006/relationships/image" Target="../media/image107.png"/><Relationship Id="rId10" Type="http://schemas.openxmlformats.org/officeDocument/2006/relationships/image" Target="../media/image93.png"/><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5" Type="http://schemas.openxmlformats.org/officeDocument/2006/relationships/image" Target="../media/image98.png"/><Relationship Id="rId16" Type="http://schemas.microsoft.com/office/2007/relationships/hdphoto" Target="../media/hdphoto19.wdp"/><Relationship Id="rId17" Type="http://schemas.openxmlformats.org/officeDocument/2006/relationships/image" Target="../media/image99.png"/><Relationship Id="rId18" Type="http://schemas.microsoft.com/office/2007/relationships/hdphoto" Target="../media/hdphoto20.wdp"/><Relationship Id="rId19" Type="http://schemas.openxmlformats.org/officeDocument/2006/relationships/image" Target="../media/image100.png"/><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14.jpeg"/><Relationship Id="rId4" Type="http://schemas.microsoft.com/office/2007/relationships/hdphoto" Target="../media/hdphoto17.wdp"/><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22.wdp"/><Relationship Id="rId5" Type="http://schemas.openxmlformats.org/officeDocument/2006/relationships/image" Target="../media/image108.png"/><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09.jpe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1.xml"/><Relationship Id="rId2"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23.wdp"/><Relationship Id="rId5" Type="http://schemas.openxmlformats.org/officeDocument/2006/relationships/image" Target="../media/image110.png"/><Relationship Id="rId6" Type="http://schemas.openxmlformats.org/officeDocument/2006/relationships/image" Target="../media/image111.png"/><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3.png"/></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1" Type="http://schemas.openxmlformats.org/officeDocument/2006/relationships/slideLayout" Target="../slideLayouts/slideLayout19.xml"/><Relationship Id="rId2" Type="http://schemas.openxmlformats.org/officeDocument/2006/relationships/image" Target="../media/image114.png"/></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19.xml"/><Relationship Id="rId2" Type="http://schemas.openxmlformats.org/officeDocument/2006/relationships/image" Target="../media/image115.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19.xml"/><Relationship Id="rId2" Type="http://schemas.openxmlformats.org/officeDocument/2006/relationships/image" Target="../media/image122.png"/></Relationships>
</file>

<file path=ppt/slides/_rels/slide36.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19.xml"/><Relationship Id="rId2" Type="http://schemas.openxmlformats.org/officeDocument/2006/relationships/image" Target="../media/image1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28.png"/><Relationship Id="rId3" Type="http://schemas.openxmlformats.org/officeDocument/2006/relationships/image" Target="../media/image129.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0.png"/><Relationship Id="rId5" Type="http://schemas.openxmlformats.org/officeDocument/2006/relationships/chart" Target="../charts/chart8.xml"/><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0.png"/><Relationship Id="rId3" Type="http://schemas.openxmlformats.org/officeDocument/2006/relationships/chart" Target="../charts/chart9.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3.wdp"/><Relationship Id="rId5" Type="http://schemas.openxmlformats.org/officeDocument/2006/relationships/chart" Target="../charts/chart1.xml"/><Relationship Id="rId6" Type="http://schemas.openxmlformats.org/officeDocument/2006/relationships/chart" Target="../charts/chart2.xml"/><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emf"/><Relationship Id="rId5" Type="http://schemas.openxmlformats.org/officeDocument/2006/relationships/image" Target="../media/image133.emf"/><Relationship Id="rId6" Type="http://schemas.openxmlformats.org/officeDocument/2006/relationships/image" Target="../media/image134.emf"/><Relationship Id="rId1" Type="http://schemas.openxmlformats.org/officeDocument/2006/relationships/slideLayout" Target="../slideLayouts/slideLayout19.xml"/><Relationship Id="rId2"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35.jpeg"/><Relationship Id="rId3" Type="http://schemas.microsoft.com/office/2007/relationships/hdphoto" Target="../media/hdphoto24.wdp"/></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3" Type="http://schemas.openxmlformats.org/officeDocument/2006/relationships/image" Target="../media/image139.jpeg"/><Relationship Id="rId4" Type="http://schemas.openxmlformats.org/officeDocument/2006/relationships/image" Target="../media/image140.jpeg"/><Relationship Id="rId5" Type="http://schemas.openxmlformats.org/officeDocument/2006/relationships/image" Target="../media/image141.jpeg"/><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1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chart" Target="../charts/char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9.png"/><Relationship Id="rId3" Type="http://schemas.openxmlformats.org/officeDocument/2006/relationships/image" Target="../media/image1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4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46.png"/></Relationships>
</file>

<file path=ppt/slides/_rels/slide51.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11" Type="http://schemas.openxmlformats.org/officeDocument/2006/relationships/image" Target="../media/image160.png"/><Relationship Id="rId12" Type="http://schemas.openxmlformats.org/officeDocument/2006/relationships/image" Target="../media/image161.png"/><Relationship Id="rId13" Type="http://schemas.openxmlformats.org/officeDocument/2006/relationships/image" Target="../media/image162.png"/><Relationship Id="rId14" Type="http://schemas.openxmlformats.org/officeDocument/2006/relationships/image" Target="../media/image163.png"/><Relationship Id="rId1" Type="http://schemas.openxmlformats.org/officeDocument/2006/relationships/slideLayout" Target="../slideLayouts/slideLayout37.xml"/><Relationship Id="rId2" Type="http://schemas.openxmlformats.org/officeDocument/2006/relationships/notesSlide" Target="../notesSlides/notesSlide32.xml"/><Relationship Id="rId3" Type="http://schemas.openxmlformats.org/officeDocument/2006/relationships/image" Target="../media/image152.png"/><Relationship Id="rId4" Type="http://schemas.openxmlformats.org/officeDocument/2006/relationships/image" Target="../media/image153.emf"/><Relationship Id="rId5" Type="http://schemas.openxmlformats.org/officeDocument/2006/relationships/image" Target="../media/image154.png"/><Relationship Id="rId6" Type="http://schemas.openxmlformats.org/officeDocument/2006/relationships/image" Target="../media/image155.png"/><Relationship Id="rId7" Type="http://schemas.openxmlformats.org/officeDocument/2006/relationships/image" Target="../media/image156.png"/><Relationship Id="rId8" Type="http://schemas.openxmlformats.org/officeDocument/2006/relationships/image" Target="../media/image157.png"/><Relationship Id="rId9" Type="http://schemas.openxmlformats.org/officeDocument/2006/relationships/image" Target="../media/image158.png"/><Relationship Id="rId10" Type="http://schemas.openxmlformats.org/officeDocument/2006/relationships/image" Target="../media/image159.png"/></Relationships>
</file>

<file path=ppt/slides/_rels/slide54.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1" Type="http://schemas.openxmlformats.org/officeDocument/2006/relationships/slideLayout" Target="../slideLayouts/slideLayout18.xml"/><Relationship Id="rId2" Type="http://schemas.openxmlformats.org/officeDocument/2006/relationships/image" Target="../media/image164.png"/></Relationships>
</file>

<file path=ppt/slides/_rels/slide55.xml.rels><?xml version="1.0" encoding="UTF-8" standalone="yes"?>
<Relationships xmlns="http://schemas.openxmlformats.org/package/2006/relationships"><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71.png"/><Relationship Id="rId3" Type="http://schemas.openxmlformats.org/officeDocument/2006/relationships/image" Target="../media/image1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73.jpeg"/></Relationships>
</file>

<file path=ppt/slides/_rels/slide58.xml.rels><?xml version="1.0" encoding="UTF-8" standalone="yes"?>
<Relationships xmlns="http://schemas.openxmlformats.org/package/2006/relationships"><Relationship Id="rId3" Type="http://schemas.openxmlformats.org/officeDocument/2006/relationships/image" Target="../media/image174.png"/><Relationship Id="rId4" Type="http://schemas.openxmlformats.org/officeDocument/2006/relationships/image" Target="../media/image175.png"/><Relationship Id="rId5" Type="http://schemas.openxmlformats.org/officeDocument/2006/relationships/image" Target="../media/image176.png"/><Relationship Id="rId6" Type="http://schemas.openxmlformats.org/officeDocument/2006/relationships/image" Target="../media/image177.png"/><Relationship Id="rId7" Type="http://schemas.openxmlformats.org/officeDocument/2006/relationships/image" Target="../media/image178.png"/><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179.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4.wdp"/><Relationship Id="rId5" Type="http://schemas.openxmlformats.org/officeDocument/2006/relationships/chart" Target="../charts/chart3.xml"/><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8.xml"/><Relationship Id="rId2" Type="http://schemas.openxmlformats.org/officeDocument/2006/relationships/diagramData" Target="../diagrams/data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181.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chart" Target="../charts/chart11.xml"/><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0.png"/><Relationship Id="rId3" Type="http://schemas.openxmlformats.org/officeDocument/2006/relationships/image" Target="../media/image18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0.png"/><Relationship Id="rId3"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84.png"/><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4.jpeg"/><Relationship Id="rId3" Type="http://schemas.microsoft.com/office/2007/relationships/hdphoto" Target="../media/hdphoto23.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4.jpeg"/><Relationship Id="rId3" Type="http://schemas.microsoft.com/office/2007/relationships/hdphoto" Target="../media/hdphoto25.wdp"/></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5.wdp"/><Relationship Id="rId5" Type="http://schemas.openxmlformats.org/officeDocument/2006/relationships/chart" Target="../charts/chart4.xml"/><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185.jpg"/><Relationship Id="rId4" Type="http://schemas.openxmlformats.org/officeDocument/2006/relationships/image" Target="../media/image186.emf"/><Relationship Id="rId1" Type="http://schemas.openxmlformats.org/officeDocument/2006/relationships/slideLayout" Target="../slideLayouts/slideLayout33.xml"/><Relationship Id="rId2" Type="http://schemas.openxmlformats.org/officeDocument/2006/relationships/notesSlide" Target="../notesSlides/notesSlide39.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6.wdp"/><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5.png"/><Relationship Id="rId1" Type="http://schemas.openxmlformats.org/officeDocument/2006/relationships/slideLayout" Target="../slideLayouts/slideLayout28.xml"/><Relationship Id="rId2"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33"/>
            <a:ext cx="12195176" cy="6857968"/>
          </a:xfrm>
          <a:prstGeom prst="rect">
            <a:avLst/>
          </a:prstGeom>
        </p:spPr>
      </p:pic>
      <p:sp>
        <p:nvSpPr>
          <p:cNvPr id="8" name="Title 1"/>
          <p:cNvSpPr txBox="1">
            <a:spLocks/>
          </p:cNvSpPr>
          <p:nvPr/>
        </p:nvSpPr>
        <p:spPr bwMode="gray">
          <a:xfrm>
            <a:off x="265446" y="435215"/>
            <a:ext cx="11016264" cy="871651"/>
          </a:xfrm>
          <a:prstGeom prst="rect">
            <a:avLst/>
          </a:prstGeom>
        </p:spPr>
        <p:txBody>
          <a:bodyPr vert="horz" lIns="0" tIns="0" rIns="0" bIns="0" rtlCol="0" anchor="ctr" anchorCtr="0">
            <a:noAutofit/>
          </a:bodyPr>
          <a:lstStyle>
            <a:lvl1pPr algn="l" defTabSz="1088776" rtl="0" eaLnBrk="1" latinLnBrk="0" hangingPunct="1">
              <a:spcBef>
                <a:spcPct val="0"/>
              </a:spcBef>
              <a:buNone/>
              <a:defRPr lang="en-US" sz="2800" b="1" kern="1200" dirty="0">
                <a:gradFill>
                  <a:gsLst>
                    <a:gs pos="0">
                      <a:schemeClr val="bg1"/>
                    </a:gs>
                    <a:gs pos="100000">
                      <a:schemeClr val="bg1">
                        <a:lumMod val="85000"/>
                      </a:schemeClr>
                    </a:gs>
                  </a:gsLst>
                  <a:lin ang="8100000" scaled="1"/>
                </a:gradFill>
                <a:effectLst>
                  <a:outerShdw blurRad="50800" dist="38100" dir="8100000" algn="tr" rotWithShape="0">
                    <a:prstClr val="black">
                      <a:alpha val="40000"/>
                    </a:prstClr>
                  </a:outerShdw>
                </a:effectLst>
                <a:latin typeface="+mj-lt"/>
                <a:ea typeface="+mj-ea"/>
                <a:cs typeface="+mj-cs"/>
              </a:defRPr>
            </a:lvl1pPr>
          </a:lstStyle>
          <a:p>
            <a:pPr defTabSz="1319045">
              <a:lnSpc>
                <a:spcPct val="120000"/>
              </a:lnSpc>
            </a:pPr>
            <a:r>
              <a:rPr lang="en-US" sz="4500" dirty="0" smtClean="0">
                <a:solidFill>
                  <a:srgbClr val="FFFFFF"/>
                </a:solidFill>
                <a:effectLst/>
                <a:latin typeface="Arial"/>
                <a:ea typeface="ＭＳ Ｐゴシック" pitchFamily="34" charset="-128"/>
                <a:cs typeface="Arial"/>
              </a:rPr>
              <a:t>Big Trends in Big Data &amp; Analytics</a:t>
            </a:r>
            <a:endParaRPr lang="en-US" sz="4500" dirty="0">
              <a:solidFill>
                <a:srgbClr val="FFFFFF"/>
              </a:solidFill>
              <a:effectLst/>
              <a:latin typeface="Arial"/>
              <a:ea typeface="ＭＳ Ｐゴシック" pitchFamily="34" charset="-128"/>
              <a:cs typeface="Arial"/>
            </a:endParaRPr>
          </a:p>
        </p:txBody>
      </p:sp>
      <p:sp>
        <p:nvSpPr>
          <p:cNvPr id="6" name="TextBox 10"/>
          <p:cNvSpPr txBox="1"/>
          <p:nvPr/>
        </p:nvSpPr>
        <p:spPr>
          <a:xfrm>
            <a:off x="361448" y="2613766"/>
            <a:ext cx="4992121" cy="584164"/>
          </a:xfrm>
          <a:prstGeom prst="rect">
            <a:avLst/>
          </a:prstGeom>
          <a:noFill/>
        </p:spPr>
        <p:txBody>
          <a:bodyPr wrap="square" lIns="60273" tIns="30196" rIns="60273" bIns="30196" rtlCol="0">
            <a:spAutoFit/>
          </a:bodyPr>
          <a:lstStyle/>
          <a:p>
            <a:pPr defTabSz="402102"/>
            <a:r>
              <a:rPr lang="en-US" sz="1800" b="1" dirty="0" smtClean="0">
                <a:solidFill>
                  <a:srgbClr val="FFFFFF"/>
                </a:solidFill>
                <a:cs typeface="Arial"/>
              </a:rPr>
              <a:t>Timo Elliott</a:t>
            </a:r>
            <a:endParaRPr lang="en-US" sz="1800" b="1" dirty="0">
              <a:solidFill>
                <a:srgbClr val="FFFFFF"/>
              </a:solidFill>
              <a:cs typeface="Arial"/>
            </a:endParaRPr>
          </a:p>
          <a:p>
            <a:pPr defTabSz="402102"/>
            <a:r>
              <a:rPr lang="en-US" sz="1600" dirty="0" smtClean="0">
                <a:solidFill>
                  <a:srgbClr val="FFFFFF"/>
                </a:solidFill>
                <a:cs typeface="Arial"/>
              </a:rPr>
              <a:t>VP, Global Innovation Evangelist</a:t>
            </a:r>
            <a:endParaRPr lang="en-US" sz="1600" dirty="0">
              <a:solidFill>
                <a:srgbClr val="FFFFFF"/>
              </a:solidFill>
              <a:cs typeface="Arial"/>
            </a:endParaRPr>
          </a:p>
        </p:txBody>
      </p:sp>
      <p:pic>
        <p:nvPicPr>
          <p:cNvPr id="7" name="Picture 6" descr="SAP_grad_R_pref.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2" name="Rectangle 1"/>
          <p:cNvSpPr/>
          <p:nvPr/>
        </p:nvSpPr>
        <p:spPr>
          <a:xfrm>
            <a:off x="230187" y="1296194"/>
            <a:ext cx="5601864" cy="523220"/>
          </a:xfrm>
          <a:prstGeom prst="rect">
            <a:avLst/>
          </a:prstGeom>
        </p:spPr>
        <p:txBody>
          <a:bodyPr wrap="none">
            <a:spAutoFit/>
          </a:bodyPr>
          <a:lstStyle/>
          <a:p>
            <a:pPr defTabSz="1319045">
              <a:lnSpc>
                <a:spcPct val="120000"/>
              </a:lnSpc>
            </a:pPr>
            <a:r>
              <a:rPr lang="en-US" sz="2400" dirty="0">
                <a:solidFill>
                  <a:srgbClr val="FFC000"/>
                </a:solidFill>
                <a:ea typeface="ＭＳ Ｐゴシック" pitchFamily="34" charset="-128"/>
                <a:cs typeface="Arial"/>
              </a:rPr>
              <a:t>AKA “What I personally find </a:t>
            </a:r>
            <a:r>
              <a:rPr lang="en-US" sz="2400" i="1" dirty="0">
                <a:solidFill>
                  <a:srgbClr val="FFC000"/>
                </a:solidFill>
                <a:ea typeface="ＭＳ Ｐゴシック" pitchFamily="34" charset="-128"/>
                <a:cs typeface="Arial"/>
              </a:rPr>
              <a:t>interesting</a:t>
            </a:r>
            <a:r>
              <a:rPr lang="en-US" sz="2400" dirty="0">
                <a:solidFill>
                  <a:srgbClr val="FFC000"/>
                </a:solidFill>
                <a:ea typeface="ＭＳ Ｐゴシック" pitchFamily="34" charset="-128"/>
                <a:cs typeface="Arial"/>
              </a:rPr>
              <a:t>”</a:t>
            </a:r>
            <a:endParaRPr lang="en-US" sz="1100" dirty="0">
              <a:solidFill>
                <a:srgbClr val="F0AB00"/>
              </a:solidFill>
              <a:ea typeface="ＭＳ Ｐゴシック" pitchFamily="34" charset="-128"/>
              <a:cs typeface="Arial"/>
            </a:endParaRPr>
          </a:p>
        </p:txBody>
      </p:sp>
    </p:spTree>
    <p:extLst>
      <p:ext uri="{BB962C8B-B14F-4D97-AF65-F5344CB8AC3E}">
        <p14:creationId xmlns:p14="http://schemas.microsoft.com/office/powerpoint/2010/main" val="7187920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itle 1"/>
          <p:cNvSpPr>
            <a:spLocks noGrp="1"/>
          </p:cNvSpPr>
          <p:nvPr>
            <p:ph type="title"/>
          </p:nvPr>
        </p:nvSpPr>
        <p:spPr/>
        <p:txBody>
          <a:bodyPr/>
          <a:lstStyle/>
          <a:p>
            <a:r>
              <a:rPr lang="en-US" b="0" dirty="0" smtClean="0">
                <a:solidFill>
                  <a:schemeClr val="bg1"/>
                </a:solidFill>
              </a:rPr>
              <a:t>Big Data Discovery</a:t>
            </a:r>
            <a:endParaRPr lang="en-US" b="0" dirty="0">
              <a:solidFill>
                <a:schemeClr val="bg1"/>
              </a:solidFill>
            </a:endParaRPr>
          </a:p>
        </p:txBody>
      </p:sp>
      <p:sp>
        <p:nvSpPr>
          <p:cNvPr id="4" name="AutoShape 3"/>
          <p:cNvSpPr>
            <a:spLocks noChangeAspect="1" noChangeArrowheads="1" noTextEdit="1"/>
          </p:cNvSpPr>
          <p:nvPr/>
        </p:nvSpPr>
        <p:spPr bwMode="auto">
          <a:xfrm>
            <a:off x="1103309" y="1340532"/>
            <a:ext cx="9902940" cy="497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1103309" y="4581430"/>
            <a:ext cx="4997415" cy="1735312"/>
          </a:xfrm>
          <a:prstGeom prst="rect">
            <a:avLst/>
          </a:prstGeom>
          <a:solidFill>
            <a:schemeClr val="accent4">
              <a:lumMod val="75000"/>
              <a:alpha val="76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Rectangle 6"/>
          <p:cNvSpPr>
            <a:spLocks noChangeArrowheads="1"/>
          </p:cNvSpPr>
          <p:nvPr/>
        </p:nvSpPr>
        <p:spPr bwMode="auto">
          <a:xfrm>
            <a:off x="1103309" y="4581430"/>
            <a:ext cx="4997415" cy="17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7"/>
          <p:cNvSpPr>
            <a:spLocks noChangeArrowheads="1"/>
          </p:cNvSpPr>
          <p:nvPr/>
        </p:nvSpPr>
        <p:spPr bwMode="auto">
          <a:xfrm>
            <a:off x="6100724" y="4581430"/>
            <a:ext cx="4901991" cy="1735312"/>
          </a:xfrm>
          <a:prstGeom prst="rect">
            <a:avLst/>
          </a:prstGeom>
          <a:solidFill>
            <a:schemeClr val="bg1">
              <a:alpha val="42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Rectangle 8"/>
          <p:cNvSpPr>
            <a:spLocks noChangeArrowheads="1"/>
          </p:cNvSpPr>
          <p:nvPr/>
        </p:nvSpPr>
        <p:spPr bwMode="auto">
          <a:xfrm>
            <a:off x="1110377" y="2945077"/>
            <a:ext cx="3060652" cy="1509121"/>
          </a:xfrm>
          <a:prstGeom prst="rect">
            <a:avLst/>
          </a:prstGeom>
          <a:solidFill>
            <a:schemeClr val="bg1">
              <a:alpha val="42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Rectangle 9"/>
          <p:cNvSpPr>
            <a:spLocks noChangeArrowheads="1"/>
          </p:cNvSpPr>
          <p:nvPr/>
        </p:nvSpPr>
        <p:spPr bwMode="auto">
          <a:xfrm>
            <a:off x="1110377" y="2945077"/>
            <a:ext cx="3060652" cy="150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0"/>
          <p:cNvSpPr>
            <a:spLocks noChangeArrowheads="1"/>
          </p:cNvSpPr>
          <p:nvPr/>
        </p:nvSpPr>
        <p:spPr bwMode="auto">
          <a:xfrm>
            <a:off x="1110377" y="1340532"/>
            <a:ext cx="4824237" cy="1604545"/>
          </a:xfrm>
          <a:prstGeom prst="rect">
            <a:avLst/>
          </a:prstGeom>
          <a:solidFill>
            <a:schemeClr val="accent5">
              <a:lumMod val="75000"/>
              <a:alpha val="71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11"/>
          <p:cNvSpPr>
            <a:spLocks noChangeArrowheads="1"/>
          </p:cNvSpPr>
          <p:nvPr/>
        </p:nvSpPr>
        <p:spPr bwMode="auto">
          <a:xfrm>
            <a:off x="1110377" y="1340532"/>
            <a:ext cx="4824237" cy="160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
          <p:cNvSpPr>
            <a:spLocks noChangeArrowheads="1"/>
          </p:cNvSpPr>
          <p:nvPr/>
        </p:nvSpPr>
        <p:spPr bwMode="auto">
          <a:xfrm>
            <a:off x="7920858" y="2824913"/>
            <a:ext cx="3085391" cy="1643422"/>
          </a:xfrm>
          <a:prstGeom prst="rect">
            <a:avLst/>
          </a:prstGeom>
          <a:solidFill>
            <a:schemeClr val="bg1">
              <a:alpha val="42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Rectangle 13"/>
          <p:cNvSpPr>
            <a:spLocks noChangeArrowheads="1"/>
          </p:cNvSpPr>
          <p:nvPr/>
        </p:nvSpPr>
        <p:spPr bwMode="auto">
          <a:xfrm>
            <a:off x="7920858" y="2824913"/>
            <a:ext cx="3085391" cy="1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
          <p:cNvSpPr>
            <a:spLocks noChangeArrowheads="1"/>
          </p:cNvSpPr>
          <p:nvPr/>
        </p:nvSpPr>
        <p:spPr bwMode="auto">
          <a:xfrm>
            <a:off x="6111327" y="1358203"/>
            <a:ext cx="4891388" cy="1463175"/>
          </a:xfrm>
          <a:prstGeom prst="rect">
            <a:avLst/>
          </a:prstGeom>
          <a:solidFill>
            <a:schemeClr val="tx2">
              <a:lumMod val="75000"/>
              <a:alpha val="66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Rectangle 15"/>
          <p:cNvSpPr>
            <a:spLocks noChangeArrowheads="1"/>
          </p:cNvSpPr>
          <p:nvPr/>
        </p:nvSpPr>
        <p:spPr bwMode="auto">
          <a:xfrm>
            <a:off x="6111327" y="1358203"/>
            <a:ext cx="4891388" cy="146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118395" y="1358203"/>
            <a:ext cx="2078133" cy="3120734"/>
          </a:xfrm>
          <a:custGeom>
            <a:avLst/>
            <a:gdLst>
              <a:gd name="T0" fmla="*/ 0 w 1176"/>
              <a:gd name="T1" fmla="*/ 0 h 1766"/>
              <a:gd name="T2" fmla="*/ 0 w 1176"/>
              <a:gd name="T3" fmla="*/ 0 h 1766"/>
              <a:gd name="T4" fmla="*/ 60 w 1176"/>
              <a:gd name="T5" fmla="*/ 0 h 1766"/>
              <a:gd name="T6" fmla="*/ 120 w 1176"/>
              <a:gd name="T7" fmla="*/ 6 h 1766"/>
              <a:gd name="T8" fmla="*/ 178 w 1176"/>
              <a:gd name="T9" fmla="*/ 14 h 1766"/>
              <a:gd name="T10" fmla="*/ 236 w 1176"/>
              <a:gd name="T11" fmla="*/ 24 h 1766"/>
              <a:gd name="T12" fmla="*/ 294 w 1176"/>
              <a:gd name="T13" fmla="*/ 36 h 1766"/>
              <a:gd name="T14" fmla="*/ 350 w 1176"/>
              <a:gd name="T15" fmla="*/ 52 h 1766"/>
              <a:gd name="T16" fmla="*/ 404 w 1176"/>
              <a:gd name="T17" fmla="*/ 70 h 1766"/>
              <a:gd name="T18" fmla="*/ 458 w 1176"/>
              <a:gd name="T19" fmla="*/ 92 h 1766"/>
              <a:gd name="T20" fmla="*/ 510 w 1176"/>
              <a:gd name="T21" fmla="*/ 116 h 1766"/>
              <a:gd name="T22" fmla="*/ 560 w 1176"/>
              <a:gd name="T23" fmla="*/ 142 h 1766"/>
              <a:gd name="T24" fmla="*/ 610 w 1176"/>
              <a:gd name="T25" fmla="*/ 170 h 1766"/>
              <a:gd name="T26" fmla="*/ 658 w 1176"/>
              <a:gd name="T27" fmla="*/ 200 h 1766"/>
              <a:gd name="T28" fmla="*/ 704 w 1176"/>
              <a:gd name="T29" fmla="*/ 234 h 1766"/>
              <a:gd name="T30" fmla="*/ 748 w 1176"/>
              <a:gd name="T31" fmla="*/ 268 h 1766"/>
              <a:gd name="T32" fmla="*/ 792 w 1176"/>
              <a:gd name="T33" fmla="*/ 306 h 1766"/>
              <a:gd name="T34" fmla="*/ 832 w 1176"/>
              <a:gd name="T35" fmla="*/ 344 h 1766"/>
              <a:gd name="T36" fmla="*/ 870 w 1176"/>
              <a:gd name="T37" fmla="*/ 386 h 1766"/>
              <a:gd name="T38" fmla="*/ 908 w 1176"/>
              <a:gd name="T39" fmla="*/ 428 h 1766"/>
              <a:gd name="T40" fmla="*/ 942 w 1176"/>
              <a:gd name="T41" fmla="*/ 472 h 1766"/>
              <a:gd name="T42" fmla="*/ 976 w 1176"/>
              <a:gd name="T43" fmla="*/ 518 h 1766"/>
              <a:gd name="T44" fmla="*/ 1006 w 1176"/>
              <a:gd name="T45" fmla="*/ 566 h 1766"/>
              <a:gd name="T46" fmla="*/ 1034 w 1176"/>
              <a:gd name="T47" fmla="*/ 616 h 1766"/>
              <a:gd name="T48" fmla="*/ 1060 w 1176"/>
              <a:gd name="T49" fmla="*/ 666 h 1766"/>
              <a:gd name="T50" fmla="*/ 1084 w 1176"/>
              <a:gd name="T51" fmla="*/ 718 h 1766"/>
              <a:gd name="T52" fmla="*/ 1106 w 1176"/>
              <a:gd name="T53" fmla="*/ 772 h 1766"/>
              <a:gd name="T54" fmla="*/ 1124 w 1176"/>
              <a:gd name="T55" fmla="*/ 828 h 1766"/>
              <a:gd name="T56" fmla="*/ 1140 w 1176"/>
              <a:gd name="T57" fmla="*/ 882 h 1766"/>
              <a:gd name="T58" fmla="*/ 1152 w 1176"/>
              <a:gd name="T59" fmla="*/ 940 h 1766"/>
              <a:gd name="T60" fmla="*/ 1164 w 1176"/>
              <a:gd name="T61" fmla="*/ 998 h 1766"/>
              <a:gd name="T62" fmla="*/ 1170 w 1176"/>
              <a:gd name="T63" fmla="*/ 1056 h 1766"/>
              <a:gd name="T64" fmla="*/ 1176 w 1176"/>
              <a:gd name="T65" fmla="*/ 1116 h 1766"/>
              <a:gd name="T66" fmla="*/ 1176 w 1176"/>
              <a:gd name="T67" fmla="*/ 1178 h 1766"/>
              <a:gd name="T68" fmla="*/ 1176 w 1176"/>
              <a:gd name="T69" fmla="*/ 1178 h 1766"/>
              <a:gd name="T70" fmla="*/ 1176 w 1176"/>
              <a:gd name="T71" fmla="*/ 1216 h 1766"/>
              <a:gd name="T72" fmla="*/ 1174 w 1176"/>
              <a:gd name="T73" fmla="*/ 1254 h 1766"/>
              <a:gd name="T74" fmla="*/ 1172 w 1176"/>
              <a:gd name="T75" fmla="*/ 1294 h 1766"/>
              <a:gd name="T76" fmla="*/ 1166 w 1176"/>
              <a:gd name="T77" fmla="*/ 1332 h 1766"/>
              <a:gd name="T78" fmla="*/ 1160 w 1176"/>
              <a:gd name="T79" fmla="*/ 1370 h 1766"/>
              <a:gd name="T80" fmla="*/ 1154 w 1176"/>
              <a:gd name="T81" fmla="*/ 1408 h 1766"/>
              <a:gd name="T82" fmla="*/ 1146 w 1176"/>
              <a:gd name="T83" fmla="*/ 1444 h 1766"/>
              <a:gd name="T84" fmla="*/ 1136 w 1176"/>
              <a:gd name="T85" fmla="*/ 1482 h 1766"/>
              <a:gd name="T86" fmla="*/ 1126 w 1176"/>
              <a:gd name="T87" fmla="*/ 1518 h 1766"/>
              <a:gd name="T88" fmla="*/ 1114 w 1176"/>
              <a:gd name="T89" fmla="*/ 1556 h 1766"/>
              <a:gd name="T90" fmla="*/ 1102 w 1176"/>
              <a:gd name="T91" fmla="*/ 1592 h 1766"/>
              <a:gd name="T92" fmla="*/ 1088 w 1176"/>
              <a:gd name="T93" fmla="*/ 1628 h 1766"/>
              <a:gd name="T94" fmla="*/ 1072 w 1176"/>
              <a:gd name="T95" fmla="*/ 1662 h 1766"/>
              <a:gd name="T96" fmla="*/ 1056 w 1176"/>
              <a:gd name="T97" fmla="*/ 1698 h 1766"/>
              <a:gd name="T98" fmla="*/ 1038 w 1176"/>
              <a:gd name="T99" fmla="*/ 1732 h 1766"/>
              <a:gd name="T100" fmla="*/ 1020 w 1176"/>
              <a:gd name="T101" fmla="*/ 1766 h 1766"/>
              <a:gd name="T102" fmla="*/ 0 w 1176"/>
              <a:gd name="T103" fmla="*/ 1178 h 1766"/>
              <a:gd name="T104" fmla="*/ 0 w 1176"/>
              <a:gd name="T105"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76" h="1766">
                <a:moveTo>
                  <a:pt x="0" y="0"/>
                </a:moveTo>
                <a:lnTo>
                  <a:pt x="0" y="0"/>
                </a:lnTo>
                <a:lnTo>
                  <a:pt x="60" y="0"/>
                </a:lnTo>
                <a:lnTo>
                  <a:pt x="120" y="6"/>
                </a:lnTo>
                <a:lnTo>
                  <a:pt x="178" y="14"/>
                </a:lnTo>
                <a:lnTo>
                  <a:pt x="236" y="24"/>
                </a:lnTo>
                <a:lnTo>
                  <a:pt x="294" y="36"/>
                </a:lnTo>
                <a:lnTo>
                  <a:pt x="350" y="52"/>
                </a:lnTo>
                <a:lnTo>
                  <a:pt x="404" y="70"/>
                </a:lnTo>
                <a:lnTo>
                  <a:pt x="458" y="92"/>
                </a:lnTo>
                <a:lnTo>
                  <a:pt x="510" y="116"/>
                </a:lnTo>
                <a:lnTo>
                  <a:pt x="560" y="142"/>
                </a:lnTo>
                <a:lnTo>
                  <a:pt x="610" y="170"/>
                </a:lnTo>
                <a:lnTo>
                  <a:pt x="658" y="200"/>
                </a:lnTo>
                <a:lnTo>
                  <a:pt x="704" y="234"/>
                </a:lnTo>
                <a:lnTo>
                  <a:pt x="748" y="268"/>
                </a:lnTo>
                <a:lnTo>
                  <a:pt x="792" y="306"/>
                </a:lnTo>
                <a:lnTo>
                  <a:pt x="832" y="344"/>
                </a:lnTo>
                <a:lnTo>
                  <a:pt x="870" y="386"/>
                </a:lnTo>
                <a:lnTo>
                  <a:pt x="908" y="428"/>
                </a:lnTo>
                <a:lnTo>
                  <a:pt x="942" y="472"/>
                </a:lnTo>
                <a:lnTo>
                  <a:pt x="976" y="518"/>
                </a:lnTo>
                <a:lnTo>
                  <a:pt x="1006" y="566"/>
                </a:lnTo>
                <a:lnTo>
                  <a:pt x="1034" y="616"/>
                </a:lnTo>
                <a:lnTo>
                  <a:pt x="1060" y="666"/>
                </a:lnTo>
                <a:lnTo>
                  <a:pt x="1084" y="718"/>
                </a:lnTo>
                <a:lnTo>
                  <a:pt x="1106" y="772"/>
                </a:lnTo>
                <a:lnTo>
                  <a:pt x="1124" y="828"/>
                </a:lnTo>
                <a:lnTo>
                  <a:pt x="1140" y="882"/>
                </a:lnTo>
                <a:lnTo>
                  <a:pt x="1152" y="940"/>
                </a:lnTo>
                <a:lnTo>
                  <a:pt x="1164" y="998"/>
                </a:lnTo>
                <a:lnTo>
                  <a:pt x="1170" y="1056"/>
                </a:lnTo>
                <a:lnTo>
                  <a:pt x="1176" y="1116"/>
                </a:lnTo>
                <a:lnTo>
                  <a:pt x="1176" y="1178"/>
                </a:lnTo>
                <a:lnTo>
                  <a:pt x="1176" y="1178"/>
                </a:lnTo>
                <a:lnTo>
                  <a:pt x="1176" y="1216"/>
                </a:lnTo>
                <a:lnTo>
                  <a:pt x="1174" y="1254"/>
                </a:lnTo>
                <a:lnTo>
                  <a:pt x="1172" y="1294"/>
                </a:lnTo>
                <a:lnTo>
                  <a:pt x="1166" y="1332"/>
                </a:lnTo>
                <a:lnTo>
                  <a:pt x="1160" y="1370"/>
                </a:lnTo>
                <a:lnTo>
                  <a:pt x="1154" y="1408"/>
                </a:lnTo>
                <a:lnTo>
                  <a:pt x="1146" y="1444"/>
                </a:lnTo>
                <a:lnTo>
                  <a:pt x="1136" y="1482"/>
                </a:lnTo>
                <a:lnTo>
                  <a:pt x="1126" y="1518"/>
                </a:lnTo>
                <a:lnTo>
                  <a:pt x="1114" y="1556"/>
                </a:lnTo>
                <a:lnTo>
                  <a:pt x="1102" y="1592"/>
                </a:lnTo>
                <a:lnTo>
                  <a:pt x="1088" y="1628"/>
                </a:lnTo>
                <a:lnTo>
                  <a:pt x="1072" y="1662"/>
                </a:lnTo>
                <a:lnTo>
                  <a:pt x="1056" y="1698"/>
                </a:lnTo>
                <a:lnTo>
                  <a:pt x="1038" y="1732"/>
                </a:lnTo>
                <a:lnTo>
                  <a:pt x="1020" y="1766"/>
                </a:lnTo>
                <a:lnTo>
                  <a:pt x="0" y="1178"/>
                </a:lnTo>
                <a:lnTo>
                  <a:pt x="0"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4234645" y="3552966"/>
            <a:ext cx="3604925" cy="2078133"/>
          </a:xfrm>
          <a:custGeom>
            <a:avLst/>
            <a:gdLst>
              <a:gd name="T0" fmla="*/ 2040 w 2040"/>
              <a:gd name="T1" fmla="*/ 588 h 1176"/>
              <a:gd name="T2" fmla="*/ 2040 w 2040"/>
              <a:gd name="T3" fmla="*/ 588 h 1176"/>
              <a:gd name="T4" fmla="*/ 2008 w 2040"/>
              <a:gd name="T5" fmla="*/ 640 h 1176"/>
              <a:gd name="T6" fmla="*/ 1976 w 2040"/>
              <a:gd name="T7" fmla="*/ 690 h 1176"/>
              <a:gd name="T8" fmla="*/ 1940 w 2040"/>
              <a:gd name="T9" fmla="*/ 736 h 1176"/>
              <a:gd name="T10" fmla="*/ 1902 w 2040"/>
              <a:gd name="T11" fmla="*/ 782 h 1176"/>
              <a:gd name="T12" fmla="*/ 1862 w 2040"/>
              <a:gd name="T13" fmla="*/ 824 h 1176"/>
              <a:gd name="T14" fmla="*/ 1820 w 2040"/>
              <a:gd name="T15" fmla="*/ 866 h 1176"/>
              <a:gd name="T16" fmla="*/ 1776 w 2040"/>
              <a:gd name="T17" fmla="*/ 904 h 1176"/>
              <a:gd name="T18" fmla="*/ 1730 w 2040"/>
              <a:gd name="T19" fmla="*/ 938 h 1176"/>
              <a:gd name="T20" fmla="*/ 1684 w 2040"/>
              <a:gd name="T21" fmla="*/ 972 h 1176"/>
              <a:gd name="T22" fmla="*/ 1636 w 2040"/>
              <a:gd name="T23" fmla="*/ 1004 h 1176"/>
              <a:gd name="T24" fmla="*/ 1588 w 2040"/>
              <a:gd name="T25" fmla="*/ 1032 h 1176"/>
              <a:gd name="T26" fmla="*/ 1536 w 2040"/>
              <a:gd name="T27" fmla="*/ 1058 h 1176"/>
              <a:gd name="T28" fmla="*/ 1486 w 2040"/>
              <a:gd name="T29" fmla="*/ 1082 h 1176"/>
              <a:gd name="T30" fmla="*/ 1432 w 2040"/>
              <a:gd name="T31" fmla="*/ 1102 h 1176"/>
              <a:gd name="T32" fmla="*/ 1380 w 2040"/>
              <a:gd name="T33" fmla="*/ 1120 h 1176"/>
              <a:gd name="T34" fmla="*/ 1326 w 2040"/>
              <a:gd name="T35" fmla="*/ 1136 h 1176"/>
              <a:gd name="T36" fmla="*/ 1270 w 2040"/>
              <a:gd name="T37" fmla="*/ 1150 h 1176"/>
              <a:gd name="T38" fmla="*/ 1214 w 2040"/>
              <a:gd name="T39" fmla="*/ 1160 h 1176"/>
              <a:gd name="T40" fmla="*/ 1158 w 2040"/>
              <a:gd name="T41" fmla="*/ 1168 h 1176"/>
              <a:gd name="T42" fmla="*/ 1102 w 2040"/>
              <a:gd name="T43" fmla="*/ 1174 h 1176"/>
              <a:gd name="T44" fmla="*/ 1046 w 2040"/>
              <a:gd name="T45" fmla="*/ 1176 h 1176"/>
              <a:gd name="T46" fmla="*/ 988 w 2040"/>
              <a:gd name="T47" fmla="*/ 1176 h 1176"/>
              <a:gd name="T48" fmla="*/ 932 w 2040"/>
              <a:gd name="T49" fmla="*/ 1174 h 1176"/>
              <a:gd name="T50" fmla="*/ 874 w 2040"/>
              <a:gd name="T51" fmla="*/ 1168 h 1176"/>
              <a:gd name="T52" fmla="*/ 818 w 2040"/>
              <a:gd name="T53" fmla="*/ 1160 h 1176"/>
              <a:gd name="T54" fmla="*/ 762 w 2040"/>
              <a:gd name="T55" fmla="*/ 1148 h 1176"/>
              <a:gd name="T56" fmla="*/ 704 w 2040"/>
              <a:gd name="T57" fmla="*/ 1134 h 1176"/>
              <a:gd name="T58" fmla="*/ 648 w 2040"/>
              <a:gd name="T59" fmla="*/ 1116 h 1176"/>
              <a:gd name="T60" fmla="*/ 594 w 2040"/>
              <a:gd name="T61" fmla="*/ 1096 h 1176"/>
              <a:gd name="T62" fmla="*/ 538 w 2040"/>
              <a:gd name="T63" fmla="*/ 1074 h 1176"/>
              <a:gd name="T64" fmla="*/ 484 w 2040"/>
              <a:gd name="T65" fmla="*/ 1048 h 1176"/>
              <a:gd name="T66" fmla="*/ 432 w 2040"/>
              <a:gd name="T67" fmla="*/ 1018 h 1176"/>
              <a:gd name="T68" fmla="*/ 432 w 2040"/>
              <a:gd name="T69" fmla="*/ 1018 h 1176"/>
              <a:gd name="T70" fmla="*/ 398 w 2040"/>
              <a:gd name="T71" fmla="*/ 998 h 1176"/>
              <a:gd name="T72" fmla="*/ 366 w 2040"/>
              <a:gd name="T73" fmla="*/ 978 h 1176"/>
              <a:gd name="T74" fmla="*/ 334 w 2040"/>
              <a:gd name="T75" fmla="*/ 956 h 1176"/>
              <a:gd name="T76" fmla="*/ 304 w 2040"/>
              <a:gd name="T77" fmla="*/ 934 h 1176"/>
              <a:gd name="T78" fmla="*/ 274 w 2040"/>
              <a:gd name="T79" fmla="*/ 910 h 1176"/>
              <a:gd name="T80" fmla="*/ 244 w 2040"/>
              <a:gd name="T81" fmla="*/ 884 h 1176"/>
              <a:gd name="T82" fmla="*/ 216 w 2040"/>
              <a:gd name="T83" fmla="*/ 858 h 1176"/>
              <a:gd name="T84" fmla="*/ 188 w 2040"/>
              <a:gd name="T85" fmla="*/ 832 h 1176"/>
              <a:gd name="T86" fmla="*/ 162 w 2040"/>
              <a:gd name="T87" fmla="*/ 804 h 1176"/>
              <a:gd name="T88" fmla="*/ 136 w 2040"/>
              <a:gd name="T89" fmla="*/ 776 h 1176"/>
              <a:gd name="T90" fmla="*/ 110 w 2040"/>
              <a:gd name="T91" fmla="*/ 746 h 1176"/>
              <a:gd name="T92" fmla="*/ 86 w 2040"/>
              <a:gd name="T93" fmla="*/ 716 h 1176"/>
              <a:gd name="T94" fmla="*/ 64 w 2040"/>
              <a:gd name="T95" fmla="*/ 686 h 1176"/>
              <a:gd name="T96" fmla="*/ 42 w 2040"/>
              <a:gd name="T97" fmla="*/ 654 h 1176"/>
              <a:gd name="T98" fmla="*/ 20 w 2040"/>
              <a:gd name="T99" fmla="*/ 622 h 1176"/>
              <a:gd name="T100" fmla="*/ 0 w 2040"/>
              <a:gd name="T101" fmla="*/ 588 h 1176"/>
              <a:gd name="T102" fmla="*/ 1020 w 2040"/>
              <a:gd name="T103" fmla="*/ 0 h 1176"/>
              <a:gd name="T104" fmla="*/ 2040 w 2040"/>
              <a:gd name="T105" fmla="*/ 588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0" h="1176">
                <a:moveTo>
                  <a:pt x="2040" y="588"/>
                </a:moveTo>
                <a:lnTo>
                  <a:pt x="2040" y="588"/>
                </a:lnTo>
                <a:lnTo>
                  <a:pt x="2008" y="640"/>
                </a:lnTo>
                <a:lnTo>
                  <a:pt x="1976" y="690"/>
                </a:lnTo>
                <a:lnTo>
                  <a:pt x="1940" y="736"/>
                </a:lnTo>
                <a:lnTo>
                  <a:pt x="1902" y="782"/>
                </a:lnTo>
                <a:lnTo>
                  <a:pt x="1862" y="824"/>
                </a:lnTo>
                <a:lnTo>
                  <a:pt x="1820" y="866"/>
                </a:lnTo>
                <a:lnTo>
                  <a:pt x="1776" y="904"/>
                </a:lnTo>
                <a:lnTo>
                  <a:pt x="1730" y="938"/>
                </a:lnTo>
                <a:lnTo>
                  <a:pt x="1684" y="972"/>
                </a:lnTo>
                <a:lnTo>
                  <a:pt x="1636" y="1004"/>
                </a:lnTo>
                <a:lnTo>
                  <a:pt x="1588" y="1032"/>
                </a:lnTo>
                <a:lnTo>
                  <a:pt x="1536" y="1058"/>
                </a:lnTo>
                <a:lnTo>
                  <a:pt x="1486" y="1082"/>
                </a:lnTo>
                <a:lnTo>
                  <a:pt x="1432" y="1102"/>
                </a:lnTo>
                <a:lnTo>
                  <a:pt x="1380" y="1120"/>
                </a:lnTo>
                <a:lnTo>
                  <a:pt x="1326" y="1136"/>
                </a:lnTo>
                <a:lnTo>
                  <a:pt x="1270" y="1150"/>
                </a:lnTo>
                <a:lnTo>
                  <a:pt x="1214" y="1160"/>
                </a:lnTo>
                <a:lnTo>
                  <a:pt x="1158" y="1168"/>
                </a:lnTo>
                <a:lnTo>
                  <a:pt x="1102" y="1174"/>
                </a:lnTo>
                <a:lnTo>
                  <a:pt x="1046" y="1176"/>
                </a:lnTo>
                <a:lnTo>
                  <a:pt x="988" y="1176"/>
                </a:lnTo>
                <a:lnTo>
                  <a:pt x="932" y="1174"/>
                </a:lnTo>
                <a:lnTo>
                  <a:pt x="874" y="1168"/>
                </a:lnTo>
                <a:lnTo>
                  <a:pt x="818" y="1160"/>
                </a:lnTo>
                <a:lnTo>
                  <a:pt x="762" y="1148"/>
                </a:lnTo>
                <a:lnTo>
                  <a:pt x="704" y="1134"/>
                </a:lnTo>
                <a:lnTo>
                  <a:pt x="648" y="1116"/>
                </a:lnTo>
                <a:lnTo>
                  <a:pt x="594" y="1096"/>
                </a:lnTo>
                <a:lnTo>
                  <a:pt x="538" y="1074"/>
                </a:lnTo>
                <a:lnTo>
                  <a:pt x="484" y="1048"/>
                </a:lnTo>
                <a:lnTo>
                  <a:pt x="432" y="1018"/>
                </a:lnTo>
                <a:lnTo>
                  <a:pt x="432" y="1018"/>
                </a:lnTo>
                <a:lnTo>
                  <a:pt x="398" y="998"/>
                </a:lnTo>
                <a:lnTo>
                  <a:pt x="366" y="978"/>
                </a:lnTo>
                <a:lnTo>
                  <a:pt x="334" y="956"/>
                </a:lnTo>
                <a:lnTo>
                  <a:pt x="304" y="934"/>
                </a:lnTo>
                <a:lnTo>
                  <a:pt x="274" y="910"/>
                </a:lnTo>
                <a:lnTo>
                  <a:pt x="244" y="884"/>
                </a:lnTo>
                <a:lnTo>
                  <a:pt x="216" y="858"/>
                </a:lnTo>
                <a:lnTo>
                  <a:pt x="188" y="832"/>
                </a:lnTo>
                <a:lnTo>
                  <a:pt x="162" y="804"/>
                </a:lnTo>
                <a:lnTo>
                  <a:pt x="136" y="776"/>
                </a:lnTo>
                <a:lnTo>
                  <a:pt x="110" y="746"/>
                </a:lnTo>
                <a:lnTo>
                  <a:pt x="86" y="716"/>
                </a:lnTo>
                <a:lnTo>
                  <a:pt x="64" y="686"/>
                </a:lnTo>
                <a:lnTo>
                  <a:pt x="42" y="654"/>
                </a:lnTo>
                <a:lnTo>
                  <a:pt x="20" y="622"/>
                </a:lnTo>
                <a:lnTo>
                  <a:pt x="0" y="588"/>
                </a:lnTo>
                <a:lnTo>
                  <a:pt x="1020" y="0"/>
                </a:lnTo>
                <a:lnTo>
                  <a:pt x="2040" y="588"/>
                </a:lnTo>
                <a:close/>
              </a:path>
            </a:pathLst>
          </a:custGeom>
          <a:solidFill>
            <a:srgbClr val="4FB81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3891824" y="1340532"/>
            <a:ext cx="2081667" cy="3120734"/>
          </a:xfrm>
          <a:custGeom>
            <a:avLst/>
            <a:gdLst>
              <a:gd name="T0" fmla="*/ 158 w 1178"/>
              <a:gd name="T1" fmla="*/ 1766 h 1766"/>
              <a:gd name="T2" fmla="*/ 158 w 1178"/>
              <a:gd name="T3" fmla="*/ 1766 h 1766"/>
              <a:gd name="T4" fmla="*/ 128 w 1178"/>
              <a:gd name="T5" fmla="*/ 1714 h 1766"/>
              <a:gd name="T6" fmla="*/ 102 w 1178"/>
              <a:gd name="T7" fmla="*/ 1658 h 1766"/>
              <a:gd name="T8" fmla="*/ 80 w 1178"/>
              <a:gd name="T9" fmla="*/ 1604 h 1766"/>
              <a:gd name="T10" fmla="*/ 60 w 1178"/>
              <a:gd name="T11" fmla="*/ 1548 h 1766"/>
              <a:gd name="T12" fmla="*/ 42 w 1178"/>
              <a:gd name="T13" fmla="*/ 1492 h 1766"/>
              <a:gd name="T14" fmla="*/ 28 w 1178"/>
              <a:gd name="T15" fmla="*/ 1436 h 1766"/>
              <a:gd name="T16" fmla="*/ 18 w 1178"/>
              <a:gd name="T17" fmla="*/ 1380 h 1766"/>
              <a:gd name="T18" fmla="*/ 8 w 1178"/>
              <a:gd name="T19" fmla="*/ 1322 h 1766"/>
              <a:gd name="T20" fmla="*/ 4 w 1178"/>
              <a:gd name="T21" fmla="*/ 1266 h 1766"/>
              <a:gd name="T22" fmla="*/ 0 w 1178"/>
              <a:gd name="T23" fmla="*/ 1208 h 1766"/>
              <a:gd name="T24" fmla="*/ 0 w 1178"/>
              <a:gd name="T25" fmla="*/ 1152 h 1766"/>
              <a:gd name="T26" fmla="*/ 2 w 1178"/>
              <a:gd name="T27" fmla="*/ 1096 h 1766"/>
              <a:gd name="T28" fmla="*/ 8 w 1178"/>
              <a:gd name="T29" fmla="*/ 1038 h 1766"/>
              <a:gd name="T30" fmla="*/ 16 w 1178"/>
              <a:gd name="T31" fmla="*/ 982 h 1766"/>
              <a:gd name="T32" fmla="*/ 28 w 1178"/>
              <a:gd name="T33" fmla="*/ 928 h 1766"/>
              <a:gd name="T34" fmla="*/ 40 w 1178"/>
              <a:gd name="T35" fmla="*/ 872 h 1766"/>
              <a:gd name="T36" fmla="*/ 56 w 1178"/>
              <a:gd name="T37" fmla="*/ 818 h 1766"/>
              <a:gd name="T38" fmla="*/ 74 w 1178"/>
              <a:gd name="T39" fmla="*/ 764 h 1766"/>
              <a:gd name="T40" fmla="*/ 96 w 1178"/>
              <a:gd name="T41" fmla="*/ 712 h 1766"/>
              <a:gd name="T42" fmla="*/ 120 w 1178"/>
              <a:gd name="T43" fmla="*/ 660 h 1766"/>
              <a:gd name="T44" fmla="*/ 146 w 1178"/>
              <a:gd name="T45" fmla="*/ 610 h 1766"/>
              <a:gd name="T46" fmla="*/ 174 w 1178"/>
              <a:gd name="T47" fmla="*/ 562 h 1766"/>
              <a:gd name="T48" fmla="*/ 206 w 1178"/>
              <a:gd name="T49" fmla="*/ 514 h 1766"/>
              <a:gd name="T50" fmla="*/ 238 w 1178"/>
              <a:gd name="T51" fmla="*/ 466 h 1766"/>
              <a:gd name="T52" fmla="*/ 274 w 1178"/>
              <a:gd name="T53" fmla="*/ 422 h 1766"/>
              <a:gd name="T54" fmla="*/ 312 w 1178"/>
              <a:gd name="T55" fmla="*/ 378 h 1766"/>
              <a:gd name="T56" fmla="*/ 352 w 1178"/>
              <a:gd name="T57" fmla="*/ 336 h 1766"/>
              <a:gd name="T58" fmla="*/ 396 w 1178"/>
              <a:gd name="T59" fmla="*/ 296 h 1766"/>
              <a:gd name="T60" fmla="*/ 440 w 1178"/>
              <a:gd name="T61" fmla="*/ 258 h 1766"/>
              <a:gd name="T62" fmla="*/ 488 w 1178"/>
              <a:gd name="T63" fmla="*/ 222 h 1766"/>
              <a:gd name="T64" fmla="*/ 538 w 1178"/>
              <a:gd name="T65" fmla="*/ 190 h 1766"/>
              <a:gd name="T66" fmla="*/ 590 w 1178"/>
              <a:gd name="T67" fmla="*/ 158 h 1766"/>
              <a:gd name="T68" fmla="*/ 590 w 1178"/>
              <a:gd name="T69" fmla="*/ 158 h 1766"/>
              <a:gd name="T70" fmla="*/ 622 w 1178"/>
              <a:gd name="T71" fmla="*/ 138 h 1766"/>
              <a:gd name="T72" fmla="*/ 658 w 1178"/>
              <a:gd name="T73" fmla="*/ 122 h 1766"/>
              <a:gd name="T74" fmla="*/ 692 w 1178"/>
              <a:gd name="T75" fmla="*/ 104 h 1766"/>
              <a:gd name="T76" fmla="*/ 728 w 1178"/>
              <a:gd name="T77" fmla="*/ 90 h 1766"/>
              <a:gd name="T78" fmla="*/ 764 w 1178"/>
              <a:gd name="T79" fmla="*/ 76 h 1766"/>
              <a:gd name="T80" fmla="*/ 800 w 1178"/>
              <a:gd name="T81" fmla="*/ 62 h 1766"/>
              <a:gd name="T82" fmla="*/ 836 w 1178"/>
              <a:gd name="T83" fmla="*/ 50 h 1766"/>
              <a:gd name="T84" fmla="*/ 872 w 1178"/>
              <a:gd name="T85" fmla="*/ 40 h 1766"/>
              <a:gd name="T86" fmla="*/ 910 w 1178"/>
              <a:gd name="T87" fmla="*/ 30 h 1766"/>
              <a:gd name="T88" fmla="*/ 948 w 1178"/>
              <a:gd name="T89" fmla="*/ 22 h 1766"/>
              <a:gd name="T90" fmla="*/ 986 w 1178"/>
              <a:gd name="T91" fmla="*/ 16 h 1766"/>
              <a:gd name="T92" fmla="*/ 1024 w 1178"/>
              <a:gd name="T93" fmla="*/ 10 h 1766"/>
              <a:gd name="T94" fmla="*/ 1062 w 1178"/>
              <a:gd name="T95" fmla="*/ 6 h 1766"/>
              <a:gd name="T96" fmla="*/ 1100 w 1178"/>
              <a:gd name="T97" fmla="*/ 2 h 1766"/>
              <a:gd name="T98" fmla="*/ 1138 w 1178"/>
              <a:gd name="T99" fmla="*/ 0 h 1766"/>
              <a:gd name="T100" fmla="*/ 1178 w 1178"/>
              <a:gd name="T101" fmla="*/ 0 h 1766"/>
              <a:gd name="T102" fmla="*/ 1178 w 1178"/>
              <a:gd name="T103" fmla="*/ 1178 h 1766"/>
              <a:gd name="T104" fmla="*/ 158 w 1178"/>
              <a:gd name="T105" fmla="*/ 1766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78" h="1766">
                <a:moveTo>
                  <a:pt x="158" y="1766"/>
                </a:moveTo>
                <a:lnTo>
                  <a:pt x="158" y="1766"/>
                </a:lnTo>
                <a:lnTo>
                  <a:pt x="128" y="1714"/>
                </a:lnTo>
                <a:lnTo>
                  <a:pt x="102" y="1658"/>
                </a:lnTo>
                <a:lnTo>
                  <a:pt x="80" y="1604"/>
                </a:lnTo>
                <a:lnTo>
                  <a:pt x="60" y="1548"/>
                </a:lnTo>
                <a:lnTo>
                  <a:pt x="42" y="1492"/>
                </a:lnTo>
                <a:lnTo>
                  <a:pt x="28" y="1436"/>
                </a:lnTo>
                <a:lnTo>
                  <a:pt x="18" y="1380"/>
                </a:lnTo>
                <a:lnTo>
                  <a:pt x="8" y="1322"/>
                </a:lnTo>
                <a:lnTo>
                  <a:pt x="4" y="1266"/>
                </a:lnTo>
                <a:lnTo>
                  <a:pt x="0" y="1208"/>
                </a:lnTo>
                <a:lnTo>
                  <a:pt x="0" y="1152"/>
                </a:lnTo>
                <a:lnTo>
                  <a:pt x="2" y="1096"/>
                </a:lnTo>
                <a:lnTo>
                  <a:pt x="8" y="1038"/>
                </a:lnTo>
                <a:lnTo>
                  <a:pt x="16" y="982"/>
                </a:lnTo>
                <a:lnTo>
                  <a:pt x="28" y="928"/>
                </a:lnTo>
                <a:lnTo>
                  <a:pt x="40" y="872"/>
                </a:lnTo>
                <a:lnTo>
                  <a:pt x="56" y="818"/>
                </a:lnTo>
                <a:lnTo>
                  <a:pt x="74" y="764"/>
                </a:lnTo>
                <a:lnTo>
                  <a:pt x="96" y="712"/>
                </a:lnTo>
                <a:lnTo>
                  <a:pt x="120" y="660"/>
                </a:lnTo>
                <a:lnTo>
                  <a:pt x="146" y="610"/>
                </a:lnTo>
                <a:lnTo>
                  <a:pt x="174" y="562"/>
                </a:lnTo>
                <a:lnTo>
                  <a:pt x="206" y="514"/>
                </a:lnTo>
                <a:lnTo>
                  <a:pt x="238" y="466"/>
                </a:lnTo>
                <a:lnTo>
                  <a:pt x="274" y="422"/>
                </a:lnTo>
                <a:lnTo>
                  <a:pt x="312" y="378"/>
                </a:lnTo>
                <a:lnTo>
                  <a:pt x="352" y="336"/>
                </a:lnTo>
                <a:lnTo>
                  <a:pt x="396" y="296"/>
                </a:lnTo>
                <a:lnTo>
                  <a:pt x="440" y="258"/>
                </a:lnTo>
                <a:lnTo>
                  <a:pt x="488" y="222"/>
                </a:lnTo>
                <a:lnTo>
                  <a:pt x="538" y="190"/>
                </a:lnTo>
                <a:lnTo>
                  <a:pt x="590" y="158"/>
                </a:lnTo>
                <a:lnTo>
                  <a:pt x="590" y="158"/>
                </a:lnTo>
                <a:lnTo>
                  <a:pt x="622" y="138"/>
                </a:lnTo>
                <a:lnTo>
                  <a:pt x="658" y="122"/>
                </a:lnTo>
                <a:lnTo>
                  <a:pt x="692" y="104"/>
                </a:lnTo>
                <a:lnTo>
                  <a:pt x="728" y="90"/>
                </a:lnTo>
                <a:lnTo>
                  <a:pt x="764" y="76"/>
                </a:lnTo>
                <a:lnTo>
                  <a:pt x="800" y="62"/>
                </a:lnTo>
                <a:lnTo>
                  <a:pt x="836" y="50"/>
                </a:lnTo>
                <a:lnTo>
                  <a:pt x="872" y="40"/>
                </a:lnTo>
                <a:lnTo>
                  <a:pt x="910" y="30"/>
                </a:lnTo>
                <a:lnTo>
                  <a:pt x="948" y="22"/>
                </a:lnTo>
                <a:lnTo>
                  <a:pt x="986" y="16"/>
                </a:lnTo>
                <a:lnTo>
                  <a:pt x="1024" y="10"/>
                </a:lnTo>
                <a:lnTo>
                  <a:pt x="1062" y="6"/>
                </a:lnTo>
                <a:lnTo>
                  <a:pt x="1100" y="2"/>
                </a:lnTo>
                <a:lnTo>
                  <a:pt x="1138" y="0"/>
                </a:lnTo>
                <a:lnTo>
                  <a:pt x="1178" y="0"/>
                </a:lnTo>
                <a:lnTo>
                  <a:pt x="1178" y="1178"/>
                </a:lnTo>
                <a:lnTo>
                  <a:pt x="158" y="176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1183965" y="1501186"/>
            <a:ext cx="2967584" cy="1615827"/>
          </a:xfrm>
          <a:prstGeom prst="rect">
            <a:avLst/>
          </a:prstGeom>
          <a:noFill/>
        </p:spPr>
        <p:txBody>
          <a:bodyPr wrap="square" lIns="0" tIns="0" rIns="0" bIns="0" rtlCol="0">
            <a:spAutoFit/>
          </a:bodyPr>
          <a:lstStyle/>
          <a:p>
            <a:pPr marL="177800" indent="-177800">
              <a:buFont typeface="Arial"/>
              <a:buChar char="•"/>
            </a:pPr>
            <a:r>
              <a:rPr lang="en-US" sz="2000" dirty="0" smtClean="0">
                <a:solidFill>
                  <a:srgbClr val="FFFFFF"/>
                </a:solidFill>
              </a:rPr>
              <a:t>Volume, velocity, or variety of data</a:t>
            </a:r>
          </a:p>
          <a:p>
            <a:pPr marL="177800" indent="-177800">
              <a:buFont typeface="Arial"/>
              <a:buChar char="•"/>
            </a:pPr>
            <a:r>
              <a:rPr lang="en-US" sz="2000" dirty="0" smtClean="0">
                <a:solidFill>
                  <a:srgbClr val="FFFFFF"/>
                </a:solidFill>
              </a:rPr>
              <a:t>Potential business impact</a:t>
            </a:r>
            <a:endParaRPr lang="en-US" sz="2000" dirty="0">
              <a:solidFill>
                <a:srgbClr val="FFFFFF"/>
              </a:solidFill>
            </a:endParaRPr>
          </a:p>
          <a:p>
            <a:pPr fontAlgn="base">
              <a:spcBef>
                <a:spcPts val="600"/>
              </a:spcBef>
              <a:spcAft>
                <a:spcPct val="0"/>
              </a:spcAft>
              <a:buClr>
                <a:srgbClr val="F0AB00"/>
              </a:buClr>
              <a:buSzPct val="80000"/>
            </a:pPr>
            <a:endParaRPr lang="en-US" sz="2000" kern="0" dirty="0" err="1" smtClean="0">
              <a:solidFill>
                <a:srgbClr val="FFFFFF"/>
              </a:solidFill>
              <a:ea typeface="Arial Unicode MS" pitchFamily="34" charset="-128"/>
              <a:cs typeface="Arial Unicode MS" pitchFamily="34" charset="-128"/>
            </a:endParaRPr>
          </a:p>
        </p:txBody>
      </p:sp>
      <p:sp>
        <p:nvSpPr>
          <p:cNvPr id="20" name="TextBox 19"/>
          <p:cNvSpPr txBox="1"/>
          <p:nvPr/>
        </p:nvSpPr>
        <p:spPr>
          <a:xfrm>
            <a:off x="1183964" y="3210200"/>
            <a:ext cx="2736286" cy="1319012"/>
          </a:xfrm>
          <a:prstGeom prst="rect">
            <a:avLst/>
          </a:prstGeom>
          <a:noFill/>
        </p:spPr>
        <p:txBody>
          <a:bodyPr wrap="square" lIns="0" tIns="0" rIns="0" bIns="0" rtlCol="0">
            <a:spAutoFit/>
          </a:bodyPr>
          <a:lstStyle/>
          <a:p>
            <a:pPr marL="177800" indent="-177800">
              <a:buFont typeface="Arial"/>
              <a:buChar char="•"/>
            </a:pPr>
            <a:r>
              <a:rPr lang="en-US" sz="2000" dirty="0">
                <a:solidFill>
                  <a:srgbClr val="FFFFFF"/>
                </a:solidFill>
              </a:rPr>
              <a:t>Difficult to implement</a:t>
            </a:r>
          </a:p>
          <a:p>
            <a:pPr marL="177800" indent="-177800">
              <a:buFont typeface="Arial"/>
              <a:buChar char="•"/>
            </a:pPr>
            <a:r>
              <a:rPr lang="en-US" sz="2000" dirty="0">
                <a:solidFill>
                  <a:srgbClr val="FFFFFF"/>
                </a:solidFill>
              </a:rPr>
              <a:t>Potentially expensive</a:t>
            </a:r>
          </a:p>
          <a:p>
            <a:pPr marL="177800" indent="-177800">
              <a:buFont typeface="Arial"/>
              <a:buChar char="•"/>
            </a:pPr>
            <a:r>
              <a:rPr lang="en-US" sz="2000" dirty="0">
                <a:solidFill>
                  <a:srgbClr val="FFFFFF"/>
                </a:solidFill>
              </a:rPr>
              <a:t>Lack of skills available</a:t>
            </a:r>
          </a:p>
          <a:p>
            <a:pPr fontAlgn="base">
              <a:spcBef>
                <a:spcPts val="600"/>
              </a:spcBef>
              <a:spcAft>
                <a:spcPct val="0"/>
              </a:spcAft>
              <a:buClr>
                <a:srgbClr val="F0AB00"/>
              </a:buClr>
              <a:buSzPct val="80000"/>
            </a:pPr>
            <a:endParaRPr lang="en-US" sz="2000" kern="0" dirty="0" err="1" smtClean="0">
              <a:solidFill>
                <a:srgbClr val="FFFFFF"/>
              </a:solidFill>
              <a:ea typeface="Arial Unicode MS" pitchFamily="34" charset="-128"/>
              <a:cs typeface="Arial Unicode MS" pitchFamily="34" charset="-128"/>
            </a:endParaRPr>
          </a:p>
        </p:txBody>
      </p:sp>
      <p:sp>
        <p:nvSpPr>
          <p:cNvPr id="21" name="TextBox 20"/>
          <p:cNvSpPr txBox="1"/>
          <p:nvPr/>
        </p:nvSpPr>
        <p:spPr>
          <a:xfrm>
            <a:off x="1183964" y="4712303"/>
            <a:ext cx="2736286" cy="1627352"/>
          </a:xfrm>
          <a:prstGeom prst="rect">
            <a:avLst/>
          </a:prstGeom>
          <a:noFill/>
        </p:spPr>
        <p:txBody>
          <a:bodyPr wrap="square" lIns="0" tIns="0" rIns="0" bIns="0" rtlCol="0">
            <a:spAutoFit/>
          </a:bodyPr>
          <a:lstStyle/>
          <a:p>
            <a:pPr marL="177800" indent="-177800">
              <a:buFont typeface="Arial"/>
              <a:buChar char="•"/>
            </a:pPr>
            <a:r>
              <a:rPr lang="en-US" sz="2000" dirty="0" smtClean="0">
                <a:solidFill>
                  <a:srgbClr val="FFFFFF"/>
                </a:solidFill>
              </a:rPr>
              <a:t>Ease of use</a:t>
            </a:r>
          </a:p>
          <a:p>
            <a:pPr marL="177800" indent="-177800">
              <a:buFont typeface="Arial"/>
              <a:buChar char="•"/>
            </a:pPr>
            <a:r>
              <a:rPr lang="en-US" sz="2000" dirty="0" smtClean="0">
                <a:solidFill>
                  <a:srgbClr val="FFFFFF"/>
                </a:solidFill>
              </a:rPr>
              <a:t>Agility and flexibility</a:t>
            </a:r>
          </a:p>
          <a:p>
            <a:pPr marL="177800" indent="-177800">
              <a:buFont typeface="Arial"/>
              <a:buChar char="•"/>
            </a:pPr>
            <a:r>
              <a:rPr lang="en-US" sz="2000" dirty="0" smtClean="0">
                <a:solidFill>
                  <a:srgbClr val="FFFFFF"/>
                </a:solidFill>
              </a:rPr>
              <a:t>Time-to-results</a:t>
            </a:r>
          </a:p>
          <a:p>
            <a:pPr marL="177800" indent="-177800">
              <a:buFont typeface="Arial"/>
              <a:buChar char="•"/>
            </a:pPr>
            <a:r>
              <a:rPr lang="en-US" sz="2000" dirty="0" smtClean="0">
                <a:solidFill>
                  <a:srgbClr val="FFFFFF"/>
                </a:solidFill>
              </a:rPr>
              <a:t>Installed user base</a:t>
            </a:r>
            <a:endParaRPr lang="en-US" sz="2000" dirty="0">
              <a:solidFill>
                <a:srgbClr val="FFFFFF"/>
              </a:solidFill>
            </a:endParaRPr>
          </a:p>
          <a:p>
            <a:pPr fontAlgn="base">
              <a:spcBef>
                <a:spcPts val="600"/>
              </a:spcBef>
              <a:spcAft>
                <a:spcPct val="0"/>
              </a:spcAft>
              <a:buClr>
                <a:srgbClr val="F0AB00"/>
              </a:buClr>
              <a:buSzPct val="80000"/>
            </a:pPr>
            <a:endParaRPr lang="en-US" sz="2000" kern="0" dirty="0" err="1" smtClean="0">
              <a:solidFill>
                <a:srgbClr val="FFFFFF"/>
              </a:solidFill>
              <a:ea typeface="Arial Unicode MS" pitchFamily="34" charset="-128"/>
              <a:cs typeface="Arial Unicode MS" pitchFamily="34" charset="-128"/>
            </a:endParaRPr>
          </a:p>
        </p:txBody>
      </p:sp>
      <p:sp>
        <p:nvSpPr>
          <p:cNvPr id="22" name="TextBox 21"/>
          <p:cNvSpPr txBox="1"/>
          <p:nvPr/>
        </p:nvSpPr>
        <p:spPr>
          <a:xfrm>
            <a:off x="8208000" y="1501186"/>
            <a:ext cx="2705883" cy="1615827"/>
          </a:xfrm>
          <a:prstGeom prst="rect">
            <a:avLst/>
          </a:prstGeom>
          <a:noFill/>
        </p:spPr>
        <p:txBody>
          <a:bodyPr wrap="square" lIns="0" tIns="0" rIns="0" bIns="0" rtlCol="0">
            <a:spAutoFit/>
          </a:bodyPr>
          <a:lstStyle/>
          <a:p>
            <a:pPr marL="177800" indent="-177800">
              <a:buFont typeface="Arial"/>
              <a:buChar char="•"/>
            </a:pPr>
            <a:r>
              <a:rPr lang="en-US" sz="2000" dirty="0" smtClean="0">
                <a:solidFill>
                  <a:srgbClr val="FFFFFF"/>
                </a:solidFill>
              </a:rPr>
              <a:t>Complexity of analysis</a:t>
            </a:r>
          </a:p>
          <a:p>
            <a:pPr marL="177800" indent="-177800">
              <a:buFont typeface="Arial"/>
              <a:buChar char="•"/>
            </a:pPr>
            <a:r>
              <a:rPr lang="en-US" sz="2000" dirty="0" smtClean="0">
                <a:solidFill>
                  <a:srgbClr val="FFFFFF"/>
                </a:solidFill>
              </a:rPr>
              <a:t>Potential impact</a:t>
            </a:r>
          </a:p>
          <a:p>
            <a:pPr marL="177800" indent="-177800">
              <a:buFont typeface="Arial"/>
              <a:buChar char="•"/>
            </a:pPr>
            <a:r>
              <a:rPr lang="en-US" sz="2000" dirty="0" smtClean="0">
                <a:solidFill>
                  <a:srgbClr val="FFFFFF"/>
                </a:solidFill>
              </a:rPr>
              <a:t>Range of tools</a:t>
            </a:r>
          </a:p>
          <a:p>
            <a:pPr marL="177800" indent="-177800">
              <a:buFont typeface="Arial"/>
              <a:buChar char="•"/>
            </a:pPr>
            <a:r>
              <a:rPr lang="en-US" sz="2000" dirty="0" smtClean="0">
                <a:solidFill>
                  <a:srgbClr val="FFFFFF"/>
                </a:solidFill>
              </a:rPr>
              <a:t>Smart algorithms</a:t>
            </a:r>
            <a:endParaRPr lang="en-US" sz="2000" dirty="0">
              <a:solidFill>
                <a:srgbClr val="FFFFFF"/>
              </a:solidFill>
            </a:endParaRPr>
          </a:p>
          <a:p>
            <a:pPr fontAlgn="base">
              <a:spcBef>
                <a:spcPts val="600"/>
              </a:spcBef>
              <a:spcAft>
                <a:spcPct val="0"/>
              </a:spcAft>
              <a:buClr>
                <a:srgbClr val="F0AB00"/>
              </a:buClr>
              <a:buSzPct val="80000"/>
            </a:pPr>
            <a:endParaRPr lang="en-US" sz="2000" kern="0" dirty="0" err="1" smtClean="0">
              <a:solidFill>
                <a:srgbClr val="FFFFFF"/>
              </a:solidFill>
              <a:ea typeface="Arial Unicode MS" pitchFamily="34" charset="-128"/>
              <a:cs typeface="Arial Unicode MS" pitchFamily="34" charset="-128"/>
            </a:endParaRPr>
          </a:p>
        </p:txBody>
      </p:sp>
      <p:sp>
        <p:nvSpPr>
          <p:cNvPr id="23" name="TextBox 22"/>
          <p:cNvSpPr txBox="1"/>
          <p:nvPr/>
        </p:nvSpPr>
        <p:spPr>
          <a:xfrm>
            <a:off x="8207999" y="3060006"/>
            <a:ext cx="2736286" cy="1615827"/>
          </a:xfrm>
          <a:prstGeom prst="rect">
            <a:avLst/>
          </a:prstGeom>
          <a:noFill/>
        </p:spPr>
        <p:txBody>
          <a:bodyPr wrap="square" lIns="0" tIns="0" rIns="0" bIns="0" rtlCol="0">
            <a:spAutoFit/>
          </a:bodyPr>
          <a:lstStyle/>
          <a:p>
            <a:pPr marL="177800" indent="-177800">
              <a:buFont typeface="Arial"/>
              <a:buChar char="•"/>
            </a:pPr>
            <a:r>
              <a:rPr lang="en-US" sz="2000" dirty="0">
                <a:solidFill>
                  <a:srgbClr val="FFFFFF"/>
                </a:solidFill>
              </a:rPr>
              <a:t>Difficult to implement</a:t>
            </a:r>
          </a:p>
          <a:p>
            <a:pPr marL="177800" indent="-177800">
              <a:buFont typeface="Arial"/>
              <a:buChar char="•"/>
            </a:pPr>
            <a:r>
              <a:rPr lang="en-US" sz="2000" dirty="0" smtClean="0">
                <a:solidFill>
                  <a:srgbClr val="FFFFFF"/>
                </a:solidFill>
              </a:rPr>
              <a:t>Slow and complex</a:t>
            </a:r>
            <a:endParaRPr lang="en-US" sz="2000" dirty="0">
              <a:solidFill>
                <a:srgbClr val="FFFFFF"/>
              </a:solidFill>
            </a:endParaRPr>
          </a:p>
          <a:p>
            <a:pPr marL="177800" indent="-177800">
              <a:buFont typeface="Arial"/>
              <a:buChar char="•"/>
            </a:pPr>
            <a:r>
              <a:rPr lang="en-US" sz="2000" dirty="0" smtClean="0">
                <a:solidFill>
                  <a:srgbClr val="FFFFFF"/>
                </a:solidFill>
              </a:rPr>
              <a:t>Narrow focus of analysis</a:t>
            </a:r>
            <a:endParaRPr lang="en-US" sz="2000" dirty="0">
              <a:solidFill>
                <a:srgbClr val="FFFFFF"/>
              </a:solidFill>
            </a:endParaRPr>
          </a:p>
          <a:p>
            <a:pPr fontAlgn="base">
              <a:spcBef>
                <a:spcPts val="600"/>
              </a:spcBef>
              <a:spcAft>
                <a:spcPct val="0"/>
              </a:spcAft>
              <a:buClr>
                <a:srgbClr val="F0AB00"/>
              </a:buClr>
              <a:buSzPct val="80000"/>
            </a:pPr>
            <a:endParaRPr lang="en-US" sz="2000" kern="0" dirty="0" err="1" smtClean="0">
              <a:solidFill>
                <a:srgbClr val="FFFFFF"/>
              </a:solidFill>
              <a:ea typeface="Arial Unicode MS" pitchFamily="34" charset="-128"/>
              <a:cs typeface="Arial Unicode MS" pitchFamily="34" charset="-128"/>
            </a:endParaRPr>
          </a:p>
        </p:txBody>
      </p:sp>
      <p:sp>
        <p:nvSpPr>
          <p:cNvPr id="24" name="TextBox 23"/>
          <p:cNvSpPr txBox="1"/>
          <p:nvPr/>
        </p:nvSpPr>
        <p:spPr>
          <a:xfrm>
            <a:off x="8207999" y="4712303"/>
            <a:ext cx="2736286" cy="1923604"/>
          </a:xfrm>
          <a:prstGeom prst="rect">
            <a:avLst/>
          </a:prstGeom>
          <a:noFill/>
        </p:spPr>
        <p:txBody>
          <a:bodyPr wrap="square" lIns="0" tIns="0" rIns="0" bIns="0" rtlCol="0">
            <a:spAutoFit/>
          </a:bodyPr>
          <a:lstStyle/>
          <a:p>
            <a:pPr marL="177800" indent="-177800">
              <a:buFont typeface="Arial"/>
              <a:buChar char="•"/>
            </a:pPr>
            <a:r>
              <a:rPr lang="en-US" sz="2000" dirty="0" smtClean="0">
                <a:solidFill>
                  <a:srgbClr val="FFFFFF"/>
                </a:solidFill>
              </a:rPr>
              <a:t>Limited depth of information exploration</a:t>
            </a:r>
          </a:p>
          <a:p>
            <a:pPr marL="177800" indent="-177800">
              <a:buFont typeface="Arial"/>
              <a:buChar char="•"/>
            </a:pPr>
            <a:r>
              <a:rPr lang="en-US" sz="2000" dirty="0" smtClean="0">
                <a:solidFill>
                  <a:srgbClr val="FFFFFF"/>
                </a:solidFill>
              </a:rPr>
              <a:t>Low complexity of analysis</a:t>
            </a:r>
            <a:endParaRPr lang="en-US" sz="2000" dirty="0">
              <a:solidFill>
                <a:srgbClr val="FFFFFF"/>
              </a:solidFill>
            </a:endParaRPr>
          </a:p>
          <a:p>
            <a:pPr fontAlgn="base">
              <a:spcBef>
                <a:spcPts val="600"/>
              </a:spcBef>
              <a:spcAft>
                <a:spcPct val="0"/>
              </a:spcAft>
              <a:buClr>
                <a:srgbClr val="F0AB00"/>
              </a:buClr>
              <a:buSzPct val="80000"/>
            </a:pPr>
            <a:endParaRPr lang="en-US" sz="2000" kern="0" dirty="0" err="1" smtClean="0">
              <a:solidFill>
                <a:srgbClr val="FFFFFF"/>
              </a:solidFill>
              <a:ea typeface="Arial Unicode MS" pitchFamily="34" charset="-128"/>
              <a:cs typeface="Arial Unicode MS" pitchFamily="34" charset="-128"/>
            </a:endParaRPr>
          </a:p>
        </p:txBody>
      </p:sp>
      <p:sp>
        <p:nvSpPr>
          <p:cNvPr id="26" name="TextBox 25"/>
          <p:cNvSpPr txBox="1"/>
          <p:nvPr/>
        </p:nvSpPr>
        <p:spPr>
          <a:xfrm>
            <a:off x="4206175" y="2580665"/>
            <a:ext cx="1748020" cy="738664"/>
          </a:xfrm>
          <a:prstGeom prst="rect">
            <a:avLst/>
          </a:prstGeom>
          <a:noFill/>
        </p:spPr>
        <p:txBody>
          <a:bodyPr wrap="square" lIns="0" tIns="0" rIns="0" bIns="0" rtlCol="0">
            <a:spAutoFit/>
          </a:bodyPr>
          <a:lstStyle/>
          <a:p>
            <a:pPr algn="ctr" fontAlgn="base">
              <a:spcAft>
                <a:spcPct val="0"/>
              </a:spcAft>
              <a:buClr>
                <a:srgbClr val="F0AB00"/>
              </a:buClr>
              <a:buSzPct val="80000"/>
            </a:pPr>
            <a:r>
              <a:rPr lang="en-US" sz="2400" b="1" kern="0" dirty="0" smtClean="0">
                <a:solidFill>
                  <a:schemeClr val="bg1"/>
                </a:solidFill>
                <a:ea typeface="Arial Unicode MS" pitchFamily="34" charset="-128"/>
                <a:cs typeface="Arial Unicode MS" pitchFamily="34" charset="-128"/>
              </a:rPr>
              <a:t>BIG</a:t>
            </a:r>
          </a:p>
          <a:p>
            <a:pPr algn="ctr" fontAlgn="base">
              <a:spcAft>
                <a:spcPct val="0"/>
              </a:spcAft>
              <a:buClr>
                <a:srgbClr val="F0AB00"/>
              </a:buClr>
              <a:buSzPct val="80000"/>
            </a:pPr>
            <a:r>
              <a:rPr lang="en-US" sz="2400" b="1" kern="0" dirty="0" smtClean="0">
                <a:solidFill>
                  <a:schemeClr val="bg1"/>
                </a:solidFill>
                <a:ea typeface="Arial Unicode MS" pitchFamily="34" charset="-128"/>
                <a:cs typeface="Arial Unicode MS" pitchFamily="34" charset="-128"/>
              </a:rPr>
              <a:t>DATA</a:t>
            </a:r>
          </a:p>
        </p:txBody>
      </p:sp>
      <p:sp>
        <p:nvSpPr>
          <p:cNvPr id="27" name="TextBox 26"/>
          <p:cNvSpPr txBox="1"/>
          <p:nvPr/>
        </p:nvSpPr>
        <p:spPr>
          <a:xfrm>
            <a:off x="6227326" y="2619137"/>
            <a:ext cx="1748020" cy="738664"/>
          </a:xfrm>
          <a:prstGeom prst="rect">
            <a:avLst/>
          </a:prstGeom>
          <a:noFill/>
        </p:spPr>
        <p:txBody>
          <a:bodyPr wrap="square" lIns="0" tIns="0" rIns="0" bIns="0" rtlCol="0">
            <a:spAutoFit/>
          </a:bodyPr>
          <a:lstStyle/>
          <a:p>
            <a:pPr algn="ctr" fontAlgn="base">
              <a:spcAft>
                <a:spcPct val="0"/>
              </a:spcAft>
              <a:buClr>
                <a:srgbClr val="F0AB00"/>
              </a:buClr>
              <a:buSzPct val="80000"/>
            </a:pPr>
            <a:r>
              <a:rPr lang="en-US" sz="2400" b="1" kern="0" dirty="0" smtClean="0">
                <a:solidFill>
                  <a:schemeClr val="bg1"/>
                </a:solidFill>
                <a:ea typeface="Arial Unicode MS" pitchFamily="34" charset="-128"/>
                <a:cs typeface="Arial Unicode MS" pitchFamily="34" charset="-128"/>
              </a:rPr>
              <a:t>DATA</a:t>
            </a:r>
          </a:p>
          <a:p>
            <a:pPr algn="ctr" fontAlgn="base">
              <a:spcAft>
                <a:spcPct val="0"/>
              </a:spcAft>
              <a:buClr>
                <a:srgbClr val="F0AB00"/>
              </a:buClr>
              <a:buSzPct val="80000"/>
            </a:pPr>
            <a:r>
              <a:rPr lang="en-US" sz="2400" b="1" kern="0" dirty="0" smtClean="0">
                <a:solidFill>
                  <a:schemeClr val="bg1"/>
                </a:solidFill>
                <a:ea typeface="Arial Unicode MS" pitchFamily="34" charset="-128"/>
                <a:cs typeface="Arial Unicode MS" pitchFamily="34" charset="-128"/>
              </a:rPr>
              <a:t>SCIENCE</a:t>
            </a:r>
          </a:p>
        </p:txBody>
      </p:sp>
      <p:sp>
        <p:nvSpPr>
          <p:cNvPr id="28" name="TextBox 27"/>
          <p:cNvSpPr txBox="1"/>
          <p:nvPr/>
        </p:nvSpPr>
        <p:spPr>
          <a:xfrm>
            <a:off x="5107498" y="4191876"/>
            <a:ext cx="2021150" cy="738664"/>
          </a:xfrm>
          <a:prstGeom prst="rect">
            <a:avLst/>
          </a:prstGeom>
          <a:noFill/>
        </p:spPr>
        <p:txBody>
          <a:bodyPr wrap="square" lIns="0" tIns="0" rIns="0" bIns="0" rtlCol="0">
            <a:spAutoFit/>
          </a:bodyPr>
          <a:lstStyle/>
          <a:p>
            <a:pPr algn="ctr" fontAlgn="base">
              <a:spcAft>
                <a:spcPct val="0"/>
              </a:spcAft>
              <a:buClr>
                <a:srgbClr val="F0AB00"/>
              </a:buClr>
              <a:buSzPct val="80000"/>
            </a:pPr>
            <a:r>
              <a:rPr lang="en-US" sz="2400" b="1" kern="0" dirty="0" smtClean="0">
                <a:solidFill>
                  <a:schemeClr val="bg1"/>
                </a:solidFill>
                <a:ea typeface="Arial Unicode MS" pitchFamily="34" charset="-128"/>
                <a:cs typeface="Arial Unicode MS" pitchFamily="34" charset="-128"/>
              </a:rPr>
              <a:t>DATA</a:t>
            </a:r>
          </a:p>
          <a:p>
            <a:pPr algn="ctr" fontAlgn="base">
              <a:spcAft>
                <a:spcPct val="0"/>
              </a:spcAft>
              <a:buClr>
                <a:srgbClr val="F0AB00"/>
              </a:buClr>
              <a:buSzPct val="80000"/>
            </a:pPr>
            <a:r>
              <a:rPr lang="en-US" sz="2400" b="1" kern="0" dirty="0" smtClean="0">
                <a:solidFill>
                  <a:schemeClr val="bg1"/>
                </a:solidFill>
                <a:ea typeface="Arial Unicode MS" pitchFamily="34" charset="-128"/>
                <a:cs typeface="Arial Unicode MS" pitchFamily="34" charset="-128"/>
              </a:rPr>
              <a:t>DISCOVERY</a:t>
            </a:r>
          </a:p>
        </p:txBody>
      </p:sp>
    </p:spTree>
    <p:extLst>
      <p:ext uri="{BB962C8B-B14F-4D97-AF65-F5344CB8AC3E}">
        <p14:creationId xmlns:p14="http://schemas.microsoft.com/office/powerpoint/2010/main" val="26602544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nodePh="1">
                                  <p:stCondLst>
                                    <p:cond delay="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nodePh="1">
                                  <p:stCondLst>
                                    <p:cond delay="0"/>
                                  </p:stCondLst>
                                  <p:endCondLst>
                                    <p:cond evt="begin" delay="0">
                                      <p:tn val="29"/>
                                    </p:cond>
                                  </p:end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nodePh="1">
                                  <p:stCondLst>
                                    <p:cond delay="0"/>
                                  </p:stCondLst>
                                  <p:endCondLst>
                                    <p:cond evt="begin" delay="0">
                                      <p:tn val="43"/>
                                    </p:cond>
                                  </p:end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p:bldP spid="10" grpId="0" animBg="1"/>
      <p:bldP spid="11" grpId="0"/>
      <p:bldP spid="12" grpId="0" animBg="1"/>
      <p:bldP spid="13" grpId="0"/>
      <p:bldP spid="14" grpId="0" animBg="1"/>
      <p:bldP spid="15" grpId="0"/>
      <p:bldP spid="16" grpId="0" animBg="1"/>
      <p:bldP spid="17" grpId="0" animBg="1"/>
      <p:bldP spid="18" grpId="0" animBg="1"/>
      <p:bldP spid="19" grpId="0"/>
      <p:bldP spid="20" grpId="0"/>
      <p:bldP spid="21" grpId="0"/>
      <p:bldP spid="22" grpId="0"/>
      <p:bldP spid="23" grpId="0"/>
      <p:bldP spid="24" grpId="0"/>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itle 1"/>
          <p:cNvSpPr>
            <a:spLocks noGrp="1"/>
          </p:cNvSpPr>
          <p:nvPr>
            <p:ph type="title"/>
          </p:nvPr>
        </p:nvSpPr>
        <p:spPr/>
        <p:txBody>
          <a:bodyPr/>
          <a:lstStyle/>
          <a:p>
            <a:r>
              <a:rPr lang="en-US" b="0" dirty="0" smtClean="0">
                <a:solidFill>
                  <a:schemeClr val="bg1"/>
                </a:solidFill>
              </a:rPr>
              <a:t>Big Data Discovery</a:t>
            </a:r>
            <a:endParaRPr lang="en-US" b="0" dirty="0">
              <a:solidFill>
                <a:schemeClr val="bg1"/>
              </a:solidFill>
            </a:endParaRPr>
          </a:p>
        </p:txBody>
      </p:sp>
      <p:sp>
        <p:nvSpPr>
          <p:cNvPr id="25" name="Text Placeholder 24"/>
          <p:cNvSpPr>
            <a:spLocks noGrp="1"/>
          </p:cNvSpPr>
          <p:nvPr>
            <p:ph type="body" sz="quarter" idx="10"/>
          </p:nvPr>
        </p:nvSpPr>
        <p:spPr>
          <a:xfrm>
            <a:off x="5013432" y="2222473"/>
            <a:ext cx="6855767" cy="3860648"/>
          </a:xfrm>
        </p:spPr>
        <p:txBody>
          <a:bodyPr/>
          <a:lstStyle/>
          <a:p>
            <a:pPr marL="342900" indent="-342900">
              <a:buFont typeface="Arial"/>
              <a:buChar char="•"/>
            </a:pPr>
            <a:r>
              <a:rPr lang="en-US" sz="2400" dirty="0" smtClean="0">
                <a:solidFill>
                  <a:srgbClr val="FFFFFF"/>
                </a:solidFill>
              </a:rPr>
              <a:t>Simpler to use than data science</a:t>
            </a:r>
          </a:p>
          <a:p>
            <a:pPr marL="342900" indent="-342900">
              <a:buFont typeface="Arial"/>
              <a:buChar char="•"/>
            </a:pPr>
            <a:r>
              <a:rPr lang="en-US" sz="2400" dirty="0" smtClean="0">
                <a:solidFill>
                  <a:srgbClr val="FFFFFF"/>
                </a:solidFill>
              </a:rPr>
              <a:t>Accessible to a wider range of users</a:t>
            </a:r>
          </a:p>
          <a:p>
            <a:pPr marL="342900" indent="-342900">
              <a:buFont typeface="Arial"/>
              <a:buChar char="•"/>
            </a:pPr>
            <a:r>
              <a:rPr lang="en-US" sz="2400" dirty="0" smtClean="0">
                <a:solidFill>
                  <a:srgbClr val="FFFFFF"/>
                </a:solidFill>
              </a:rPr>
              <a:t>Broad range of data manipulation features</a:t>
            </a:r>
          </a:p>
          <a:p>
            <a:pPr marL="342900" indent="-342900">
              <a:buFont typeface="Arial"/>
              <a:buChar char="•"/>
            </a:pPr>
            <a:r>
              <a:rPr lang="en-US" sz="2400" dirty="0" smtClean="0">
                <a:solidFill>
                  <a:srgbClr val="FFFFFF"/>
                </a:solidFill>
              </a:rPr>
              <a:t>Able to handle new types of data sources</a:t>
            </a:r>
          </a:p>
          <a:p>
            <a:pPr marL="342900" indent="-342900">
              <a:buFont typeface="Arial"/>
              <a:buChar char="•"/>
            </a:pPr>
            <a:r>
              <a:rPr lang="en-US" sz="2400" dirty="0" smtClean="0">
                <a:solidFill>
                  <a:srgbClr val="FFFFFF"/>
                </a:solidFill>
              </a:rPr>
              <a:t>With adequate performance for big data</a:t>
            </a:r>
            <a:endParaRPr lang="en-US" sz="2400" dirty="0">
              <a:solidFill>
                <a:srgbClr val="FFFFFF"/>
              </a:solidFill>
            </a:endParaRPr>
          </a:p>
        </p:txBody>
      </p:sp>
      <p:sp>
        <p:nvSpPr>
          <p:cNvPr id="16" name="Freeform 16"/>
          <p:cNvSpPr>
            <a:spLocks/>
          </p:cNvSpPr>
          <p:nvPr/>
        </p:nvSpPr>
        <p:spPr bwMode="auto">
          <a:xfrm>
            <a:off x="2692550" y="1742541"/>
            <a:ext cx="2078133" cy="3120734"/>
          </a:xfrm>
          <a:custGeom>
            <a:avLst/>
            <a:gdLst>
              <a:gd name="T0" fmla="*/ 0 w 1176"/>
              <a:gd name="T1" fmla="*/ 0 h 1766"/>
              <a:gd name="T2" fmla="*/ 0 w 1176"/>
              <a:gd name="T3" fmla="*/ 0 h 1766"/>
              <a:gd name="T4" fmla="*/ 60 w 1176"/>
              <a:gd name="T5" fmla="*/ 0 h 1766"/>
              <a:gd name="T6" fmla="*/ 120 w 1176"/>
              <a:gd name="T7" fmla="*/ 6 h 1766"/>
              <a:gd name="T8" fmla="*/ 178 w 1176"/>
              <a:gd name="T9" fmla="*/ 14 h 1766"/>
              <a:gd name="T10" fmla="*/ 236 w 1176"/>
              <a:gd name="T11" fmla="*/ 24 h 1766"/>
              <a:gd name="T12" fmla="*/ 294 w 1176"/>
              <a:gd name="T13" fmla="*/ 36 h 1766"/>
              <a:gd name="T14" fmla="*/ 350 w 1176"/>
              <a:gd name="T15" fmla="*/ 52 h 1766"/>
              <a:gd name="T16" fmla="*/ 404 w 1176"/>
              <a:gd name="T17" fmla="*/ 70 h 1766"/>
              <a:gd name="T18" fmla="*/ 458 w 1176"/>
              <a:gd name="T19" fmla="*/ 92 h 1766"/>
              <a:gd name="T20" fmla="*/ 510 w 1176"/>
              <a:gd name="T21" fmla="*/ 116 h 1766"/>
              <a:gd name="T22" fmla="*/ 560 w 1176"/>
              <a:gd name="T23" fmla="*/ 142 h 1766"/>
              <a:gd name="T24" fmla="*/ 610 w 1176"/>
              <a:gd name="T25" fmla="*/ 170 h 1766"/>
              <a:gd name="T26" fmla="*/ 658 w 1176"/>
              <a:gd name="T27" fmla="*/ 200 h 1766"/>
              <a:gd name="T28" fmla="*/ 704 w 1176"/>
              <a:gd name="T29" fmla="*/ 234 h 1766"/>
              <a:gd name="T30" fmla="*/ 748 w 1176"/>
              <a:gd name="T31" fmla="*/ 268 h 1766"/>
              <a:gd name="T32" fmla="*/ 792 w 1176"/>
              <a:gd name="T33" fmla="*/ 306 h 1766"/>
              <a:gd name="T34" fmla="*/ 832 w 1176"/>
              <a:gd name="T35" fmla="*/ 344 h 1766"/>
              <a:gd name="T36" fmla="*/ 870 w 1176"/>
              <a:gd name="T37" fmla="*/ 386 h 1766"/>
              <a:gd name="T38" fmla="*/ 908 w 1176"/>
              <a:gd name="T39" fmla="*/ 428 h 1766"/>
              <a:gd name="T40" fmla="*/ 942 w 1176"/>
              <a:gd name="T41" fmla="*/ 472 h 1766"/>
              <a:gd name="T42" fmla="*/ 976 w 1176"/>
              <a:gd name="T43" fmla="*/ 518 h 1766"/>
              <a:gd name="T44" fmla="*/ 1006 w 1176"/>
              <a:gd name="T45" fmla="*/ 566 h 1766"/>
              <a:gd name="T46" fmla="*/ 1034 w 1176"/>
              <a:gd name="T47" fmla="*/ 616 h 1766"/>
              <a:gd name="T48" fmla="*/ 1060 w 1176"/>
              <a:gd name="T49" fmla="*/ 666 h 1766"/>
              <a:gd name="T50" fmla="*/ 1084 w 1176"/>
              <a:gd name="T51" fmla="*/ 718 h 1766"/>
              <a:gd name="T52" fmla="*/ 1106 w 1176"/>
              <a:gd name="T53" fmla="*/ 772 h 1766"/>
              <a:gd name="T54" fmla="*/ 1124 w 1176"/>
              <a:gd name="T55" fmla="*/ 828 h 1766"/>
              <a:gd name="T56" fmla="*/ 1140 w 1176"/>
              <a:gd name="T57" fmla="*/ 882 h 1766"/>
              <a:gd name="T58" fmla="*/ 1152 w 1176"/>
              <a:gd name="T59" fmla="*/ 940 h 1766"/>
              <a:gd name="T60" fmla="*/ 1164 w 1176"/>
              <a:gd name="T61" fmla="*/ 998 h 1766"/>
              <a:gd name="T62" fmla="*/ 1170 w 1176"/>
              <a:gd name="T63" fmla="*/ 1056 h 1766"/>
              <a:gd name="T64" fmla="*/ 1176 w 1176"/>
              <a:gd name="T65" fmla="*/ 1116 h 1766"/>
              <a:gd name="T66" fmla="*/ 1176 w 1176"/>
              <a:gd name="T67" fmla="*/ 1178 h 1766"/>
              <a:gd name="T68" fmla="*/ 1176 w 1176"/>
              <a:gd name="T69" fmla="*/ 1178 h 1766"/>
              <a:gd name="T70" fmla="*/ 1176 w 1176"/>
              <a:gd name="T71" fmla="*/ 1216 h 1766"/>
              <a:gd name="T72" fmla="*/ 1174 w 1176"/>
              <a:gd name="T73" fmla="*/ 1254 h 1766"/>
              <a:gd name="T74" fmla="*/ 1172 w 1176"/>
              <a:gd name="T75" fmla="*/ 1294 h 1766"/>
              <a:gd name="T76" fmla="*/ 1166 w 1176"/>
              <a:gd name="T77" fmla="*/ 1332 h 1766"/>
              <a:gd name="T78" fmla="*/ 1160 w 1176"/>
              <a:gd name="T79" fmla="*/ 1370 h 1766"/>
              <a:gd name="T80" fmla="*/ 1154 w 1176"/>
              <a:gd name="T81" fmla="*/ 1408 h 1766"/>
              <a:gd name="T82" fmla="*/ 1146 w 1176"/>
              <a:gd name="T83" fmla="*/ 1444 h 1766"/>
              <a:gd name="T84" fmla="*/ 1136 w 1176"/>
              <a:gd name="T85" fmla="*/ 1482 h 1766"/>
              <a:gd name="T86" fmla="*/ 1126 w 1176"/>
              <a:gd name="T87" fmla="*/ 1518 h 1766"/>
              <a:gd name="T88" fmla="*/ 1114 w 1176"/>
              <a:gd name="T89" fmla="*/ 1556 h 1766"/>
              <a:gd name="T90" fmla="*/ 1102 w 1176"/>
              <a:gd name="T91" fmla="*/ 1592 h 1766"/>
              <a:gd name="T92" fmla="*/ 1088 w 1176"/>
              <a:gd name="T93" fmla="*/ 1628 h 1766"/>
              <a:gd name="T94" fmla="*/ 1072 w 1176"/>
              <a:gd name="T95" fmla="*/ 1662 h 1766"/>
              <a:gd name="T96" fmla="*/ 1056 w 1176"/>
              <a:gd name="T97" fmla="*/ 1698 h 1766"/>
              <a:gd name="T98" fmla="*/ 1038 w 1176"/>
              <a:gd name="T99" fmla="*/ 1732 h 1766"/>
              <a:gd name="T100" fmla="*/ 1020 w 1176"/>
              <a:gd name="T101" fmla="*/ 1766 h 1766"/>
              <a:gd name="T102" fmla="*/ 0 w 1176"/>
              <a:gd name="T103" fmla="*/ 1178 h 1766"/>
              <a:gd name="T104" fmla="*/ 0 w 1176"/>
              <a:gd name="T105"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76" h="1766">
                <a:moveTo>
                  <a:pt x="0" y="0"/>
                </a:moveTo>
                <a:lnTo>
                  <a:pt x="0" y="0"/>
                </a:lnTo>
                <a:lnTo>
                  <a:pt x="60" y="0"/>
                </a:lnTo>
                <a:lnTo>
                  <a:pt x="120" y="6"/>
                </a:lnTo>
                <a:lnTo>
                  <a:pt x="178" y="14"/>
                </a:lnTo>
                <a:lnTo>
                  <a:pt x="236" y="24"/>
                </a:lnTo>
                <a:lnTo>
                  <a:pt x="294" y="36"/>
                </a:lnTo>
                <a:lnTo>
                  <a:pt x="350" y="52"/>
                </a:lnTo>
                <a:lnTo>
                  <a:pt x="404" y="70"/>
                </a:lnTo>
                <a:lnTo>
                  <a:pt x="458" y="92"/>
                </a:lnTo>
                <a:lnTo>
                  <a:pt x="510" y="116"/>
                </a:lnTo>
                <a:lnTo>
                  <a:pt x="560" y="142"/>
                </a:lnTo>
                <a:lnTo>
                  <a:pt x="610" y="170"/>
                </a:lnTo>
                <a:lnTo>
                  <a:pt x="658" y="200"/>
                </a:lnTo>
                <a:lnTo>
                  <a:pt x="704" y="234"/>
                </a:lnTo>
                <a:lnTo>
                  <a:pt x="748" y="268"/>
                </a:lnTo>
                <a:lnTo>
                  <a:pt x="792" y="306"/>
                </a:lnTo>
                <a:lnTo>
                  <a:pt x="832" y="344"/>
                </a:lnTo>
                <a:lnTo>
                  <a:pt x="870" y="386"/>
                </a:lnTo>
                <a:lnTo>
                  <a:pt x="908" y="428"/>
                </a:lnTo>
                <a:lnTo>
                  <a:pt x="942" y="472"/>
                </a:lnTo>
                <a:lnTo>
                  <a:pt x="976" y="518"/>
                </a:lnTo>
                <a:lnTo>
                  <a:pt x="1006" y="566"/>
                </a:lnTo>
                <a:lnTo>
                  <a:pt x="1034" y="616"/>
                </a:lnTo>
                <a:lnTo>
                  <a:pt x="1060" y="666"/>
                </a:lnTo>
                <a:lnTo>
                  <a:pt x="1084" y="718"/>
                </a:lnTo>
                <a:lnTo>
                  <a:pt x="1106" y="772"/>
                </a:lnTo>
                <a:lnTo>
                  <a:pt x="1124" y="828"/>
                </a:lnTo>
                <a:lnTo>
                  <a:pt x="1140" y="882"/>
                </a:lnTo>
                <a:lnTo>
                  <a:pt x="1152" y="940"/>
                </a:lnTo>
                <a:lnTo>
                  <a:pt x="1164" y="998"/>
                </a:lnTo>
                <a:lnTo>
                  <a:pt x="1170" y="1056"/>
                </a:lnTo>
                <a:lnTo>
                  <a:pt x="1176" y="1116"/>
                </a:lnTo>
                <a:lnTo>
                  <a:pt x="1176" y="1178"/>
                </a:lnTo>
                <a:lnTo>
                  <a:pt x="1176" y="1178"/>
                </a:lnTo>
                <a:lnTo>
                  <a:pt x="1176" y="1216"/>
                </a:lnTo>
                <a:lnTo>
                  <a:pt x="1174" y="1254"/>
                </a:lnTo>
                <a:lnTo>
                  <a:pt x="1172" y="1294"/>
                </a:lnTo>
                <a:lnTo>
                  <a:pt x="1166" y="1332"/>
                </a:lnTo>
                <a:lnTo>
                  <a:pt x="1160" y="1370"/>
                </a:lnTo>
                <a:lnTo>
                  <a:pt x="1154" y="1408"/>
                </a:lnTo>
                <a:lnTo>
                  <a:pt x="1146" y="1444"/>
                </a:lnTo>
                <a:lnTo>
                  <a:pt x="1136" y="1482"/>
                </a:lnTo>
                <a:lnTo>
                  <a:pt x="1126" y="1518"/>
                </a:lnTo>
                <a:lnTo>
                  <a:pt x="1114" y="1556"/>
                </a:lnTo>
                <a:lnTo>
                  <a:pt x="1102" y="1592"/>
                </a:lnTo>
                <a:lnTo>
                  <a:pt x="1088" y="1628"/>
                </a:lnTo>
                <a:lnTo>
                  <a:pt x="1072" y="1662"/>
                </a:lnTo>
                <a:lnTo>
                  <a:pt x="1056" y="1698"/>
                </a:lnTo>
                <a:lnTo>
                  <a:pt x="1038" y="1732"/>
                </a:lnTo>
                <a:lnTo>
                  <a:pt x="1020" y="1766"/>
                </a:lnTo>
                <a:lnTo>
                  <a:pt x="0" y="1178"/>
                </a:lnTo>
                <a:lnTo>
                  <a:pt x="0"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808800" y="3937304"/>
            <a:ext cx="3604925" cy="2078133"/>
          </a:xfrm>
          <a:custGeom>
            <a:avLst/>
            <a:gdLst>
              <a:gd name="T0" fmla="*/ 2040 w 2040"/>
              <a:gd name="T1" fmla="*/ 588 h 1176"/>
              <a:gd name="T2" fmla="*/ 2040 w 2040"/>
              <a:gd name="T3" fmla="*/ 588 h 1176"/>
              <a:gd name="T4" fmla="*/ 2008 w 2040"/>
              <a:gd name="T5" fmla="*/ 640 h 1176"/>
              <a:gd name="T6" fmla="*/ 1976 w 2040"/>
              <a:gd name="T7" fmla="*/ 690 h 1176"/>
              <a:gd name="T8" fmla="*/ 1940 w 2040"/>
              <a:gd name="T9" fmla="*/ 736 h 1176"/>
              <a:gd name="T10" fmla="*/ 1902 w 2040"/>
              <a:gd name="T11" fmla="*/ 782 h 1176"/>
              <a:gd name="T12" fmla="*/ 1862 w 2040"/>
              <a:gd name="T13" fmla="*/ 824 h 1176"/>
              <a:gd name="T14" fmla="*/ 1820 w 2040"/>
              <a:gd name="T15" fmla="*/ 866 h 1176"/>
              <a:gd name="T16" fmla="*/ 1776 w 2040"/>
              <a:gd name="T17" fmla="*/ 904 h 1176"/>
              <a:gd name="T18" fmla="*/ 1730 w 2040"/>
              <a:gd name="T19" fmla="*/ 938 h 1176"/>
              <a:gd name="T20" fmla="*/ 1684 w 2040"/>
              <a:gd name="T21" fmla="*/ 972 h 1176"/>
              <a:gd name="T22" fmla="*/ 1636 w 2040"/>
              <a:gd name="T23" fmla="*/ 1004 h 1176"/>
              <a:gd name="T24" fmla="*/ 1588 w 2040"/>
              <a:gd name="T25" fmla="*/ 1032 h 1176"/>
              <a:gd name="T26" fmla="*/ 1536 w 2040"/>
              <a:gd name="T27" fmla="*/ 1058 h 1176"/>
              <a:gd name="T28" fmla="*/ 1486 w 2040"/>
              <a:gd name="T29" fmla="*/ 1082 h 1176"/>
              <a:gd name="T30" fmla="*/ 1432 w 2040"/>
              <a:gd name="T31" fmla="*/ 1102 h 1176"/>
              <a:gd name="T32" fmla="*/ 1380 w 2040"/>
              <a:gd name="T33" fmla="*/ 1120 h 1176"/>
              <a:gd name="T34" fmla="*/ 1326 w 2040"/>
              <a:gd name="T35" fmla="*/ 1136 h 1176"/>
              <a:gd name="T36" fmla="*/ 1270 w 2040"/>
              <a:gd name="T37" fmla="*/ 1150 h 1176"/>
              <a:gd name="T38" fmla="*/ 1214 w 2040"/>
              <a:gd name="T39" fmla="*/ 1160 h 1176"/>
              <a:gd name="T40" fmla="*/ 1158 w 2040"/>
              <a:gd name="T41" fmla="*/ 1168 h 1176"/>
              <a:gd name="T42" fmla="*/ 1102 w 2040"/>
              <a:gd name="T43" fmla="*/ 1174 h 1176"/>
              <a:gd name="T44" fmla="*/ 1046 w 2040"/>
              <a:gd name="T45" fmla="*/ 1176 h 1176"/>
              <a:gd name="T46" fmla="*/ 988 w 2040"/>
              <a:gd name="T47" fmla="*/ 1176 h 1176"/>
              <a:gd name="T48" fmla="*/ 932 w 2040"/>
              <a:gd name="T49" fmla="*/ 1174 h 1176"/>
              <a:gd name="T50" fmla="*/ 874 w 2040"/>
              <a:gd name="T51" fmla="*/ 1168 h 1176"/>
              <a:gd name="T52" fmla="*/ 818 w 2040"/>
              <a:gd name="T53" fmla="*/ 1160 h 1176"/>
              <a:gd name="T54" fmla="*/ 762 w 2040"/>
              <a:gd name="T55" fmla="*/ 1148 h 1176"/>
              <a:gd name="T56" fmla="*/ 704 w 2040"/>
              <a:gd name="T57" fmla="*/ 1134 h 1176"/>
              <a:gd name="T58" fmla="*/ 648 w 2040"/>
              <a:gd name="T59" fmla="*/ 1116 h 1176"/>
              <a:gd name="T60" fmla="*/ 594 w 2040"/>
              <a:gd name="T61" fmla="*/ 1096 h 1176"/>
              <a:gd name="T62" fmla="*/ 538 w 2040"/>
              <a:gd name="T63" fmla="*/ 1074 h 1176"/>
              <a:gd name="T64" fmla="*/ 484 w 2040"/>
              <a:gd name="T65" fmla="*/ 1048 h 1176"/>
              <a:gd name="T66" fmla="*/ 432 w 2040"/>
              <a:gd name="T67" fmla="*/ 1018 h 1176"/>
              <a:gd name="T68" fmla="*/ 432 w 2040"/>
              <a:gd name="T69" fmla="*/ 1018 h 1176"/>
              <a:gd name="T70" fmla="*/ 398 w 2040"/>
              <a:gd name="T71" fmla="*/ 998 h 1176"/>
              <a:gd name="T72" fmla="*/ 366 w 2040"/>
              <a:gd name="T73" fmla="*/ 978 h 1176"/>
              <a:gd name="T74" fmla="*/ 334 w 2040"/>
              <a:gd name="T75" fmla="*/ 956 h 1176"/>
              <a:gd name="T76" fmla="*/ 304 w 2040"/>
              <a:gd name="T77" fmla="*/ 934 h 1176"/>
              <a:gd name="T78" fmla="*/ 274 w 2040"/>
              <a:gd name="T79" fmla="*/ 910 h 1176"/>
              <a:gd name="T80" fmla="*/ 244 w 2040"/>
              <a:gd name="T81" fmla="*/ 884 h 1176"/>
              <a:gd name="T82" fmla="*/ 216 w 2040"/>
              <a:gd name="T83" fmla="*/ 858 h 1176"/>
              <a:gd name="T84" fmla="*/ 188 w 2040"/>
              <a:gd name="T85" fmla="*/ 832 h 1176"/>
              <a:gd name="T86" fmla="*/ 162 w 2040"/>
              <a:gd name="T87" fmla="*/ 804 h 1176"/>
              <a:gd name="T88" fmla="*/ 136 w 2040"/>
              <a:gd name="T89" fmla="*/ 776 h 1176"/>
              <a:gd name="T90" fmla="*/ 110 w 2040"/>
              <a:gd name="T91" fmla="*/ 746 h 1176"/>
              <a:gd name="T92" fmla="*/ 86 w 2040"/>
              <a:gd name="T93" fmla="*/ 716 h 1176"/>
              <a:gd name="T94" fmla="*/ 64 w 2040"/>
              <a:gd name="T95" fmla="*/ 686 h 1176"/>
              <a:gd name="T96" fmla="*/ 42 w 2040"/>
              <a:gd name="T97" fmla="*/ 654 h 1176"/>
              <a:gd name="T98" fmla="*/ 20 w 2040"/>
              <a:gd name="T99" fmla="*/ 622 h 1176"/>
              <a:gd name="T100" fmla="*/ 0 w 2040"/>
              <a:gd name="T101" fmla="*/ 588 h 1176"/>
              <a:gd name="T102" fmla="*/ 1020 w 2040"/>
              <a:gd name="T103" fmla="*/ 0 h 1176"/>
              <a:gd name="T104" fmla="*/ 2040 w 2040"/>
              <a:gd name="T105" fmla="*/ 588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0" h="1176">
                <a:moveTo>
                  <a:pt x="2040" y="588"/>
                </a:moveTo>
                <a:lnTo>
                  <a:pt x="2040" y="588"/>
                </a:lnTo>
                <a:lnTo>
                  <a:pt x="2008" y="640"/>
                </a:lnTo>
                <a:lnTo>
                  <a:pt x="1976" y="690"/>
                </a:lnTo>
                <a:lnTo>
                  <a:pt x="1940" y="736"/>
                </a:lnTo>
                <a:lnTo>
                  <a:pt x="1902" y="782"/>
                </a:lnTo>
                <a:lnTo>
                  <a:pt x="1862" y="824"/>
                </a:lnTo>
                <a:lnTo>
                  <a:pt x="1820" y="866"/>
                </a:lnTo>
                <a:lnTo>
                  <a:pt x="1776" y="904"/>
                </a:lnTo>
                <a:lnTo>
                  <a:pt x="1730" y="938"/>
                </a:lnTo>
                <a:lnTo>
                  <a:pt x="1684" y="972"/>
                </a:lnTo>
                <a:lnTo>
                  <a:pt x="1636" y="1004"/>
                </a:lnTo>
                <a:lnTo>
                  <a:pt x="1588" y="1032"/>
                </a:lnTo>
                <a:lnTo>
                  <a:pt x="1536" y="1058"/>
                </a:lnTo>
                <a:lnTo>
                  <a:pt x="1486" y="1082"/>
                </a:lnTo>
                <a:lnTo>
                  <a:pt x="1432" y="1102"/>
                </a:lnTo>
                <a:lnTo>
                  <a:pt x="1380" y="1120"/>
                </a:lnTo>
                <a:lnTo>
                  <a:pt x="1326" y="1136"/>
                </a:lnTo>
                <a:lnTo>
                  <a:pt x="1270" y="1150"/>
                </a:lnTo>
                <a:lnTo>
                  <a:pt x="1214" y="1160"/>
                </a:lnTo>
                <a:lnTo>
                  <a:pt x="1158" y="1168"/>
                </a:lnTo>
                <a:lnTo>
                  <a:pt x="1102" y="1174"/>
                </a:lnTo>
                <a:lnTo>
                  <a:pt x="1046" y="1176"/>
                </a:lnTo>
                <a:lnTo>
                  <a:pt x="988" y="1176"/>
                </a:lnTo>
                <a:lnTo>
                  <a:pt x="932" y="1174"/>
                </a:lnTo>
                <a:lnTo>
                  <a:pt x="874" y="1168"/>
                </a:lnTo>
                <a:lnTo>
                  <a:pt x="818" y="1160"/>
                </a:lnTo>
                <a:lnTo>
                  <a:pt x="762" y="1148"/>
                </a:lnTo>
                <a:lnTo>
                  <a:pt x="704" y="1134"/>
                </a:lnTo>
                <a:lnTo>
                  <a:pt x="648" y="1116"/>
                </a:lnTo>
                <a:lnTo>
                  <a:pt x="594" y="1096"/>
                </a:lnTo>
                <a:lnTo>
                  <a:pt x="538" y="1074"/>
                </a:lnTo>
                <a:lnTo>
                  <a:pt x="484" y="1048"/>
                </a:lnTo>
                <a:lnTo>
                  <a:pt x="432" y="1018"/>
                </a:lnTo>
                <a:lnTo>
                  <a:pt x="432" y="1018"/>
                </a:lnTo>
                <a:lnTo>
                  <a:pt x="398" y="998"/>
                </a:lnTo>
                <a:lnTo>
                  <a:pt x="366" y="978"/>
                </a:lnTo>
                <a:lnTo>
                  <a:pt x="334" y="956"/>
                </a:lnTo>
                <a:lnTo>
                  <a:pt x="304" y="934"/>
                </a:lnTo>
                <a:lnTo>
                  <a:pt x="274" y="910"/>
                </a:lnTo>
                <a:lnTo>
                  <a:pt x="244" y="884"/>
                </a:lnTo>
                <a:lnTo>
                  <a:pt x="216" y="858"/>
                </a:lnTo>
                <a:lnTo>
                  <a:pt x="188" y="832"/>
                </a:lnTo>
                <a:lnTo>
                  <a:pt x="162" y="804"/>
                </a:lnTo>
                <a:lnTo>
                  <a:pt x="136" y="776"/>
                </a:lnTo>
                <a:lnTo>
                  <a:pt x="110" y="746"/>
                </a:lnTo>
                <a:lnTo>
                  <a:pt x="86" y="716"/>
                </a:lnTo>
                <a:lnTo>
                  <a:pt x="64" y="686"/>
                </a:lnTo>
                <a:lnTo>
                  <a:pt x="42" y="654"/>
                </a:lnTo>
                <a:lnTo>
                  <a:pt x="20" y="622"/>
                </a:lnTo>
                <a:lnTo>
                  <a:pt x="0" y="588"/>
                </a:lnTo>
                <a:lnTo>
                  <a:pt x="1020" y="0"/>
                </a:lnTo>
                <a:lnTo>
                  <a:pt x="2040" y="588"/>
                </a:lnTo>
                <a:close/>
              </a:path>
            </a:pathLst>
          </a:custGeom>
          <a:solidFill>
            <a:srgbClr val="4FB81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465979" y="1724870"/>
            <a:ext cx="2081667" cy="3120734"/>
          </a:xfrm>
          <a:custGeom>
            <a:avLst/>
            <a:gdLst>
              <a:gd name="T0" fmla="*/ 158 w 1178"/>
              <a:gd name="T1" fmla="*/ 1766 h 1766"/>
              <a:gd name="T2" fmla="*/ 158 w 1178"/>
              <a:gd name="T3" fmla="*/ 1766 h 1766"/>
              <a:gd name="T4" fmla="*/ 128 w 1178"/>
              <a:gd name="T5" fmla="*/ 1714 h 1766"/>
              <a:gd name="T6" fmla="*/ 102 w 1178"/>
              <a:gd name="T7" fmla="*/ 1658 h 1766"/>
              <a:gd name="T8" fmla="*/ 80 w 1178"/>
              <a:gd name="T9" fmla="*/ 1604 h 1766"/>
              <a:gd name="T10" fmla="*/ 60 w 1178"/>
              <a:gd name="T11" fmla="*/ 1548 h 1766"/>
              <a:gd name="T12" fmla="*/ 42 w 1178"/>
              <a:gd name="T13" fmla="*/ 1492 h 1766"/>
              <a:gd name="T14" fmla="*/ 28 w 1178"/>
              <a:gd name="T15" fmla="*/ 1436 h 1766"/>
              <a:gd name="T16" fmla="*/ 18 w 1178"/>
              <a:gd name="T17" fmla="*/ 1380 h 1766"/>
              <a:gd name="T18" fmla="*/ 8 w 1178"/>
              <a:gd name="T19" fmla="*/ 1322 h 1766"/>
              <a:gd name="T20" fmla="*/ 4 w 1178"/>
              <a:gd name="T21" fmla="*/ 1266 h 1766"/>
              <a:gd name="T22" fmla="*/ 0 w 1178"/>
              <a:gd name="T23" fmla="*/ 1208 h 1766"/>
              <a:gd name="T24" fmla="*/ 0 w 1178"/>
              <a:gd name="T25" fmla="*/ 1152 h 1766"/>
              <a:gd name="T26" fmla="*/ 2 w 1178"/>
              <a:gd name="T27" fmla="*/ 1096 h 1766"/>
              <a:gd name="T28" fmla="*/ 8 w 1178"/>
              <a:gd name="T29" fmla="*/ 1038 h 1766"/>
              <a:gd name="T30" fmla="*/ 16 w 1178"/>
              <a:gd name="T31" fmla="*/ 982 h 1766"/>
              <a:gd name="T32" fmla="*/ 28 w 1178"/>
              <a:gd name="T33" fmla="*/ 928 h 1766"/>
              <a:gd name="T34" fmla="*/ 40 w 1178"/>
              <a:gd name="T35" fmla="*/ 872 h 1766"/>
              <a:gd name="T36" fmla="*/ 56 w 1178"/>
              <a:gd name="T37" fmla="*/ 818 h 1766"/>
              <a:gd name="T38" fmla="*/ 74 w 1178"/>
              <a:gd name="T39" fmla="*/ 764 h 1766"/>
              <a:gd name="T40" fmla="*/ 96 w 1178"/>
              <a:gd name="T41" fmla="*/ 712 h 1766"/>
              <a:gd name="T42" fmla="*/ 120 w 1178"/>
              <a:gd name="T43" fmla="*/ 660 h 1766"/>
              <a:gd name="T44" fmla="*/ 146 w 1178"/>
              <a:gd name="T45" fmla="*/ 610 h 1766"/>
              <a:gd name="T46" fmla="*/ 174 w 1178"/>
              <a:gd name="T47" fmla="*/ 562 h 1766"/>
              <a:gd name="T48" fmla="*/ 206 w 1178"/>
              <a:gd name="T49" fmla="*/ 514 h 1766"/>
              <a:gd name="T50" fmla="*/ 238 w 1178"/>
              <a:gd name="T51" fmla="*/ 466 h 1766"/>
              <a:gd name="T52" fmla="*/ 274 w 1178"/>
              <a:gd name="T53" fmla="*/ 422 h 1766"/>
              <a:gd name="T54" fmla="*/ 312 w 1178"/>
              <a:gd name="T55" fmla="*/ 378 h 1766"/>
              <a:gd name="T56" fmla="*/ 352 w 1178"/>
              <a:gd name="T57" fmla="*/ 336 h 1766"/>
              <a:gd name="T58" fmla="*/ 396 w 1178"/>
              <a:gd name="T59" fmla="*/ 296 h 1766"/>
              <a:gd name="T60" fmla="*/ 440 w 1178"/>
              <a:gd name="T61" fmla="*/ 258 h 1766"/>
              <a:gd name="T62" fmla="*/ 488 w 1178"/>
              <a:gd name="T63" fmla="*/ 222 h 1766"/>
              <a:gd name="T64" fmla="*/ 538 w 1178"/>
              <a:gd name="T65" fmla="*/ 190 h 1766"/>
              <a:gd name="T66" fmla="*/ 590 w 1178"/>
              <a:gd name="T67" fmla="*/ 158 h 1766"/>
              <a:gd name="T68" fmla="*/ 590 w 1178"/>
              <a:gd name="T69" fmla="*/ 158 h 1766"/>
              <a:gd name="T70" fmla="*/ 622 w 1178"/>
              <a:gd name="T71" fmla="*/ 138 h 1766"/>
              <a:gd name="T72" fmla="*/ 658 w 1178"/>
              <a:gd name="T73" fmla="*/ 122 h 1766"/>
              <a:gd name="T74" fmla="*/ 692 w 1178"/>
              <a:gd name="T75" fmla="*/ 104 h 1766"/>
              <a:gd name="T76" fmla="*/ 728 w 1178"/>
              <a:gd name="T77" fmla="*/ 90 h 1766"/>
              <a:gd name="T78" fmla="*/ 764 w 1178"/>
              <a:gd name="T79" fmla="*/ 76 h 1766"/>
              <a:gd name="T80" fmla="*/ 800 w 1178"/>
              <a:gd name="T81" fmla="*/ 62 h 1766"/>
              <a:gd name="T82" fmla="*/ 836 w 1178"/>
              <a:gd name="T83" fmla="*/ 50 h 1766"/>
              <a:gd name="T84" fmla="*/ 872 w 1178"/>
              <a:gd name="T85" fmla="*/ 40 h 1766"/>
              <a:gd name="T86" fmla="*/ 910 w 1178"/>
              <a:gd name="T87" fmla="*/ 30 h 1766"/>
              <a:gd name="T88" fmla="*/ 948 w 1178"/>
              <a:gd name="T89" fmla="*/ 22 h 1766"/>
              <a:gd name="T90" fmla="*/ 986 w 1178"/>
              <a:gd name="T91" fmla="*/ 16 h 1766"/>
              <a:gd name="T92" fmla="*/ 1024 w 1178"/>
              <a:gd name="T93" fmla="*/ 10 h 1766"/>
              <a:gd name="T94" fmla="*/ 1062 w 1178"/>
              <a:gd name="T95" fmla="*/ 6 h 1766"/>
              <a:gd name="T96" fmla="*/ 1100 w 1178"/>
              <a:gd name="T97" fmla="*/ 2 h 1766"/>
              <a:gd name="T98" fmla="*/ 1138 w 1178"/>
              <a:gd name="T99" fmla="*/ 0 h 1766"/>
              <a:gd name="T100" fmla="*/ 1178 w 1178"/>
              <a:gd name="T101" fmla="*/ 0 h 1766"/>
              <a:gd name="T102" fmla="*/ 1178 w 1178"/>
              <a:gd name="T103" fmla="*/ 1178 h 1766"/>
              <a:gd name="T104" fmla="*/ 158 w 1178"/>
              <a:gd name="T105" fmla="*/ 1766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78" h="1766">
                <a:moveTo>
                  <a:pt x="158" y="1766"/>
                </a:moveTo>
                <a:lnTo>
                  <a:pt x="158" y="1766"/>
                </a:lnTo>
                <a:lnTo>
                  <a:pt x="128" y="1714"/>
                </a:lnTo>
                <a:lnTo>
                  <a:pt x="102" y="1658"/>
                </a:lnTo>
                <a:lnTo>
                  <a:pt x="80" y="1604"/>
                </a:lnTo>
                <a:lnTo>
                  <a:pt x="60" y="1548"/>
                </a:lnTo>
                <a:lnTo>
                  <a:pt x="42" y="1492"/>
                </a:lnTo>
                <a:lnTo>
                  <a:pt x="28" y="1436"/>
                </a:lnTo>
                <a:lnTo>
                  <a:pt x="18" y="1380"/>
                </a:lnTo>
                <a:lnTo>
                  <a:pt x="8" y="1322"/>
                </a:lnTo>
                <a:lnTo>
                  <a:pt x="4" y="1266"/>
                </a:lnTo>
                <a:lnTo>
                  <a:pt x="0" y="1208"/>
                </a:lnTo>
                <a:lnTo>
                  <a:pt x="0" y="1152"/>
                </a:lnTo>
                <a:lnTo>
                  <a:pt x="2" y="1096"/>
                </a:lnTo>
                <a:lnTo>
                  <a:pt x="8" y="1038"/>
                </a:lnTo>
                <a:lnTo>
                  <a:pt x="16" y="982"/>
                </a:lnTo>
                <a:lnTo>
                  <a:pt x="28" y="928"/>
                </a:lnTo>
                <a:lnTo>
                  <a:pt x="40" y="872"/>
                </a:lnTo>
                <a:lnTo>
                  <a:pt x="56" y="818"/>
                </a:lnTo>
                <a:lnTo>
                  <a:pt x="74" y="764"/>
                </a:lnTo>
                <a:lnTo>
                  <a:pt x="96" y="712"/>
                </a:lnTo>
                <a:lnTo>
                  <a:pt x="120" y="660"/>
                </a:lnTo>
                <a:lnTo>
                  <a:pt x="146" y="610"/>
                </a:lnTo>
                <a:lnTo>
                  <a:pt x="174" y="562"/>
                </a:lnTo>
                <a:lnTo>
                  <a:pt x="206" y="514"/>
                </a:lnTo>
                <a:lnTo>
                  <a:pt x="238" y="466"/>
                </a:lnTo>
                <a:lnTo>
                  <a:pt x="274" y="422"/>
                </a:lnTo>
                <a:lnTo>
                  <a:pt x="312" y="378"/>
                </a:lnTo>
                <a:lnTo>
                  <a:pt x="352" y="336"/>
                </a:lnTo>
                <a:lnTo>
                  <a:pt x="396" y="296"/>
                </a:lnTo>
                <a:lnTo>
                  <a:pt x="440" y="258"/>
                </a:lnTo>
                <a:lnTo>
                  <a:pt x="488" y="222"/>
                </a:lnTo>
                <a:lnTo>
                  <a:pt x="538" y="190"/>
                </a:lnTo>
                <a:lnTo>
                  <a:pt x="590" y="158"/>
                </a:lnTo>
                <a:lnTo>
                  <a:pt x="590" y="158"/>
                </a:lnTo>
                <a:lnTo>
                  <a:pt x="622" y="138"/>
                </a:lnTo>
                <a:lnTo>
                  <a:pt x="658" y="122"/>
                </a:lnTo>
                <a:lnTo>
                  <a:pt x="692" y="104"/>
                </a:lnTo>
                <a:lnTo>
                  <a:pt x="728" y="90"/>
                </a:lnTo>
                <a:lnTo>
                  <a:pt x="764" y="76"/>
                </a:lnTo>
                <a:lnTo>
                  <a:pt x="800" y="62"/>
                </a:lnTo>
                <a:lnTo>
                  <a:pt x="836" y="50"/>
                </a:lnTo>
                <a:lnTo>
                  <a:pt x="872" y="40"/>
                </a:lnTo>
                <a:lnTo>
                  <a:pt x="910" y="30"/>
                </a:lnTo>
                <a:lnTo>
                  <a:pt x="948" y="22"/>
                </a:lnTo>
                <a:lnTo>
                  <a:pt x="986" y="16"/>
                </a:lnTo>
                <a:lnTo>
                  <a:pt x="1024" y="10"/>
                </a:lnTo>
                <a:lnTo>
                  <a:pt x="1062" y="6"/>
                </a:lnTo>
                <a:lnTo>
                  <a:pt x="1100" y="2"/>
                </a:lnTo>
                <a:lnTo>
                  <a:pt x="1138" y="0"/>
                </a:lnTo>
                <a:lnTo>
                  <a:pt x="1178" y="0"/>
                </a:lnTo>
                <a:lnTo>
                  <a:pt x="1178" y="1178"/>
                </a:lnTo>
                <a:lnTo>
                  <a:pt x="158" y="176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TextBox 25"/>
          <p:cNvSpPr txBox="1"/>
          <p:nvPr/>
        </p:nvSpPr>
        <p:spPr>
          <a:xfrm>
            <a:off x="599155" y="2965003"/>
            <a:ext cx="2046172" cy="430887"/>
          </a:xfrm>
          <a:prstGeom prst="rect">
            <a:avLst/>
          </a:prstGeom>
          <a:noFill/>
        </p:spPr>
        <p:txBody>
          <a:bodyPr wrap="square" lIns="0" tIns="0" rIns="0" bIns="0" rtlCol="0">
            <a:spAutoFit/>
          </a:bodyPr>
          <a:lstStyle/>
          <a:p>
            <a:pPr algn="ctr" fontAlgn="base">
              <a:spcAft>
                <a:spcPct val="0"/>
              </a:spcAft>
              <a:buClr>
                <a:srgbClr val="F0AB00"/>
              </a:buClr>
              <a:buSzPct val="80000"/>
            </a:pPr>
            <a:r>
              <a:rPr lang="en-US" sz="2800" b="1" kern="0" dirty="0" smtClean="0">
                <a:solidFill>
                  <a:schemeClr val="bg1"/>
                </a:solidFill>
                <a:ea typeface="Arial Unicode MS" pitchFamily="34" charset="-128"/>
                <a:cs typeface="Arial Unicode MS" pitchFamily="34" charset="-128"/>
              </a:rPr>
              <a:t>BIG</a:t>
            </a:r>
          </a:p>
        </p:txBody>
      </p:sp>
      <p:sp>
        <p:nvSpPr>
          <p:cNvPr id="27" name="TextBox 26"/>
          <p:cNvSpPr txBox="1"/>
          <p:nvPr/>
        </p:nvSpPr>
        <p:spPr>
          <a:xfrm>
            <a:off x="2620306" y="3003475"/>
            <a:ext cx="2046172" cy="430887"/>
          </a:xfrm>
          <a:prstGeom prst="rect">
            <a:avLst/>
          </a:prstGeom>
          <a:noFill/>
        </p:spPr>
        <p:txBody>
          <a:bodyPr wrap="square" lIns="0" tIns="0" rIns="0" bIns="0" rtlCol="0">
            <a:spAutoFit/>
          </a:bodyPr>
          <a:lstStyle/>
          <a:p>
            <a:pPr algn="ctr" fontAlgn="base">
              <a:spcAft>
                <a:spcPct val="0"/>
              </a:spcAft>
              <a:buClr>
                <a:srgbClr val="F0AB00"/>
              </a:buClr>
              <a:buSzPct val="80000"/>
            </a:pPr>
            <a:r>
              <a:rPr lang="en-US" sz="2800" b="1" kern="0" dirty="0" smtClean="0">
                <a:solidFill>
                  <a:schemeClr val="bg1"/>
                </a:solidFill>
                <a:ea typeface="Arial Unicode MS" pitchFamily="34" charset="-128"/>
                <a:cs typeface="Arial Unicode MS" pitchFamily="34" charset="-128"/>
              </a:rPr>
              <a:t>DATA</a:t>
            </a:r>
          </a:p>
        </p:txBody>
      </p:sp>
      <p:sp>
        <p:nvSpPr>
          <p:cNvPr id="28" name="TextBox 27"/>
          <p:cNvSpPr txBox="1"/>
          <p:nvPr/>
        </p:nvSpPr>
        <p:spPr>
          <a:xfrm>
            <a:off x="1453892" y="4810154"/>
            <a:ext cx="2365888" cy="430887"/>
          </a:xfrm>
          <a:prstGeom prst="rect">
            <a:avLst/>
          </a:prstGeom>
          <a:noFill/>
        </p:spPr>
        <p:txBody>
          <a:bodyPr wrap="square" lIns="0" tIns="0" rIns="0" bIns="0" rtlCol="0">
            <a:spAutoFit/>
          </a:bodyPr>
          <a:lstStyle/>
          <a:p>
            <a:pPr algn="ctr" fontAlgn="base">
              <a:spcAft>
                <a:spcPct val="0"/>
              </a:spcAft>
              <a:buClr>
                <a:srgbClr val="F0AB00"/>
              </a:buClr>
              <a:buSzPct val="80000"/>
            </a:pPr>
            <a:r>
              <a:rPr lang="en-US" sz="2800" b="1" kern="0" dirty="0" smtClean="0">
                <a:solidFill>
                  <a:schemeClr val="bg1"/>
                </a:solidFill>
                <a:ea typeface="Arial Unicode MS" pitchFamily="34" charset="-128"/>
                <a:cs typeface="Arial Unicode MS" pitchFamily="34" charset="-128"/>
              </a:rPr>
              <a:t>DISCOVERY</a:t>
            </a:r>
          </a:p>
        </p:txBody>
      </p:sp>
    </p:spTree>
    <p:extLst>
      <p:ext uri="{BB962C8B-B14F-4D97-AF65-F5344CB8AC3E}">
        <p14:creationId xmlns:p14="http://schemas.microsoft.com/office/powerpoint/2010/main" val="1762059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Freeform 1"/>
          <p:cNvSpPr/>
          <p:nvPr/>
        </p:nvSpPr>
        <p:spPr>
          <a:xfrm>
            <a:off x="1852527" y="2730895"/>
            <a:ext cx="8937640" cy="3449392"/>
          </a:xfrm>
          <a:custGeom>
            <a:avLst/>
            <a:gdLst>
              <a:gd name="connsiteX0" fmla="*/ 20690 w 8958330"/>
              <a:gd name="connsiteY0" fmla="*/ 0 h 3449392"/>
              <a:gd name="connsiteX1" fmla="*/ 1400536 w 8958330"/>
              <a:gd name="connsiteY1" fmla="*/ 1975561 h 3449392"/>
              <a:gd name="connsiteX2" fmla="*/ 8958330 w 8958330"/>
              <a:gd name="connsiteY2" fmla="*/ 3449392 h 3449392"/>
              <a:gd name="connsiteX0" fmla="*/ 1381 w 8939021"/>
              <a:gd name="connsiteY0" fmla="*/ 0 h 3449392"/>
              <a:gd name="connsiteX1" fmla="*/ 3027635 w 8939021"/>
              <a:gd name="connsiteY1" fmla="*/ 2445932 h 3449392"/>
              <a:gd name="connsiteX2" fmla="*/ 8939021 w 8939021"/>
              <a:gd name="connsiteY2" fmla="*/ 3449392 h 3449392"/>
              <a:gd name="connsiteX0" fmla="*/ 0 w 8937640"/>
              <a:gd name="connsiteY0" fmla="*/ 0 h 3449392"/>
              <a:gd name="connsiteX1" fmla="*/ 8937640 w 8937640"/>
              <a:gd name="connsiteY1" fmla="*/ 3449392 h 3449392"/>
              <a:gd name="connsiteX0" fmla="*/ 0 w 8937640"/>
              <a:gd name="connsiteY0" fmla="*/ 0 h 3449392"/>
              <a:gd name="connsiteX1" fmla="*/ 8937640 w 8937640"/>
              <a:gd name="connsiteY1" fmla="*/ 3449392 h 3449392"/>
              <a:gd name="connsiteX0" fmla="*/ 0 w 8937640"/>
              <a:gd name="connsiteY0" fmla="*/ 0 h 3449392"/>
              <a:gd name="connsiteX1" fmla="*/ 8937640 w 8937640"/>
              <a:gd name="connsiteY1" fmla="*/ 3449392 h 3449392"/>
            </a:gdLst>
            <a:ahLst/>
            <a:cxnLst>
              <a:cxn ang="0">
                <a:pos x="connsiteX0" y="connsiteY0"/>
              </a:cxn>
              <a:cxn ang="0">
                <a:pos x="connsiteX1" y="connsiteY1"/>
              </a:cxn>
            </a:cxnLst>
            <a:rect l="l" t="t" r="r" b="b"/>
            <a:pathLst>
              <a:path w="8937640" h="3449392">
                <a:moveTo>
                  <a:pt x="0" y="0"/>
                </a:moveTo>
                <a:cubicBezTo>
                  <a:pt x="1374914" y="2620306"/>
                  <a:pt x="5707756" y="3402477"/>
                  <a:pt x="8937640" y="3449392"/>
                </a:cubicBezTo>
              </a:path>
            </a:pathLst>
          </a:custGeom>
          <a:ln w="57150" cmpd="sng">
            <a:solidFill>
              <a:schemeClr val="accent4"/>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reeform 3"/>
          <p:cNvSpPr/>
          <p:nvPr/>
        </p:nvSpPr>
        <p:spPr>
          <a:xfrm flipH="1">
            <a:off x="1887950" y="2766325"/>
            <a:ext cx="8937640" cy="3449392"/>
          </a:xfrm>
          <a:custGeom>
            <a:avLst/>
            <a:gdLst>
              <a:gd name="connsiteX0" fmla="*/ 20690 w 8958330"/>
              <a:gd name="connsiteY0" fmla="*/ 0 h 3449392"/>
              <a:gd name="connsiteX1" fmla="*/ 1400536 w 8958330"/>
              <a:gd name="connsiteY1" fmla="*/ 1975561 h 3449392"/>
              <a:gd name="connsiteX2" fmla="*/ 8958330 w 8958330"/>
              <a:gd name="connsiteY2" fmla="*/ 3449392 h 3449392"/>
              <a:gd name="connsiteX0" fmla="*/ 1381 w 8939021"/>
              <a:gd name="connsiteY0" fmla="*/ 0 h 3449392"/>
              <a:gd name="connsiteX1" fmla="*/ 3027635 w 8939021"/>
              <a:gd name="connsiteY1" fmla="*/ 2445932 h 3449392"/>
              <a:gd name="connsiteX2" fmla="*/ 8939021 w 8939021"/>
              <a:gd name="connsiteY2" fmla="*/ 3449392 h 3449392"/>
              <a:gd name="connsiteX0" fmla="*/ 0 w 8937640"/>
              <a:gd name="connsiteY0" fmla="*/ 0 h 3449392"/>
              <a:gd name="connsiteX1" fmla="*/ 8937640 w 8937640"/>
              <a:gd name="connsiteY1" fmla="*/ 3449392 h 3449392"/>
              <a:gd name="connsiteX0" fmla="*/ 0 w 8937640"/>
              <a:gd name="connsiteY0" fmla="*/ 0 h 3449392"/>
              <a:gd name="connsiteX1" fmla="*/ 8937640 w 8937640"/>
              <a:gd name="connsiteY1" fmla="*/ 3449392 h 3449392"/>
              <a:gd name="connsiteX0" fmla="*/ 0 w 8937640"/>
              <a:gd name="connsiteY0" fmla="*/ 0 h 3449392"/>
              <a:gd name="connsiteX1" fmla="*/ 8937640 w 8937640"/>
              <a:gd name="connsiteY1" fmla="*/ 3449392 h 3449392"/>
            </a:gdLst>
            <a:ahLst/>
            <a:cxnLst>
              <a:cxn ang="0">
                <a:pos x="connsiteX0" y="connsiteY0"/>
              </a:cxn>
              <a:cxn ang="0">
                <a:pos x="connsiteX1" y="connsiteY1"/>
              </a:cxn>
            </a:cxnLst>
            <a:rect l="l" t="t" r="r" b="b"/>
            <a:pathLst>
              <a:path w="8937640" h="3449392">
                <a:moveTo>
                  <a:pt x="0" y="0"/>
                </a:moveTo>
                <a:cubicBezTo>
                  <a:pt x="1374914" y="2620306"/>
                  <a:pt x="5707756" y="3402477"/>
                  <a:pt x="8937640" y="3449392"/>
                </a:cubicBezTo>
              </a:path>
            </a:pathLst>
          </a:custGeom>
          <a:ln w="57150" cmpd="sng">
            <a:solidFill>
              <a:schemeClr val="accent5"/>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9057608" y="1804714"/>
            <a:ext cx="2657120" cy="86177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800" kern="0" dirty="0" smtClean="0">
                <a:solidFill>
                  <a:schemeClr val="bg1"/>
                </a:solidFill>
                <a:ea typeface="Arial Unicode MS" pitchFamily="34" charset="-128"/>
                <a:cs typeface="Arial Unicode MS" pitchFamily="34" charset="-128"/>
              </a:rPr>
              <a:t>Potential impact per user</a:t>
            </a:r>
          </a:p>
        </p:txBody>
      </p:sp>
      <p:sp>
        <p:nvSpPr>
          <p:cNvPr id="6" name="TextBox 5"/>
          <p:cNvSpPr txBox="1"/>
          <p:nvPr/>
        </p:nvSpPr>
        <p:spPr>
          <a:xfrm>
            <a:off x="551484" y="1804714"/>
            <a:ext cx="2657120" cy="86177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800" kern="0" dirty="0" smtClean="0">
                <a:solidFill>
                  <a:schemeClr val="bg1"/>
                </a:solidFill>
                <a:ea typeface="Arial Unicode MS" pitchFamily="34" charset="-128"/>
                <a:cs typeface="Arial Unicode MS" pitchFamily="34" charset="-128"/>
              </a:rPr>
              <a:t>Potential user base</a:t>
            </a:r>
          </a:p>
        </p:txBody>
      </p:sp>
      <p:pic>
        <p:nvPicPr>
          <p:cNvPr id="7" name="Picture 6"/>
          <p:cNvPicPr>
            <a:picLocks noChangeAspect="1"/>
          </p:cNvPicPr>
          <p:nvPr/>
        </p:nvPicPr>
        <p:blipFill>
          <a:blip r:embed="rId4">
            <a:duotone>
              <a:schemeClr val="accent4">
                <a:shade val="45000"/>
                <a:satMod val="135000"/>
              </a:schemeClr>
              <a:prstClr val="white"/>
            </a:duotone>
          </a:blip>
          <a:stretch>
            <a:fillRect/>
          </a:stretch>
        </p:blipFill>
        <p:spPr>
          <a:xfrm>
            <a:off x="957201" y="3548894"/>
            <a:ext cx="801169" cy="2341879"/>
          </a:xfrm>
          <a:prstGeom prst="rect">
            <a:avLst/>
          </a:prstGeom>
        </p:spPr>
      </p:pic>
      <p:pic>
        <p:nvPicPr>
          <p:cNvPr id="8" name="Picture 7"/>
          <p:cNvPicPr>
            <a:picLocks noChangeAspect="1"/>
          </p:cNvPicPr>
          <p:nvPr/>
        </p:nvPicPr>
        <p:blipFill>
          <a:blip r:embed="rId5">
            <a:duotone>
              <a:schemeClr val="accent5">
                <a:shade val="45000"/>
                <a:satMod val="135000"/>
              </a:schemeClr>
              <a:prstClr val="white"/>
            </a:duotone>
          </a:blip>
          <a:stretch>
            <a:fillRect/>
          </a:stretch>
        </p:blipFill>
        <p:spPr>
          <a:xfrm>
            <a:off x="10778886" y="3645325"/>
            <a:ext cx="575198" cy="2362420"/>
          </a:xfrm>
          <a:prstGeom prst="rect">
            <a:avLst/>
          </a:prstGeom>
        </p:spPr>
      </p:pic>
      <p:sp>
        <p:nvSpPr>
          <p:cNvPr id="13" name="Title 12"/>
          <p:cNvSpPr>
            <a:spLocks noGrp="1"/>
          </p:cNvSpPr>
          <p:nvPr>
            <p:ph type="title"/>
          </p:nvPr>
        </p:nvSpPr>
        <p:spPr/>
        <p:txBody>
          <a:bodyPr/>
          <a:lstStyle/>
          <a:p>
            <a:r>
              <a:rPr lang="en-US" dirty="0" smtClean="0">
                <a:solidFill>
                  <a:srgbClr val="FFFFFF"/>
                </a:solidFill>
              </a:rPr>
              <a:t>The Rise of the Citizen Data Scientist?</a:t>
            </a:r>
            <a:endParaRPr lang="en-US" dirty="0">
              <a:solidFill>
                <a:srgbClr val="FFFFFF"/>
              </a:solidFill>
            </a:endParaRPr>
          </a:p>
        </p:txBody>
      </p:sp>
      <p:sp>
        <p:nvSpPr>
          <p:cNvPr id="14" name="TextBox 13"/>
          <p:cNvSpPr txBox="1"/>
          <p:nvPr/>
        </p:nvSpPr>
        <p:spPr>
          <a:xfrm>
            <a:off x="1821554" y="4845992"/>
            <a:ext cx="1437178" cy="61555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000" kern="0" dirty="0" smtClean="0">
                <a:solidFill>
                  <a:schemeClr val="bg1"/>
                </a:solidFill>
                <a:ea typeface="Arial Unicode MS" pitchFamily="34" charset="-128"/>
                <a:cs typeface="Arial Unicode MS" pitchFamily="34" charset="-128"/>
              </a:rPr>
              <a:t>Business analyst</a:t>
            </a:r>
          </a:p>
        </p:txBody>
      </p:sp>
      <p:sp>
        <p:nvSpPr>
          <p:cNvPr id="15" name="TextBox 14"/>
          <p:cNvSpPr txBox="1"/>
          <p:nvPr/>
        </p:nvSpPr>
        <p:spPr>
          <a:xfrm>
            <a:off x="9074320" y="4845992"/>
            <a:ext cx="1437178" cy="61555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000" kern="0" dirty="0" smtClean="0">
                <a:solidFill>
                  <a:schemeClr val="bg1"/>
                </a:solidFill>
                <a:ea typeface="Arial Unicode MS" pitchFamily="34" charset="-128"/>
                <a:cs typeface="Arial Unicode MS" pitchFamily="34" charset="-128"/>
              </a:rPr>
              <a:t>Data scientist</a:t>
            </a:r>
          </a:p>
        </p:txBody>
      </p:sp>
      <p:sp>
        <p:nvSpPr>
          <p:cNvPr id="16" name="TextBox 15"/>
          <p:cNvSpPr txBox="1"/>
          <p:nvPr/>
        </p:nvSpPr>
        <p:spPr>
          <a:xfrm>
            <a:off x="5514782" y="1871555"/>
            <a:ext cx="1437178" cy="61555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000" kern="0" dirty="0" smtClean="0">
                <a:solidFill>
                  <a:schemeClr val="bg1"/>
                </a:solidFill>
                <a:ea typeface="Arial Unicode MS" pitchFamily="34" charset="-128"/>
                <a:cs typeface="Arial Unicode MS" pitchFamily="34" charset="-128"/>
              </a:rPr>
              <a:t>Citizen data scientist</a:t>
            </a:r>
          </a:p>
        </p:txBody>
      </p:sp>
      <p:cxnSp>
        <p:nvCxnSpPr>
          <p:cNvPr id="20" name="Straight Connector 19"/>
          <p:cNvCxnSpPr/>
          <p:nvPr/>
        </p:nvCxnSpPr>
        <p:spPr>
          <a:xfrm>
            <a:off x="3442557" y="4394815"/>
            <a:ext cx="2941214" cy="0"/>
          </a:xfrm>
          <a:prstGeom prst="line">
            <a:avLst/>
          </a:prstGeom>
          <a:ln w="57150" cmpd="sng">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417194" y="4394815"/>
            <a:ext cx="2957926" cy="0"/>
          </a:xfrm>
          <a:prstGeom prst="line">
            <a:avLst/>
          </a:prstGeom>
          <a:ln w="57150" cmpd="sng">
            <a:solidFill>
              <a:schemeClr val="accent5"/>
            </a:solidFill>
            <a:prstDash val="sys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duotone>
              <a:schemeClr val="accent1">
                <a:shade val="45000"/>
                <a:satMod val="135000"/>
              </a:schemeClr>
              <a:prstClr val="white"/>
            </a:duotone>
          </a:blip>
          <a:stretch>
            <a:fillRect/>
          </a:stretch>
        </p:blipFill>
        <p:spPr>
          <a:xfrm>
            <a:off x="6059619" y="2734503"/>
            <a:ext cx="657369" cy="2156992"/>
          </a:xfrm>
          <a:prstGeom prst="rect">
            <a:avLst/>
          </a:prstGeom>
        </p:spPr>
      </p:pic>
    </p:spTree>
    <p:extLst>
      <p:ext uri="{BB962C8B-B14F-4D97-AF65-F5344CB8AC3E}">
        <p14:creationId xmlns:p14="http://schemas.microsoft.com/office/powerpoint/2010/main" val="26376176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6"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odafone ski.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0"/>
            <a:ext cx="12191562" cy="6859588"/>
          </a:xfrm>
          <a:prstGeom prst="rect">
            <a:avLst/>
          </a:prstGeom>
        </p:spPr>
      </p:pic>
      <p:sp>
        <p:nvSpPr>
          <p:cNvPr id="2" name="Title 1"/>
          <p:cNvSpPr>
            <a:spLocks noGrp="1"/>
          </p:cNvSpPr>
          <p:nvPr>
            <p:ph type="title"/>
          </p:nvPr>
        </p:nvSpPr>
        <p:spPr/>
        <p:txBody>
          <a:bodyPr/>
          <a:lstStyle/>
          <a:p>
            <a:r>
              <a:rPr lang="en-US" b="0" dirty="0" smtClean="0"/>
              <a:t>New Products &amp; Services</a:t>
            </a:r>
            <a:endParaRPr lang="en-US" b="0" dirty="0"/>
          </a:p>
        </p:txBody>
      </p:sp>
      <p:sp>
        <p:nvSpPr>
          <p:cNvPr id="5" name="Rectangle 4"/>
          <p:cNvSpPr/>
          <p:nvPr/>
        </p:nvSpPr>
        <p:spPr bwMode="gray">
          <a:xfrm>
            <a:off x="432113" y="389"/>
            <a:ext cx="11330950" cy="162038"/>
          </a:xfrm>
          <a:prstGeom prst="rect">
            <a:avLst/>
          </a:prstGeom>
          <a:solidFill>
            <a:schemeClr val="accent1"/>
          </a:solidFill>
          <a:ln w="9525" algn="ctr">
            <a:noFill/>
            <a:miter lim="800000"/>
            <a:headEnd/>
            <a:tailEnd/>
          </a:ln>
        </p:spPr>
        <p:txBody>
          <a:bodyPr lIns="107149" tIns="85718" rIns="107149" bIns="85718" rtlCol="0" anchor="ctr"/>
          <a:lstStyle/>
          <a:p>
            <a:pPr algn="ctr" fontAlgn="base">
              <a:spcBef>
                <a:spcPct val="50000"/>
              </a:spcBef>
              <a:spcAft>
                <a:spcPct val="0"/>
              </a:spcAft>
              <a:buClr>
                <a:srgbClr val="F0AB00"/>
              </a:buClr>
              <a:buSzPct val="80000"/>
            </a:pPr>
            <a:endParaRPr lang="en-US" sz="17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568058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15" name="Title 1"/>
          <p:cNvSpPr>
            <a:spLocks noGrp="1"/>
          </p:cNvSpPr>
          <p:nvPr>
            <p:ph type="title"/>
          </p:nvPr>
        </p:nvSpPr>
        <p:spPr>
          <a:xfrm>
            <a:off x="324000" y="324075"/>
            <a:ext cx="11545200" cy="756175"/>
          </a:xfrm>
        </p:spPr>
        <p:txBody>
          <a:bodyPr/>
          <a:lstStyle/>
          <a:p>
            <a:r>
              <a:rPr lang="en-US" b="0" dirty="0" smtClean="0">
                <a:solidFill>
                  <a:schemeClr val="bg1"/>
                </a:solidFill>
              </a:rPr>
              <a:t>The Opportunity</a:t>
            </a:r>
            <a:endParaRPr lang="en-US" b="0" dirty="0">
              <a:solidFill>
                <a:schemeClr val="bg1"/>
              </a:solidFill>
            </a:endParaRPr>
          </a:p>
        </p:txBody>
      </p:sp>
      <p:grpSp>
        <p:nvGrpSpPr>
          <p:cNvPr id="22" name="Group 21"/>
          <p:cNvGrpSpPr/>
          <p:nvPr/>
        </p:nvGrpSpPr>
        <p:grpSpPr>
          <a:xfrm>
            <a:off x="2719239" y="2971075"/>
            <a:ext cx="7971561" cy="2626878"/>
            <a:chOff x="1919555" y="3519567"/>
            <a:chExt cx="7971561" cy="2626878"/>
          </a:xfrm>
        </p:grpSpPr>
        <p:sp>
          <p:nvSpPr>
            <p:cNvPr id="16" name="Freeform 15"/>
            <p:cNvSpPr/>
            <p:nvPr/>
          </p:nvSpPr>
          <p:spPr>
            <a:xfrm>
              <a:off x="1919555" y="3519567"/>
              <a:ext cx="7971561" cy="2626878"/>
            </a:xfrm>
            <a:custGeom>
              <a:avLst/>
              <a:gdLst>
                <a:gd name="connsiteX0" fmla="*/ 70388 w 1073913"/>
                <a:gd name="connsiteY0" fmla="*/ 3355318 h 3603860"/>
                <a:gd name="connsiteX1" fmla="*/ 1073913 w 1073913"/>
                <a:gd name="connsiteY1" fmla="*/ 3355318 h 3603860"/>
                <a:gd name="connsiteX2" fmla="*/ 1058233 w 1073913"/>
                <a:gd name="connsiteY2" fmla="*/ 736916 h 3603860"/>
                <a:gd name="connsiteX3" fmla="*/ 807352 w 1073913"/>
                <a:gd name="connsiteY3" fmla="*/ 533088 h 3603860"/>
                <a:gd name="connsiteX4" fmla="*/ 540790 w 1073913"/>
                <a:gd name="connsiteY4" fmla="*/ 188149 h 3603860"/>
                <a:gd name="connsiteX5" fmla="*/ 431030 w 1073913"/>
                <a:gd name="connsiteY5" fmla="*/ 0 h 3603860"/>
                <a:gd name="connsiteX6" fmla="*/ 86068 w 1073913"/>
                <a:gd name="connsiteY6" fmla="*/ 0 h 3603860"/>
                <a:gd name="connsiteX7" fmla="*/ 70388 w 1073913"/>
                <a:gd name="connsiteY7" fmla="*/ 3355318 h 3603860"/>
                <a:gd name="connsiteX0" fmla="*/ 84308 w 1087833"/>
                <a:gd name="connsiteY0" fmla="*/ 3355318 h 3534175"/>
                <a:gd name="connsiteX1" fmla="*/ 1087833 w 1087833"/>
                <a:gd name="connsiteY1" fmla="*/ 3355318 h 3534175"/>
                <a:gd name="connsiteX2" fmla="*/ 1072153 w 1087833"/>
                <a:gd name="connsiteY2" fmla="*/ 736916 h 3534175"/>
                <a:gd name="connsiteX3" fmla="*/ 821272 w 1087833"/>
                <a:gd name="connsiteY3" fmla="*/ 533088 h 3534175"/>
                <a:gd name="connsiteX4" fmla="*/ 554710 w 1087833"/>
                <a:gd name="connsiteY4" fmla="*/ 188149 h 3534175"/>
                <a:gd name="connsiteX5" fmla="*/ 444950 w 1087833"/>
                <a:gd name="connsiteY5" fmla="*/ 0 h 3534175"/>
                <a:gd name="connsiteX6" fmla="*/ 99988 w 1087833"/>
                <a:gd name="connsiteY6" fmla="*/ 0 h 3534175"/>
                <a:gd name="connsiteX7" fmla="*/ 84308 w 1087833"/>
                <a:gd name="connsiteY7" fmla="*/ 3355318 h 3534175"/>
                <a:gd name="connsiteX0" fmla="*/ 0 w 1003525"/>
                <a:gd name="connsiteY0" fmla="*/ 3355318 h 3534175"/>
                <a:gd name="connsiteX1" fmla="*/ 1003525 w 1003525"/>
                <a:gd name="connsiteY1" fmla="*/ 3355318 h 3534175"/>
                <a:gd name="connsiteX2" fmla="*/ 987845 w 1003525"/>
                <a:gd name="connsiteY2" fmla="*/ 736916 h 3534175"/>
                <a:gd name="connsiteX3" fmla="*/ 736964 w 1003525"/>
                <a:gd name="connsiteY3" fmla="*/ 533088 h 3534175"/>
                <a:gd name="connsiteX4" fmla="*/ 470402 w 1003525"/>
                <a:gd name="connsiteY4" fmla="*/ 188149 h 3534175"/>
                <a:gd name="connsiteX5" fmla="*/ 360642 w 1003525"/>
                <a:gd name="connsiteY5" fmla="*/ 0 h 3534175"/>
                <a:gd name="connsiteX6" fmla="*/ 15680 w 1003525"/>
                <a:gd name="connsiteY6" fmla="*/ 0 h 3534175"/>
                <a:gd name="connsiteX7" fmla="*/ 0 w 1003525"/>
                <a:gd name="connsiteY7" fmla="*/ 3355318 h 3534175"/>
                <a:gd name="connsiteX0" fmla="*/ 123241 w 1126766"/>
                <a:gd name="connsiteY0" fmla="*/ 3355318 h 3534175"/>
                <a:gd name="connsiteX1" fmla="*/ 1126766 w 1126766"/>
                <a:gd name="connsiteY1" fmla="*/ 3355318 h 3534175"/>
                <a:gd name="connsiteX2" fmla="*/ 1111086 w 1126766"/>
                <a:gd name="connsiteY2" fmla="*/ 736916 h 3534175"/>
                <a:gd name="connsiteX3" fmla="*/ 860205 w 1126766"/>
                <a:gd name="connsiteY3" fmla="*/ 533088 h 3534175"/>
                <a:gd name="connsiteX4" fmla="*/ 593643 w 1126766"/>
                <a:gd name="connsiteY4" fmla="*/ 188149 h 3534175"/>
                <a:gd name="connsiteX5" fmla="*/ 483883 w 1126766"/>
                <a:gd name="connsiteY5" fmla="*/ 0 h 3534175"/>
                <a:gd name="connsiteX6" fmla="*/ 138921 w 1126766"/>
                <a:gd name="connsiteY6" fmla="*/ 0 h 3534175"/>
                <a:gd name="connsiteX7" fmla="*/ 123241 w 1126766"/>
                <a:gd name="connsiteY7" fmla="*/ 3355318 h 3534175"/>
                <a:gd name="connsiteX0" fmla="*/ 13629 w 1017154"/>
                <a:gd name="connsiteY0" fmla="*/ 3355318 h 3534175"/>
                <a:gd name="connsiteX1" fmla="*/ 1017154 w 1017154"/>
                <a:gd name="connsiteY1" fmla="*/ 3355318 h 3534175"/>
                <a:gd name="connsiteX2" fmla="*/ 1001474 w 1017154"/>
                <a:gd name="connsiteY2" fmla="*/ 736916 h 3534175"/>
                <a:gd name="connsiteX3" fmla="*/ 750593 w 1017154"/>
                <a:gd name="connsiteY3" fmla="*/ 533088 h 3534175"/>
                <a:gd name="connsiteX4" fmla="*/ 484031 w 1017154"/>
                <a:gd name="connsiteY4" fmla="*/ 188149 h 3534175"/>
                <a:gd name="connsiteX5" fmla="*/ 374271 w 1017154"/>
                <a:gd name="connsiteY5" fmla="*/ 0 h 3534175"/>
                <a:gd name="connsiteX6" fmla="*/ 29309 w 1017154"/>
                <a:gd name="connsiteY6" fmla="*/ 0 h 3534175"/>
                <a:gd name="connsiteX7" fmla="*/ 13629 w 1017154"/>
                <a:gd name="connsiteY7" fmla="*/ 3355318 h 3534175"/>
                <a:gd name="connsiteX0" fmla="*/ 13629 w 1017154"/>
                <a:gd name="connsiteY0" fmla="*/ 3355318 h 3534175"/>
                <a:gd name="connsiteX1" fmla="*/ 1017154 w 1017154"/>
                <a:gd name="connsiteY1" fmla="*/ 3355318 h 3534175"/>
                <a:gd name="connsiteX2" fmla="*/ 1001474 w 1017154"/>
                <a:gd name="connsiteY2" fmla="*/ 736916 h 3534175"/>
                <a:gd name="connsiteX3" fmla="*/ 750593 w 1017154"/>
                <a:gd name="connsiteY3" fmla="*/ 533088 h 3534175"/>
                <a:gd name="connsiteX4" fmla="*/ 484031 w 1017154"/>
                <a:gd name="connsiteY4" fmla="*/ 188149 h 3534175"/>
                <a:gd name="connsiteX5" fmla="*/ 374271 w 1017154"/>
                <a:gd name="connsiteY5" fmla="*/ 0 h 3534175"/>
                <a:gd name="connsiteX6" fmla="*/ 29309 w 1017154"/>
                <a:gd name="connsiteY6" fmla="*/ 0 h 3534175"/>
                <a:gd name="connsiteX7" fmla="*/ 13629 w 1017154"/>
                <a:gd name="connsiteY7" fmla="*/ 3355318 h 3534175"/>
                <a:gd name="connsiteX0" fmla="*/ 13629 w 1017154"/>
                <a:gd name="connsiteY0" fmla="*/ 3355318 h 3359963"/>
                <a:gd name="connsiteX1" fmla="*/ 1017154 w 1017154"/>
                <a:gd name="connsiteY1" fmla="*/ 3355318 h 3359963"/>
                <a:gd name="connsiteX2" fmla="*/ 1001474 w 1017154"/>
                <a:gd name="connsiteY2" fmla="*/ 736916 h 3359963"/>
                <a:gd name="connsiteX3" fmla="*/ 750593 w 1017154"/>
                <a:gd name="connsiteY3" fmla="*/ 533088 h 3359963"/>
                <a:gd name="connsiteX4" fmla="*/ 484031 w 1017154"/>
                <a:gd name="connsiteY4" fmla="*/ 188149 h 3359963"/>
                <a:gd name="connsiteX5" fmla="*/ 374271 w 1017154"/>
                <a:gd name="connsiteY5" fmla="*/ 0 h 3359963"/>
                <a:gd name="connsiteX6" fmla="*/ 29309 w 1017154"/>
                <a:gd name="connsiteY6" fmla="*/ 0 h 3359963"/>
                <a:gd name="connsiteX7" fmla="*/ 13629 w 1017154"/>
                <a:gd name="connsiteY7" fmla="*/ 3355318 h 3359963"/>
                <a:gd name="connsiteX0" fmla="*/ 68 w 1003593"/>
                <a:gd name="connsiteY0" fmla="*/ 3355318 h 3359963"/>
                <a:gd name="connsiteX1" fmla="*/ 1003593 w 1003593"/>
                <a:gd name="connsiteY1" fmla="*/ 3355318 h 3359963"/>
                <a:gd name="connsiteX2" fmla="*/ 987913 w 1003593"/>
                <a:gd name="connsiteY2" fmla="*/ 736916 h 3359963"/>
                <a:gd name="connsiteX3" fmla="*/ 737032 w 1003593"/>
                <a:gd name="connsiteY3" fmla="*/ 533088 h 3359963"/>
                <a:gd name="connsiteX4" fmla="*/ 470470 w 1003593"/>
                <a:gd name="connsiteY4" fmla="*/ 188149 h 3359963"/>
                <a:gd name="connsiteX5" fmla="*/ 360710 w 1003593"/>
                <a:gd name="connsiteY5" fmla="*/ 0 h 3359963"/>
                <a:gd name="connsiteX6" fmla="*/ 15748 w 1003593"/>
                <a:gd name="connsiteY6" fmla="*/ 0 h 3359963"/>
                <a:gd name="connsiteX7" fmla="*/ 68 w 1003593"/>
                <a:gd name="connsiteY7" fmla="*/ 3355318 h 3359963"/>
                <a:gd name="connsiteX0" fmla="*/ 68 w 1003593"/>
                <a:gd name="connsiteY0" fmla="*/ 3355318 h 3359963"/>
                <a:gd name="connsiteX1" fmla="*/ 1003593 w 1003593"/>
                <a:gd name="connsiteY1" fmla="*/ 3355318 h 3359963"/>
                <a:gd name="connsiteX2" fmla="*/ 987913 w 1003593"/>
                <a:gd name="connsiteY2" fmla="*/ 736916 h 3359963"/>
                <a:gd name="connsiteX3" fmla="*/ 737032 w 1003593"/>
                <a:gd name="connsiteY3" fmla="*/ 533088 h 3359963"/>
                <a:gd name="connsiteX4" fmla="*/ 470470 w 1003593"/>
                <a:gd name="connsiteY4" fmla="*/ 188149 h 3359963"/>
                <a:gd name="connsiteX5" fmla="*/ 360710 w 1003593"/>
                <a:gd name="connsiteY5" fmla="*/ 0 h 3359963"/>
                <a:gd name="connsiteX6" fmla="*/ 15748 w 1003593"/>
                <a:gd name="connsiteY6" fmla="*/ 0 h 3359963"/>
                <a:gd name="connsiteX7" fmla="*/ 68 w 1003593"/>
                <a:gd name="connsiteY7" fmla="*/ 3355318 h 3359963"/>
                <a:gd name="connsiteX0" fmla="*/ 68 w 1003593"/>
                <a:gd name="connsiteY0" fmla="*/ 3355318 h 3359963"/>
                <a:gd name="connsiteX1" fmla="*/ 1003593 w 1003593"/>
                <a:gd name="connsiteY1" fmla="*/ 3355318 h 3359963"/>
                <a:gd name="connsiteX2" fmla="*/ 987913 w 1003593"/>
                <a:gd name="connsiteY2" fmla="*/ 736916 h 3359963"/>
                <a:gd name="connsiteX3" fmla="*/ 737032 w 1003593"/>
                <a:gd name="connsiteY3" fmla="*/ 533088 h 3359963"/>
                <a:gd name="connsiteX4" fmla="*/ 470470 w 1003593"/>
                <a:gd name="connsiteY4" fmla="*/ 188149 h 3359963"/>
                <a:gd name="connsiteX5" fmla="*/ 360710 w 1003593"/>
                <a:gd name="connsiteY5" fmla="*/ 0 h 3359963"/>
                <a:gd name="connsiteX6" fmla="*/ 15748 w 1003593"/>
                <a:gd name="connsiteY6" fmla="*/ 0 h 3359963"/>
                <a:gd name="connsiteX7" fmla="*/ 68 w 1003593"/>
                <a:gd name="connsiteY7" fmla="*/ 3355318 h 3359963"/>
                <a:gd name="connsiteX0" fmla="*/ 8890603 w 8890605"/>
                <a:gd name="connsiteY0" fmla="*/ 3355318 h 3359963"/>
                <a:gd name="connsiteX1" fmla="*/ 987848 w 8890605"/>
                <a:gd name="connsiteY1" fmla="*/ 3355318 h 3359963"/>
                <a:gd name="connsiteX2" fmla="*/ 972168 w 8890605"/>
                <a:gd name="connsiteY2" fmla="*/ 736916 h 3359963"/>
                <a:gd name="connsiteX3" fmla="*/ 721287 w 8890605"/>
                <a:gd name="connsiteY3" fmla="*/ 533088 h 3359963"/>
                <a:gd name="connsiteX4" fmla="*/ 454725 w 8890605"/>
                <a:gd name="connsiteY4" fmla="*/ 188149 h 3359963"/>
                <a:gd name="connsiteX5" fmla="*/ 344965 w 8890605"/>
                <a:gd name="connsiteY5" fmla="*/ 0 h 3359963"/>
                <a:gd name="connsiteX6" fmla="*/ 3 w 8890605"/>
                <a:gd name="connsiteY6" fmla="*/ 0 h 3359963"/>
                <a:gd name="connsiteX7" fmla="*/ 8890603 w 8890605"/>
                <a:gd name="connsiteY7" fmla="*/ 3355318 h 3359963"/>
                <a:gd name="connsiteX0" fmla="*/ 8545638 w 8545860"/>
                <a:gd name="connsiteY0" fmla="*/ 3355318 h 3459203"/>
                <a:gd name="connsiteX1" fmla="*/ 642883 w 8545860"/>
                <a:gd name="connsiteY1" fmla="*/ 3355318 h 3459203"/>
                <a:gd name="connsiteX2" fmla="*/ 627203 w 8545860"/>
                <a:gd name="connsiteY2" fmla="*/ 736916 h 3459203"/>
                <a:gd name="connsiteX3" fmla="*/ 376322 w 8545860"/>
                <a:gd name="connsiteY3" fmla="*/ 533088 h 3459203"/>
                <a:gd name="connsiteX4" fmla="*/ 109760 w 8545860"/>
                <a:gd name="connsiteY4" fmla="*/ 188149 h 3459203"/>
                <a:gd name="connsiteX5" fmla="*/ 0 w 8545860"/>
                <a:gd name="connsiteY5" fmla="*/ 0 h 3459203"/>
                <a:gd name="connsiteX6" fmla="*/ 8467238 w 8545860"/>
                <a:gd name="connsiteY6" fmla="*/ 3104453 h 3459203"/>
                <a:gd name="connsiteX7" fmla="*/ 8545638 w 8545860"/>
                <a:gd name="connsiteY7" fmla="*/ 3355318 h 3459203"/>
                <a:gd name="connsiteX0" fmla="*/ 8545638 w 8545904"/>
                <a:gd name="connsiteY0" fmla="*/ 3355318 h 3359963"/>
                <a:gd name="connsiteX1" fmla="*/ 642883 w 8545904"/>
                <a:gd name="connsiteY1" fmla="*/ 3355318 h 3359963"/>
                <a:gd name="connsiteX2" fmla="*/ 627203 w 8545904"/>
                <a:gd name="connsiteY2" fmla="*/ 736916 h 3359963"/>
                <a:gd name="connsiteX3" fmla="*/ 376322 w 8545904"/>
                <a:gd name="connsiteY3" fmla="*/ 533088 h 3359963"/>
                <a:gd name="connsiteX4" fmla="*/ 109760 w 8545904"/>
                <a:gd name="connsiteY4" fmla="*/ 188149 h 3359963"/>
                <a:gd name="connsiteX5" fmla="*/ 0 w 8545904"/>
                <a:gd name="connsiteY5" fmla="*/ 0 h 3359963"/>
                <a:gd name="connsiteX6" fmla="*/ 8467238 w 8545904"/>
                <a:gd name="connsiteY6" fmla="*/ 3104453 h 3359963"/>
                <a:gd name="connsiteX7" fmla="*/ 8545638 w 8545904"/>
                <a:gd name="connsiteY7" fmla="*/ 3355318 h 3359963"/>
                <a:gd name="connsiteX0" fmla="*/ 8545638 w 8545904"/>
                <a:gd name="connsiteY0" fmla="*/ 3355318 h 3359963"/>
                <a:gd name="connsiteX1" fmla="*/ 642883 w 8545904"/>
                <a:gd name="connsiteY1" fmla="*/ 3355318 h 3359963"/>
                <a:gd name="connsiteX2" fmla="*/ 627203 w 8545904"/>
                <a:gd name="connsiteY2" fmla="*/ 736916 h 3359963"/>
                <a:gd name="connsiteX3" fmla="*/ 376322 w 8545904"/>
                <a:gd name="connsiteY3" fmla="*/ 533088 h 3359963"/>
                <a:gd name="connsiteX4" fmla="*/ 109760 w 8545904"/>
                <a:gd name="connsiteY4" fmla="*/ 188149 h 3359963"/>
                <a:gd name="connsiteX5" fmla="*/ 0 w 8545904"/>
                <a:gd name="connsiteY5" fmla="*/ 0 h 3359963"/>
                <a:gd name="connsiteX6" fmla="*/ 8467238 w 8545904"/>
                <a:gd name="connsiteY6" fmla="*/ 3104453 h 3359963"/>
                <a:gd name="connsiteX7" fmla="*/ 8545638 w 8545904"/>
                <a:gd name="connsiteY7" fmla="*/ 3355318 h 3359963"/>
                <a:gd name="connsiteX0" fmla="*/ 8545638 w 8578866"/>
                <a:gd name="connsiteY0" fmla="*/ 3355318 h 3359963"/>
                <a:gd name="connsiteX1" fmla="*/ 642883 w 8578866"/>
                <a:gd name="connsiteY1" fmla="*/ 3355318 h 3359963"/>
                <a:gd name="connsiteX2" fmla="*/ 627203 w 8578866"/>
                <a:gd name="connsiteY2" fmla="*/ 736916 h 3359963"/>
                <a:gd name="connsiteX3" fmla="*/ 376322 w 8578866"/>
                <a:gd name="connsiteY3" fmla="*/ 533088 h 3359963"/>
                <a:gd name="connsiteX4" fmla="*/ 109760 w 8578866"/>
                <a:gd name="connsiteY4" fmla="*/ 188149 h 3359963"/>
                <a:gd name="connsiteX5" fmla="*/ 0 w 8578866"/>
                <a:gd name="connsiteY5" fmla="*/ 0 h 3359963"/>
                <a:gd name="connsiteX6" fmla="*/ 8576998 w 8578866"/>
                <a:gd name="connsiteY6" fmla="*/ 3120132 h 3359963"/>
                <a:gd name="connsiteX7" fmla="*/ 8545638 w 8578866"/>
                <a:gd name="connsiteY7" fmla="*/ 3355318 h 3359963"/>
                <a:gd name="connsiteX0" fmla="*/ 8546195 w 8579423"/>
                <a:gd name="connsiteY0" fmla="*/ 3196885 h 3201530"/>
                <a:gd name="connsiteX1" fmla="*/ 643440 w 8579423"/>
                <a:gd name="connsiteY1" fmla="*/ 3196885 h 3201530"/>
                <a:gd name="connsiteX2" fmla="*/ 627760 w 8579423"/>
                <a:gd name="connsiteY2" fmla="*/ 578483 h 3201530"/>
                <a:gd name="connsiteX3" fmla="*/ 376879 w 8579423"/>
                <a:gd name="connsiteY3" fmla="*/ 374655 h 3201530"/>
                <a:gd name="connsiteX4" fmla="*/ 110317 w 8579423"/>
                <a:gd name="connsiteY4" fmla="*/ 29716 h 3201530"/>
                <a:gd name="connsiteX5" fmla="*/ 2368247 w 8579423"/>
                <a:gd name="connsiteY5" fmla="*/ 1237003 h 3201530"/>
                <a:gd name="connsiteX6" fmla="*/ 8577555 w 8579423"/>
                <a:gd name="connsiteY6" fmla="*/ 2961699 h 3201530"/>
                <a:gd name="connsiteX7" fmla="*/ 8546195 w 8579423"/>
                <a:gd name="connsiteY7" fmla="*/ 3196885 h 3201530"/>
                <a:gd name="connsiteX0" fmla="*/ 8409745 w 8442973"/>
                <a:gd name="connsiteY0" fmla="*/ 2928929 h 2933574"/>
                <a:gd name="connsiteX1" fmla="*/ 506990 w 8442973"/>
                <a:gd name="connsiteY1" fmla="*/ 2928929 h 2933574"/>
                <a:gd name="connsiteX2" fmla="*/ 491310 w 8442973"/>
                <a:gd name="connsiteY2" fmla="*/ 310527 h 2933574"/>
                <a:gd name="connsiteX3" fmla="*/ 240429 w 8442973"/>
                <a:gd name="connsiteY3" fmla="*/ 106699 h 2933574"/>
                <a:gd name="connsiteX4" fmla="*/ 4270207 w 8442973"/>
                <a:gd name="connsiteY4" fmla="*/ 2144976 h 2933574"/>
                <a:gd name="connsiteX5" fmla="*/ 2231797 w 8442973"/>
                <a:gd name="connsiteY5" fmla="*/ 969047 h 2933574"/>
                <a:gd name="connsiteX6" fmla="*/ 8441105 w 8442973"/>
                <a:gd name="connsiteY6" fmla="*/ 2693743 h 2933574"/>
                <a:gd name="connsiteX7" fmla="*/ 8409745 w 8442973"/>
                <a:gd name="connsiteY7" fmla="*/ 2928929 h 2933574"/>
                <a:gd name="connsiteX0" fmla="*/ 8409745 w 8442973"/>
                <a:gd name="connsiteY0" fmla="*/ 2928929 h 2933574"/>
                <a:gd name="connsiteX1" fmla="*/ 506990 w 8442973"/>
                <a:gd name="connsiteY1" fmla="*/ 2928929 h 2933574"/>
                <a:gd name="connsiteX2" fmla="*/ 491310 w 8442973"/>
                <a:gd name="connsiteY2" fmla="*/ 310527 h 2933574"/>
                <a:gd name="connsiteX3" fmla="*/ 240429 w 8442973"/>
                <a:gd name="connsiteY3" fmla="*/ 106699 h 2933574"/>
                <a:gd name="connsiteX4" fmla="*/ 4270207 w 8442973"/>
                <a:gd name="connsiteY4" fmla="*/ 2144976 h 2933574"/>
                <a:gd name="connsiteX5" fmla="*/ 6339976 w 8442973"/>
                <a:gd name="connsiteY5" fmla="*/ 2599669 h 2933574"/>
                <a:gd name="connsiteX6" fmla="*/ 8441105 w 8442973"/>
                <a:gd name="connsiteY6" fmla="*/ 2693743 h 2933574"/>
                <a:gd name="connsiteX7" fmla="*/ 8409745 w 8442973"/>
                <a:gd name="connsiteY7" fmla="*/ 2928929 h 2933574"/>
                <a:gd name="connsiteX0" fmla="*/ 7923130 w 7956358"/>
                <a:gd name="connsiteY0" fmla="*/ 2621802 h 2626447"/>
                <a:gd name="connsiteX1" fmla="*/ 20375 w 7956358"/>
                <a:gd name="connsiteY1" fmla="*/ 2621802 h 2626447"/>
                <a:gd name="connsiteX2" fmla="*/ 4695 w 7956358"/>
                <a:gd name="connsiteY2" fmla="*/ 3400 h 2626447"/>
                <a:gd name="connsiteX3" fmla="*/ 1604062 w 7956358"/>
                <a:gd name="connsiteY3" fmla="*/ 1210687 h 2626447"/>
                <a:gd name="connsiteX4" fmla="*/ 3783592 w 7956358"/>
                <a:gd name="connsiteY4" fmla="*/ 1837849 h 2626447"/>
                <a:gd name="connsiteX5" fmla="*/ 5853361 w 7956358"/>
                <a:gd name="connsiteY5" fmla="*/ 2292542 h 2626447"/>
                <a:gd name="connsiteX6" fmla="*/ 7954490 w 7956358"/>
                <a:gd name="connsiteY6" fmla="*/ 2386616 h 2626447"/>
                <a:gd name="connsiteX7" fmla="*/ 7923130 w 7956358"/>
                <a:gd name="connsiteY7" fmla="*/ 2621802 h 2626447"/>
                <a:gd name="connsiteX0" fmla="*/ 7923130 w 7956358"/>
                <a:gd name="connsiteY0" fmla="*/ 2622276 h 2626921"/>
                <a:gd name="connsiteX1" fmla="*/ 20375 w 7956358"/>
                <a:gd name="connsiteY1" fmla="*/ 2622276 h 2626921"/>
                <a:gd name="connsiteX2" fmla="*/ 4695 w 7956358"/>
                <a:gd name="connsiteY2" fmla="*/ 3874 h 2626921"/>
                <a:gd name="connsiteX3" fmla="*/ 1604062 w 7956358"/>
                <a:gd name="connsiteY3" fmla="*/ 1085729 h 2626921"/>
                <a:gd name="connsiteX4" fmla="*/ 3783592 w 7956358"/>
                <a:gd name="connsiteY4" fmla="*/ 1838323 h 2626921"/>
                <a:gd name="connsiteX5" fmla="*/ 5853361 w 7956358"/>
                <a:gd name="connsiteY5" fmla="*/ 2293016 h 2626921"/>
                <a:gd name="connsiteX6" fmla="*/ 7954490 w 7956358"/>
                <a:gd name="connsiteY6" fmla="*/ 2387090 h 2626921"/>
                <a:gd name="connsiteX7" fmla="*/ 7923130 w 7956358"/>
                <a:gd name="connsiteY7" fmla="*/ 2622276 h 2626921"/>
                <a:gd name="connsiteX0" fmla="*/ 7923130 w 7956358"/>
                <a:gd name="connsiteY0" fmla="*/ 2622276 h 2626921"/>
                <a:gd name="connsiteX1" fmla="*/ 20375 w 7956358"/>
                <a:gd name="connsiteY1" fmla="*/ 2622276 h 2626921"/>
                <a:gd name="connsiteX2" fmla="*/ 4695 w 7956358"/>
                <a:gd name="connsiteY2" fmla="*/ 3874 h 2626921"/>
                <a:gd name="connsiteX3" fmla="*/ 1604062 w 7956358"/>
                <a:gd name="connsiteY3" fmla="*/ 1085729 h 2626921"/>
                <a:gd name="connsiteX4" fmla="*/ 3783592 w 7956358"/>
                <a:gd name="connsiteY4" fmla="*/ 1838323 h 2626921"/>
                <a:gd name="connsiteX5" fmla="*/ 5853361 w 7956358"/>
                <a:gd name="connsiteY5" fmla="*/ 2120547 h 2626921"/>
                <a:gd name="connsiteX6" fmla="*/ 7954490 w 7956358"/>
                <a:gd name="connsiteY6" fmla="*/ 2387090 h 2626921"/>
                <a:gd name="connsiteX7" fmla="*/ 7923130 w 7956358"/>
                <a:gd name="connsiteY7" fmla="*/ 2622276 h 2626921"/>
                <a:gd name="connsiteX0" fmla="*/ 7923130 w 7956358"/>
                <a:gd name="connsiteY0" fmla="*/ 2622276 h 2626921"/>
                <a:gd name="connsiteX1" fmla="*/ 20375 w 7956358"/>
                <a:gd name="connsiteY1" fmla="*/ 2622276 h 2626921"/>
                <a:gd name="connsiteX2" fmla="*/ 4695 w 7956358"/>
                <a:gd name="connsiteY2" fmla="*/ 3874 h 2626921"/>
                <a:gd name="connsiteX3" fmla="*/ 1604062 w 7956358"/>
                <a:gd name="connsiteY3" fmla="*/ 1085729 h 2626921"/>
                <a:gd name="connsiteX4" fmla="*/ 3783592 w 7956358"/>
                <a:gd name="connsiteY4" fmla="*/ 1838323 h 2626921"/>
                <a:gd name="connsiteX5" fmla="*/ 5853361 w 7956358"/>
                <a:gd name="connsiteY5" fmla="*/ 2120547 h 2626921"/>
                <a:gd name="connsiteX6" fmla="*/ 7954490 w 7956358"/>
                <a:gd name="connsiteY6" fmla="*/ 2387090 h 2626921"/>
                <a:gd name="connsiteX7" fmla="*/ 7923130 w 7956358"/>
                <a:gd name="connsiteY7" fmla="*/ 2622276 h 2626921"/>
                <a:gd name="connsiteX0" fmla="*/ 7923130 w 7956358"/>
                <a:gd name="connsiteY0" fmla="*/ 2622233 h 2626878"/>
                <a:gd name="connsiteX1" fmla="*/ 20375 w 7956358"/>
                <a:gd name="connsiteY1" fmla="*/ 2622233 h 2626878"/>
                <a:gd name="connsiteX2" fmla="*/ 4695 w 7956358"/>
                <a:gd name="connsiteY2" fmla="*/ 3831 h 2626878"/>
                <a:gd name="connsiteX3" fmla="*/ 1604062 w 7956358"/>
                <a:gd name="connsiteY3" fmla="*/ 1085686 h 2626878"/>
                <a:gd name="connsiteX4" fmla="*/ 3783592 w 7956358"/>
                <a:gd name="connsiteY4" fmla="*/ 1775563 h 2626878"/>
                <a:gd name="connsiteX5" fmla="*/ 5853361 w 7956358"/>
                <a:gd name="connsiteY5" fmla="*/ 2120504 h 2626878"/>
                <a:gd name="connsiteX6" fmla="*/ 7954490 w 7956358"/>
                <a:gd name="connsiteY6" fmla="*/ 2387047 h 2626878"/>
                <a:gd name="connsiteX7" fmla="*/ 7923130 w 7956358"/>
                <a:gd name="connsiteY7" fmla="*/ 2622233 h 2626878"/>
                <a:gd name="connsiteX0" fmla="*/ 7923130 w 7956358"/>
                <a:gd name="connsiteY0" fmla="*/ 2622233 h 2626878"/>
                <a:gd name="connsiteX1" fmla="*/ 20375 w 7956358"/>
                <a:gd name="connsiteY1" fmla="*/ 2622233 h 2626878"/>
                <a:gd name="connsiteX2" fmla="*/ 4695 w 7956358"/>
                <a:gd name="connsiteY2" fmla="*/ 3831 h 2626878"/>
                <a:gd name="connsiteX3" fmla="*/ 1604062 w 7956358"/>
                <a:gd name="connsiteY3" fmla="*/ 1085686 h 2626878"/>
                <a:gd name="connsiteX4" fmla="*/ 3783592 w 7956358"/>
                <a:gd name="connsiteY4" fmla="*/ 1775563 h 2626878"/>
                <a:gd name="connsiteX5" fmla="*/ 5853361 w 7956358"/>
                <a:gd name="connsiteY5" fmla="*/ 2120504 h 2626878"/>
                <a:gd name="connsiteX6" fmla="*/ 7954490 w 7956358"/>
                <a:gd name="connsiteY6" fmla="*/ 2387047 h 2626878"/>
                <a:gd name="connsiteX7" fmla="*/ 7923130 w 7956358"/>
                <a:gd name="connsiteY7" fmla="*/ 2622233 h 2626878"/>
                <a:gd name="connsiteX0" fmla="*/ 7970171 w 7971561"/>
                <a:gd name="connsiteY0" fmla="*/ 2622233 h 2626878"/>
                <a:gd name="connsiteX1" fmla="*/ 20375 w 7971561"/>
                <a:gd name="connsiteY1" fmla="*/ 2622233 h 2626878"/>
                <a:gd name="connsiteX2" fmla="*/ 4695 w 7971561"/>
                <a:gd name="connsiteY2" fmla="*/ 3831 h 2626878"/>
                <a:gd name="connsiteX3" fmla="*/ 1604062 w 7971561"/>
                <a:gd name="connsiteY3" fmla="*/ 1085686 h 2626878"/>
                <a:gd name="connsiteX4" fmla="*/ 3783592 w 7971561"/>
                <a:gd name="connsiteY4" fmla="*/ 1775563 h 2626878"/>
                <a:gd name="connsiteX5" fmla="*/ 5853361 w 7971561"/>
                <a:gd name="connsiteY5" fmla="*/ 2120504 h 2626878"/>
                <a:gd name="connsiteX6" fmla="*/ 7954490 w 7971561"/>
                <a:gd name="connsiteY6" fmla="*/ 2387047 h 2626878"/>
                <a:gd name="connsiteX7" fmla="*/ 7970171 w 7971561"/>
                <a:gd name="connsiteY7" fmla="*/ 2622233 h 262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71561" h="2626878">
                  <a:moveTo>
                    <a:pt x="7970171" y="2622233"/>
                  </a:moveTo>
                  <a:cubicBezTo>
                    <a:pt x="7962331" y="2632685"/>
                    <a:pt x="-314133" y="2622233"/>
                    <a:pt x="20375" y="2622233"/>
                  </a:cubicBezTo>
                  <a:cubicBezTo>
                    <a:pt x="15148" y="1749432"/>
                    <a:pt x="9922" y="876632"/>
                    <a:pt x="4695" y="3831"/>
                  </a:cubicBezTo>
                  <a:cubicBezTo>
                    <a:pt x="-78932" y="-64112"/>
                    <a:pt x="974246" y="790397"/>
                    <a:pt x="1604062" y="1085686"/>
                  </a:cubicBezTo>
                  <a:cubicBezTo>
                    <a:pt x="2233878" y="1380975"/>
                    <a:pt x="3075375" y="1603093"/>
                    <a:pt x="3783592" y="1775563"/>
                  </a:cubicBezTo>
                  <a:cubicBezTo>
                    <a:pt x="4491809" y="1948033"/>
                    <a:pt x="5158211" y="2018590"/>
                    <a:pt x="5853361" y="2120504"/>
                  </a:cubicBezTo>
                  <a:cubicBezTo>
                    <a:pt x="6548511" y="2222418"/>
                    <a:pt x="7254114" y="2298199"/>
                    <a:pt x="7954490" y="2387047"/>
                  </a:cubicBezTo>
                  <a:cubicBezTo>
                    <a:pt x="7964943" y="2392273"/>
                    <a:pt x="7975398" y="2601328"/>
                    <a:pt x="7970171" y="2622233"/>
                  </a:cubicBezTo>
                  <a:close/>
                </a:path>
              </a:pathLst>
            </a:custGeom>
            <a:solidFill>
              <a:schemeClr val="accent1">
                <a:lumMod val="40000"/>
                <a:lumOff val="60000"/>
              </a:schemeClr>
            </a:solidFill>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7" name="TextBox 16"/>
            <p:cNvSpPr txBox="1"/>
            <p:nvPr/>
          </p:nvSpPr>
          <p:spPr>
            <a:xfrm>
              <a:off x="2681290" y="5534706"/>
              <a:ext cx="312033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New Business Opportunities</a:t>
              </a:r>
            </a:p>
          </p:txBody>
        </p:sp>
      </p:grpSp>
      <p:grpSp>
        <p:nvGrpSpPr>
          <p:cNvPr id="27" name="Group 26"/>
          <p:cNvGrpSpPr/>
          <p:nvPr/>
        </p:nvGrpSpPr>
        <p:grpSpPr>
          <a:xfrm>
            <a:off x="1254407" y="2242379"/>
            <a:ext cx="2446090" cy="3791718"/>
            <a:chOff x="454723" y="2790871"/>
            <a:chExt cx="2446090" cy="3791718"/>
          </a:xfrm>
        </p:grpSpPr>
        <p:sp>
          <p:nvSpPr>
            <p:cNvPr id="3" name="Freeform 2"/>
            <p:cNvSpPr/>
            <p:nvPr/>
          </p:nvSpPr>
          <p:spPr>
            <a:xfrm>
              <a:off x="956416" y="2790871"/>
              <a:ext cx="1003593" cy="3359963"/>
            </a:xfrm>
            <a:custGeom>
              <a:avLst/>
              <a:gdLst>
                <a:gd name="connsiteX0" fmla="*/ 70388 w 1073913"/>
                <a:gd name="connsiteY0" fmla="*/ 3355318 h 3603860"/>
                <a:gd name="connsiteX1" fmla="*/ 1073913 w 1073913"/>
                <a:gd name="connsiteY1" fmla="*/ 3355318 h 3603860"/>
                <a:gd name="connsiteX2" fmla="*/ 1058233 w 1073913"/>
                <a:gd name="connsiteY2" fmla="*/ 736916 h 3603860"/>
                <a:gd name="connsiteX3" fmla="*/ 807352 w 1073913"/>
                <a:gd name="connsiteY3" fmla="*/ 533088 h 3603860"/>
                <a:gd name="connsiteX4" fmla="*/ 540790 w 1073913"/>
                <a:gd name="connsiteY4" fmla="*/ 188149 h 3603860"/>
                <a:gd name="connsiteX5" fmla="*/ 431030 w 1073913"/>
                <a:gd name="connsiteY5" fmla="*/ 0 h 3603860"/>
                <a:gd name="connsiteX6" fmla="*/ 86068 w 1073913"/>
                <a:gd name="connsiteY6" fmla="*/ 0 h 3603860"/>
                <a:gd name="connsiteX7" fmla="*/ 70388 w 1073913"/>
                <a:gd name="connsiteY7" fmla="*/ 3355318 h 3603860"/>
                <a:gd name="connsiteX0" fmla="*/ 84308 w 1087833"/>
                <a:gd name="connsiteY0" fmla="*/ 3355318 h 3534175"/>
                <a:gd name="connsiteX1" fmla="*/ 1087833 w 1087833"/>
                <a:gd name="connsiteY1" fmla="*/ 3355318 h 3534175"/>
                <a:gd name="connsiteX2" fmla="*/ 1072153 w 1087833"/>
                <a:gd name="connsiteY2" fmla="*/ 736916 h 3534175"/>
                <a:gd name="connsiteX3" fmla="*/ 821272 w 1087833"/>
                <a:gd name="connsiteY3" fmla="*/ 533088 h 3534175"/>
                <a:gd name="connsiteX4" fmla="*/ 554710 w 1087833"/>
                <a:gd name="connsiteY4" fmla="*/ 188149 h 3534175"/>
                <a:gd name="connsiteX5" fmla="*/ 444950 w 1087833"/>
                <a:gd name="connsiteY5" fmla="*/ 0 h 3534175"/>
                <a:gd name="connsiteX6" fmla="*/ 99988 w 1087833"/>
                <a:gd name="connsiteY6" fmla="*/ 0 h 3534175"/>
                <a:gd name="connsiteX7" fmla="*/ 84308 w 1087833"/>
                <a:gd name="connsiteY7" fmla="*/ 3355318 h 3534175"/>
                <a:gd name="connsiteX0" fmla="*/ 0 w 1003525"/>
                <a:gd name="connsiteY0" fmla="*/ 3355318 h 3534175"/>
                <a:gd name="connsiteX1" fmla="*/ 1003525 w 1003525"/>
                <a:gd name="connsiteY1" fmla="*/ 3355318 h 3534175"/>
                <a:gd name="connsiteX2" fmla="*/ 987845 w 1003525"/>
                <a:gd name="connsiteY2" fmla="*/ 736916 h 3534175"/>
                <a:gd name="connsiteX3" fmla="*/ 736964 w 1003525"/>
                <a:gd name="connsiteY3" fmla="*/ 533088 h 3534175"/>
                <a:gd name="connsiteX4" fmla="*/ 470402 w 1003525"/>
                <a:gd name="connsiteY4" fmla="*/ 188149 h 3534175"/>
                <a:gd name="connsiteX5" fmla="*/ 360642 w 1003525"/>
                <a:gd name="connsiteY5" fmla="*/ 0 h 3534175"/>
                <a:gd name="connsiteX6" fmla="*/ 15680 w 1003525"/>
                <a:gd name="connsiteY6" fmla="*/ 0 h 3534175"/>
                <a:gd name="connsiteX7" fmla="*/ 0 w 1003525"/>
                <a:gd name="connsiteY7" fmla="*/ 3355318 h 3534175"/>
                <a:gd name="connsiteX0" fmla="*/ 123241 w 1126766"/>
                <a:gd name="connsiteY0" fmla="*/ 3355318 h 3534175"/>
                <a:gd name="connsiteX1" fmla="*/ 1126766 w 1126766"/>
                <a:gd name="connsiteY1" fmla="*/ 3355318 h 3534175"/>
                <a:gd name="connsiteX2" fmla="*/ 1111086 w 1126766"/>
                <a:gd name="connsiteY2" fmla="*/ 736916 h 3534175"/>
                <a:gd name="connsiteX3" fmla="*/ 860205 w 1126766"/>
                <a:gd name="connsiteY3" fmla="*/ 533088 h 3534175"/>
                <a:gd name="connsiteX4" fmla="*/ 593643 w 1126766"/>
                <a:gd name="connsiteY4" fmla="*/ 188149 h 3534175"/>
                <a:gd name="connsiteX5" fmla="*/ 483883 w 1126766"/>
                <a:gd name="connsiteY5" fmla="*/ 0 h 3534175"/>
                <a:gd name="connsiteX6" fmla="*/ 138921 w 1126766"/>
                <a:gd name="connsiteY6" fmla="*/ 0 h 3534175"/>
                <a:gd name="connsiteX7" fmla="*/ 123241 w 1126766"/>
                <a:gd name="connsiteY7" fmla="*/ 3355318 h 3534175"/>
                <a:gd name="connsiteX0" fmla="*/ 13629 w 1017154"/>
                <a:gd name="connsiteY0" fmla="*/ 3355318 h 3534175"/>
                <a:gd name="connsiteX1" fmla="*/ 1017154 w 1017154"/>
                <a:gd name="connsiteY1" fmla="*/ 3355318 h 3534175"/>
                <a:gd name="connsiteX2" fmla="*/ 1001474 w 1017154"/>
                <a:gd name="connsiteY2" fmla="*/ 736916 h 3534175"/>
                <a:gd name="connsiteX3" fmla="*/ 750593 w 1017154"/>
                <a:gd name="connsiteY3" fmla="*/ 533088 h 3534175"/>
                <a:gd name="connsiteX4" fmla="*/ 484031 w 1017154"/>
                <a:gd name="connsiteY4" fmla="*/ 188149 h 3534175"/>
                <a:gd name="connsiteX5" fmla="*/ 374271 w 1017154"/>
                <a:gd name="connsiteY5" fmla="*/ 0 h 3534175"/>
                <a:gd name="connsiteX6" fmla="*/ 29309 w 1017154"/>
                <a:gd name="connsiteY6" fmla="*/ 0 h 3534175"/>
                <a:gd name="connsiteX7" fmla="*/ 13629 w 1017154"/>
                <a:gd name="connsiteY7" fmla="*/ 3355318 h 3534175"/>
                <a:gd name="connsiteX0" fmla="*/ 13629 w 1017154"/>
                <a:gd name="connsiteY0" fmla="*/ 3355318 h 3534175"/>
                <a:gd name="connsiteX1" fmla="*/ 1017154 w 1017154"/>
                <a:gd name="connsiteY1" fmla="*/ 3355318 h 3534175"/>
                <a:gd name="connsiteX2" fmla="*/ 1001474 w 1017154"/>
                <a:gd name="connsiteY2" fmla="*/ 736916 h 3534175"/>
                <a:gd name="connsiteX3" fmla="*/ 750593 w 1017154"/>
                <a:gd name="connsiteY3" fmla="*/ 533088 h 3534175"/>
                <a:gd name="connsiteX4" fmla="*/ 484031 w 1017154"/>
                <a:gd name="connsiteY4" fmla="*/ 188149 h 3534175"/>
                <a:gd name="connsiteX5" fmla="*/ 374271 w 1017154"/>
                <a:gd name="connsiteY5" fmla="*/ 0 h 3534175"/>
                <a:gd name="connsiteX6" fmla="*/ 29309 w 1017154"/>
                <a:gd name="connsiteY6" fmla="*/ 0 h 3534175"/>
                <a:gd name="connsiteX7" fmla="*/ 13629 w 1017154"/>
                <a:gd name="connsiteY7" fmla="*/ 3355318 h 3534175"/>
                <a:gd name="connsiteX0" fmla="*/ 13629 w 1017154"/>
                <a:gd name="connsiteY0" fmla="*/ 3355318 h 3359963"/>
                <a:gd name="connsiteX1" fmla="*/ 1017154 w 1017154"/>
                <a:gd name="connsiteY1" fmla="*/ 3355318 h 3359963"/>
                <a:gd name="connsiteX2" fmla="*/ 1001474 w 1017154"/>
                <a:gd name="connsiteY2" fmla="*/ 736916 h 3359963"/>
                <a:gd name="connsiteX3" fmla="*/ 750593 w 1017154"/>
                <a:gd name="connsiteY3" fmla="*/ 533088 h 3359963"/>
                <a:gd name="connsiteX4" fmla="*/ 484031 w 1017154"/>
                <a:gd name="connsiteY4" fmla="*/ 188149 h 3359963"/>
                <a:gd name="connsiteX5" fmla="*/ 374271 w 1017154"/>
                <a:gd name="connsiteY5" fmla="*/ 0 h 3359963"/>
                <a:gd name="connsiteX6" fmla="*/ 29309 w 1017154"/>
                <a:gd name="connsiteY6" fmla="*/ 0 h 3359963"/>
                <a:gd name="connsiteX7" fmla="*/ 13629 w 1017154"/>
                <a:gd name="connsiteY7" fmla="*/ 3355318 h 3359963"/>
                <a:gd name="connsiteX0" fmla="*/ 68 w 1003593"/>
                <a:gd name="connsiteY0" fmla="*/ 3355318 h 3359963"/>
                <a:gd name="connsiteX1" fmla="*/ 1003593 w 1003593"/>
                <a:gd name="connsiteY1" fmla="*/ 3355318 h 3359963"/>
                <a:gd name="connsiteX2" fmla="*/ 987913 w 1003593"/>
                <a:gd name="connsiteY2" fmla="*/ 736916 h 3359963"/>
                <a:gd name="connsiteX3" fmla="*/ 737032 w 1003593"/>
                <a:gd name="connsiteY3" fmla="*/ 533088 h 3359963"/>
                <a:gd name="connsiteX4" fmla="*/ 470470 w 1003593"/>
                <a:gd name="connsiteY4" fmla="*/ 188149 h 3359963"/>
                <a:gd name="connsiteX5" fmla="*/ 360710 w 1003593"/>
                <a:gd name="connsiteY5" fmla="*/ 0 h 3359963"/>
                <a:gd name="connsiteX6" fmla="*/ 15748 w 1003593"/>
                <a:gd name="connsiteY6" fmla="*/ 0 h 3359963"/>
                <a:gd name="connsiteX7" fmla="*/ 68 w 1003593"/>
                <a:gd name="connsiteY7" fmla="*/ 3355318 h 3359963"/>
                <a:gd name="connsiteX0" fmla="*/ 68 w 1003593"/>
                <a:gd name="connsiteY0" fmla="*/ 3355318 h 3359963"/>
                <a:gd name="connsiteX1" fmla="*/ 1003593 w 1003593"/>
                <a:gd name="connsiteY1" fmla="*/ 3355318 h 3359963"/>
                <a:gd name="connsiteX2" fmla="*/ 987913 w 1003593"/>
                <a:gd name="connsiteY2" fmla="*/ 736916 h 3359963"/>
                <a:gd name="connsiteX3" fmla="*/ 737032 w 1003593"/>
                <a:gd name="connsiteY3" fmla="*/ 533088 h 3359963"/>
                <a:gd name="connsiteX4" fmla="*/ 470470 w 1003593"/>
                <a:gd name="connsiteY4" fmla="*/ 188149 h 3359963"/>
                <a:gd name="connsiteX5" fmla="*/ 360710 w 1003593"/>
                <a:gd name="connsiteY5" fmla="*/ 0 h 3359963"/>
                <a:gd name="connsiteX6" fmla="*/ 15748 w 1003593"/>
                <a:gd name="connsiteY6" fmla="*/ 0 h 3359963"/>
                <a:gd name="connsiteX7" fmla="*/ 68 w 1003593"/>
                <a:gd name="connsiteY7" fmla="*/ 3355318 h 3359963"/>
                <a:gd name="connsiteX0" fmla="*/ 68 w 1003593"/>
                <a:gd name="connsiteY0" fmla="*/ 3355318 h 3359963"/>
                <a:gd name="connsiteX1" fmla="*/ 1003593 w 1003593"/>
                <a:gd name="connsiteY1" fmla="*/ 3355318 h 3359963"/>
                <a:gd name="connsiteX2" fmla="*/ 987913 w 1003593"/>
                <a:gd name="connsiteY2" fmla="*/ 736916 h 3359963"/>
                <a:gd name="connsiteX3" fmla="*/ 737032 w 1003593"/>
                <a:gd name="connsiteY3" fmla="*/ 533088 h 3359963"/>
                <a:gd name="connsiteX4" fmla="*/ 470470 w 1003593"/>
                <a:gd name="connsiteY4" fmla="*/ 188149 h 3359963"/>
                <a:gd name="connsiteX5" fmla="*/ 360710 w 1003593"/>
                <a:gd name="connsiteY5" fmla="*/ 0 h 3359963"/>
                <a:gd name="connsiteX6" fmla="*/ 15748 w 1003593"/>
                <a:gd name="connsiteY6" fmla="*/ 0 h 3359963"/>
                <a:gd name="connsiteX7" fmla="*/ 68 w 1003593"/>
                <a:gd name="connsiteY7" fmla="*/ 3355318 h 335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593" h="3359963">
                  <a:moveTo>
                    <a:pt x="68" y="3355318"/>
                  </a:moveTo>
                  <a:cubicBezTo>
                    <a:pt x="-7772" y="3365770"/>
                    <a:pt x="669085" y="3355318"/>
                    <a:pt x="1003593" y="3355318"/>
                  </a:cubicBezTo>
                  <a:cubicBezTo>
                    <a:pt x="998366" y="2482517"/>
                    <a:pt x="993140" y="1609717"/>
                    <a:pt x="987913" y="736916"/>
                  </a:cubicBezTo>
                  <a:lnTo>
                    <a:pt x="737032" y="533088"/>
                  </a:lnTo>
                  <a:cubicBezTo>
                    <a:pt x="653405" y="465145"/>
                    <a:pt x="533190" y="276997"/>
                    <a:pt x="470470" y="188149"/>
                  </a:cubicBezTo>
                  <a:cubicBezTo>
                    <a:pt x="407750" y="99301"/>
                    <a:pt x="436497" y="31358"/>
                    <a:pt x="360710" y="0"/>
                  </a:cubicBezTo>
                  <a:lnTo>
                    <a:pt x="15748" y="0"/>
                  </a:lnTo>
                  <a:cubicBezTo>
                    <a:pt x="10521" y="1118439"/>
                    <a:pt x="5295" y="2236879"/>
                    <a:pt x="68" y="3355318"/>
                  </a:cubicBezTo>
                  <a:close/>
                </a:path>
              </a:pathLst>
            </a:custGeom>
            <a:solidFill>
              <a:schemeClr val="accent1">
                <a:lumMod val="60000"/>
                <a:lumOff val="40000"/>
              </a:schemeClr>
            </a:solidFill>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0" name="TextBox 19"/>
            <p:cNvSpPr txBox="1"/>
            <p:nvPr/>
          </p:nvSpPr>
          <p:spPr>
            <a:xfrm>
              <a:off x="454723" y="6305590"/>
              <a:ext cx="244609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solidFill>
                    <a:schemeClr val="accent1"/>
                  </a:solidFill>
                  <a:ea typeface="Arial Unicode MS" pitchFamily="34" charset="-128"/>
                  <a:cs typeface="Arial Unicode MS" pitchFamily="34" charset="-128"/>
                </a:rPr>
                <a:t>Traditional Analytics</a:t>
              </a:r>
            </a:p>
          </p:txBody>
        </p:sp>
      </p:grpSp>
      <p:grpSp>
        <p:nvGrpSpPr>
          <p:cNvPr id="25" name="Group 24"/>
          <p:cNvGrpSpPr/>
          <p:nvPr/>
        </p:nvGrpSpPr>
        <p:grpSpPr>
          <a:xfrm>
            <a:off x="987845" y="1928800"/>
            <a:ext cx="10716637" cy="3988979"/>
            <a:chOff x="188161" y="2477292"/>
            <a:chExt cx="10716637" cy="3988979"/>
          </a:xfrm>
        </p:grpSpPr>
        <p:sp>
          <p:nvSpPr>
            <p:cNvPr id="7" name="Freeform 6"/>
            <p:cNvSpPr/>
            <p:nvPr/>
          </p:nvSpPr>
          <p:spPr>
            <a:xfrm>
              <a:off x="1268704" y="2477292"/>
              <a:ext cx="8939021" cy="3449392"/>
            </a:xfrm>
            <a:custGeom>
              <a:avLst/>
              <a:gdLst>
                <a:gd name="connsiteX0" fmla="*/ 20690 w 8958330"/>
                <a:gd name="connsiteY0" fmla="*/ 0 h 3449392"/>
                <a:gd name="connsiteX1" fmla="*/ 1400536 w 8958330"/>
                <a:gd name="connsiteY1" fmla="*/ 1975561 h 3449392"/>
                <a:gd name="connsiteX2" fmla="*/ 8958330 w 8958330"/>
                <a:gd name="connsiteY2" fmla="*/ 3449392 h 3449392"/>
                <a:gd name="connsiteX0" fmla="*/ 1381 w 8939021"/>
                <a:gd name="connsiteY0" fmla="*/ 0 h 3449392"/>
                <a:gd name="connsiteX1" fmla="*/ 3027635 w 8939021"/>
                <a:gd name="connsiteY1" fmla="*/ 2445932 h 3449392"/>
                <a:gd name="connsiteX2" fmla="*/ 8939021 w 8939021"/>
                <a:gd name="connsiteY2" fmla="*/ 3449392 h 3449392"/>
              </a:gdLst>
              <a:ahLst/>
              <a:cxnLst>
                <a:cxn ang="0">
                  <a:pos x="connsiteX0" y="connsiteY0"/>
                </a:cxn>
                <a:cxn ang="0">
                  <a:pos x="connsiteX1" y="connsiteY1"/>
                </a:cxn>
                <a:cxn ang="0">
                  <a:pos x="connsiteX2" y="connsiteY2"/>
                </a:cxn>
              </a:cxnLst>
              <a:rect l="l" t="t" r="r" b="b"/>
              <a:pathLst>
                <a:path w="8939021" h="3449392">
                  <a:moveTo>
                    <a:pt x="1381" y="0"/>
                  </a:moveTo>
                  <a:cubicBezTo>
                    <a:pt x="-53500" y="700331"/>
                    <a:pt x="1538028" y="1871033"/>
                    <a:pt x="3027635" y="2445932"/>
                  </a:cubicBezTo>
                  <a:cubicBezTo>
                    <a:pt x="4517242" y="3020831"/>
                    <a:pt x="8939021" y="3449392"/>
                    <a:pt x="8939021" y="3449392"/>
                  </a:cubicBezTo>
                </a:path>
              </a:pathLst>
            </a:custGeom>
            <a:ln w="57150" cmpd="sng"/>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p:cNvCxnSpPr/>
            <p:nvPr/>
          </p:nvCxnSpPr>
          <p:spPr>
            <a:xfrm flipV="1">
              <a:off x="972164" y="2492970"/>
              <a:ext cx="0" cy="3653220"/>
            </a:xfrm>
            <a:prstGeom prst="line">
              <a:avLst/>
            </a:prstGeom>
            <a:ln w="57150" cmpd="sng">
              <a:solidFill>
                <a:srgbClr val="F0AB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56484" y="6146190"/>
              <a:ext cx="9862765" cy="0"/>
            </a:xfrm>
            <a:prstGeom prst="line">
              <a:avLst/>
            </a:prstGeom>
            <a:ln w="57150" cmpd="sng">
              <a:solidFill>
                <a:srgbClr val="F0AB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88161" y="3480750"/>
              <a:ext cx="1066245"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solidFill>
                    <a:schemeClr val="accent1"/>
                  </a:solidFill>
                  <a:ea typeface="Arial Unicode MS" pitchFamily="34" charset="-128"/>
                  <a:cs typeface="Arial Unicode MS" pitchFamily="34" charset="-128"/>
                </a:rPr>
                <a:t>Data Value</a:t>
              </a:r>
            </a:p>
          </p:txBody>
        </p:sp>
        <p:sp>
          <p:nvSpPr>
            <p:cNvPr id="23" name="TextBox 22"/>
            <p:cNvSpPr txBox="1"/>
            <p:nvPr/>
          </p:nvSpPr>
          <p:spPr>
            <a:xfrm>
              <a:off x="7340054" y="6188836"/>
              <a:ext cx="3564744" cy="2774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solidFill>
                    <a:schemeClr val="accent1"/>
                  </a:solidFill>
                  <a:ea typeface="Arial Unicode MS" pitchFamily="34" charset="-128"/>
                  <a:cs typeface="Arial Unicode MS" pitchFamily="34" charset="-128"/>
                </a:rPr>
                <a:t>Volume / Variety / Velocity of Data</a:t>
              </a:r>
            </a:p>
          </p:txBody>
        </p:sp>
      </p:grpSp>
      <p:grpSp>
        <p:nvGrpSpPr>
          <p:cNvPr id="26" name="Group 25"/>
          <p:cNvGrpSpPr/>
          <p:nvPr/>
        </p:nvGrpSpPr>
        <p:grpSpPr>
          <a:xfrm>
            <a:off x="4123859" y="2916580"/>
            <a:ext cx="7198361" cy="1630622"/>
            <a:chOff x="4123859" y="3465072"/>
            <a:chExt cx="7198361" cy="1630622"/>
          </a:xfrm>
        </p:grpSpPr>
        <p:cxnSp>
          <p:nvCxnSpPr>
            <p:cNvPr id="6" name="Straight Connector 5"/>
            <p:cNvCxnSpPr/>
            <p:nvPr/>
          </p:nvCxnSpPr>
          <p:spPr>
            <a:xfrm flipV="1">
              <a:off x="4123859" y="4217666"/>
              <a:ext cx="1756168" cy="878028"/>
            </a:xfrm>
            <a:prstGeom prst="line">
              <a:avLst/>
            </a:prstGeom>
            <a:ln w="571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36827" y="3998160"/>
              <a:ext cx="2821986"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400" kern="0" dirty="0" smtClean="0">
                  <a:solidFill>
                    <a:schemeClr val="accent1"/>
                  </a:solidFill>
                  <a:ea typeface="Arial Unicode MS" pitchFamily="34" charset="-128"/>
                  <a:cs typeface="Arial Unicode MS" pitchFamily="34" charset="-128"/>
                </a:rPr>
                <a:t>“Big Data Discovery” </a:t>
              </a:r>
            </a:p>
          </p:txBody>
        </p:sp>
        <p:sp>
          <p:nvSpPr>
            <p:cNvPr id="24" name="Left Brace 23"/>
            <p:cNvSpPr/>
            <p:nvPr/>
          </p:nvSpPr>
          <p:spPr>
            <a:xfrm>
              <a:off x="9000360" y="3465072"/>
              <a:ext cx="219522" cy="1426794"/>
            </a:xfrm>
            <a:prstGeom prst="leftBrace">
              <a:avLst/>
            </a:prstGeom>
            <a:ln w="38100" cmpd="sng">
              <a:solidFill>
                <a:srgbClr val="F0AB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n w="57150" cmpd="sng">
                  <a:solidFill>
                    <a:schemeClr val="tx1"/>
                  </a:solidFill>
                </a:ln>
                <a:solidFill>
                  <a:schemeClr val="accent1"/>
                </a:solidFill>
              </a:endParaRPr>
            </a:p>
          </p:txBody>
        </p:sp>
        <p:sp>
          <p:nvSpPr>
            <p:cNvPr id="28" name="TextBox 27"/>
            <p:cNvSpPr txBox="1"/>
            <p:nvPr/>
          </p:nvSpPr>
          <p:spPr>
            <a:xfrm>
              <a:off x="9235561" y="3543467"/>
              <a:ext cx="2086659"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400" kern="0" dirty="0" smtClean="0">
                  <a:solidFill>
                    <a:schemeClr val="accent1"/>
                  </a:solidFill>
                  <a:ea typeface="Arial Unicode MS" pitchFamily="34" charset="-128"/>
                  <a:cs typeface="Arial Unicode MS" pitchFamily="34" charset="-128"/>
                </a:rPr>
                <a:t>Data Discovery</a:t>
              </a:r>
            </a:p>
          </p:txBody>
        </p:sp>
        <p:sp>
          <p:nvSpPr>
            <p:cNvPr id="29" name="TextBox 28"/>
            <p:cNvSpPr txBox="1"/>
            <p:nvPr/>
          </p:nvSpPr>
          <p:spPr>
            <a:xfrm>
              <a:off x="9235561" y="4029518"/>
              <a:ext cx="1180461"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400" kern="0" dirty="0" smtClean="0">
                  <a:solidFill>
                    <a:schemeClr val="accent1"/>
                  </a:solidFill>
                  <a:ea typeface="Arial Unicode MS" pitchFamily="34" charset="-128"/>
                  <a:cs typeface="Arial Unicode MS" pitchFamily="34" charset="-128"/>
                </a:rPr>
                <a:t>Big Data</a:t>
              </a:r>
            </a:p>
          </p:txBody>
        </p:sp>
        <p:sp>
          <p:nvSpPr>
            <p:cNvPr id="30" name="TextBox 29"/>
            <p:cNvSpPr txBox="1"/>
            <p:nvPr/>
          </p:nvSpPr>
          <p:spPr>
            <a:xfrm>
              <a:off x="9235561" y="4515568"/>
              <a:ext cx="1830579"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400" kern="0" dirty="0" smtClean="0">
                  <a:solidFill>
                    <a:schemeClr val="accent1"/>
                  </a:solidFill>
                  <a:ea typeface="Arial Unicode MS" pitchFamily="34" charset="-128"/>
                  <a:cs typeface="Arial Unicode MS" pitchFamily="34" charset="-128"/>
                </a:rPr>
                <a:t>Data Science</a:t>
              </a:r>
            </a:p>
          </p:txBody>
        </p:sp>
      </p:grpSp>
    </p:spTree>
    <p:extLst>
      <p:ext uri="{BB962C8B-B14F-4D97-AF65-F5344CB8AC3E}">
        <p14:creationId xmlns:p14="http://schemas.microsoft.com/office/powerpoint/2010/main" val="4176959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itle 1"/>
          <p:cNvSpPr>
            <a:spLocks noGrp="1"/>
          </p:cNvSpPr>
          <p:nvPr>
            <p:ph type="title"/>
          </p:nvPr>
        </p:nvSpPr>
        <p:spPr/>
        <p:txBody>
          <a:bodyPr/>
          <a:lstStyle/>
          <a:p>
            <a:r>
              <a:rPr lang="en-US" b="0" dirty="0" smtClean="0">
                <a:solidFill>
                  <a:srgbClr val="FFFFFF"/>
                </a:solidFill>
              </a:rPr>
              <a:t>SAP’s Opportunity</a:t>
            </a:r>
            <a:endParaRPr lang="en-US" b="0" dirty="0">
              <a:solidFill>
                <a:srgbClr val="FFFFFF"/>
              </a:solidFill>
            </a:endParaRPr>
          </a:p>
        </p:txBody>
      </p:sp>
      <p:grpSp>
        <p:nvGrpSpPr>
          <p:cNvPr id="11" name="Group 10"/>
          <p:cNvGrpSpPr/>
          <p:nvPr/>
        </p:nvGrpSpPr>
        <p:grpSpPr>
          <a:xfrm>
            <a:off x="3744622" y="2890616"/>
            <a:ext cx="2418458" cy="2417183"/>
            <a:chOff x="3914922" y="1070814"/>
            <a:chExt cx="4556514" cy="4554111"/>
          </a:xfrm>
        </p:grpSpPr>
        <p:sp>
          <p:nvSpPr>
            <p:cNvPr id="12" name="Freeform 11"/>
            <p:cNvSpPr/>
            <p:nvPr/>
          </p:nvSpPr>
          <p:spPr>
            <a:xfrm>
              <a:off x="3914922" y="1072060"/>
              <a:ext cx="4552865" cy="4552865"/>
            </a:xfrm>
            <a:custGeom>
              <a:avLst/>
              <a:gdLst>
                <a:gd name="connsiteX0" fmla="*/ 2276432 w 4552865"/>
                <a:gd name="connsiteY0" fmla="*/ 0 h 4552865"/>
                <a:gd name="connsiteX1" fmla="*/ 4247881 w 4552865"/>
                <a:gd name="connsiteY1" fmla="*/ 1138216 h 4552865"/>
                <a:gd name="connsiteX2" fmla="*/ 4247881 w 4552865"/>
                <a:gd name="connsiteY2" fmla="*/ 3414649 h 4552865"/>
                <a:gd name="connsiteX3" fmla="*/ 2276433 w 4552865"/>
                <a:gd name="connsiteY3" fmla="*/ 2276433 h 4552865"/>
                <a:gd name="connsiteX4" fmla="*/ 2276432 w 4552865"/>
                <a:gd name="connsiteY4" fmla="*/ 0 h 455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2865" h="4552865">
                  <a:moveTo>
                    <a:pt x="2276432" y="0"/>
                  </a:moveTo>
                  <a:cubicBezTo>
                    <a:pt x="3089723" y="0"/>
                    <a:pt x="3841235" y="433886"/>
                    <a:pt x="4247881" y="1138216"/>
                  </a:cubicBezTo>
                  <a:cubicBezTo>
                    <a:pt x="4654527" y="1842547"/>
                    <a:pt x="4654527" y="2710318"/>
                    <a:pt x="4247881" y="3414649"/>
                  </a:cubicBezTo>
                  <a:lnTo>
                    <a:pt x="2276433" y="2276433"/>
                  </a:lnTo>
                  <a:cubicBezTo>
                    <a:pt x="2276433" y="1517622"/>
                    <a:pt x="2276432" y="758811"/>
                    <a:pt x="2276432" y="0"/>
                  </a:cubicBez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61698" tIns="1027003" rIns="589604" bIns="2295303" numCol="1" spcCol="1270" anchor="ctr" anchorCtr="0">
              <a:noAutofit/>
            </a:bodyPr>
            <a:lstStyle/>
            <a:p>
              <a:pPr lvl="0" algn="ctr" defTabSz="2178050">
                <a:lnSpc>
                  <a:spcPct val="90000"/>
                </a:lnSpc>
                <a:spcBef>
                  <a:spcPct val="0"/>
                </a:spcBef>
                <a:spcAft>
                  <a:spcPct val="35000"/>
                </a:spcAft>
              </a:pPr>
              <a:endParaRPr lang="en-US" sz="4900" kern="1200"/>
            </a:p>
          </p:txBody>
        </p:sp>
        <p:sp>
          <p:nvSpPr>
            <p:cNvPr id="13" name="Freeform 12"/>
            <p:cNvSpPr/>
            <p:nvPr/>
          </p:nvSpPr>
          <p:spPr>
            <a:xfrm>
              <a:off x="3916746" y="1070814"/>
              <a:ext cx="4552865" cy="4552865"/>
            </a:xfrm>
            <a:custGeom>
              <a:avLst/>
              <a:gdLst>
                <a:gd name="connsiteX0" fmla="*/ 4247881 w 4552865"/>
                <a:gd name="connsiteY0" fmla="*/ 3414649 h 4552865"/>
                <a:gd name="connsiteX1" fmla="*/ 2276432 w 4552865"/>
                <a:gd name="connsiteY1" fmla="*/ 4552866 h 4552865"/>
                <a:gd name="connsiteX2" fmla="*/ 304983 w 4552865"/>
                <a:gd name="connsiteY2" fmla="*/ 3414650 h 4552865"/>
                <a:gd name="connsiteX3" fmla="*/ 2276433 w 4552865"/>
                <a:gd name="connsiteY3" fmla="*/ 2276433 h 4552865"/>
                <a:gd name="connsiteX4" fmla="*/ 4247881 w 4552865"/>
                <a:gd name="connsiteY4" fmla="*/ 3414649 h 455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2865" h="4552865">
                  <a:moveTo>
                    <a:pt x="4247881" y="3414649"/>
                  </a:moveTo>
                  <a:cubicBezTo>
                    <a:pt x="3841235" y="4118980"/>
                    <a:pt x="3089723" y="4552866"/>
                    <a:pt x="2276432" y="4552866"/>
                  </a:cubicBezTo>
                  <a:cubicBezTo>
                    <a:pt x="1463141" y="4552866"/>
                    <a:pt x="711629" y="4118980"/>
                    <a:pt x="304983" y="3414650"/>
                  </a:cubicBezTo>
                  <a:lnTo>
                    <a:pt x="2276433" y="2276433"/>
                  </a:lnTo>
                  <a:lnTo>
                    <a:pt x="4247881" y="3414649"/>
                  </a:lnTo>
                  <a:close/>
                </a:path>
              </a:pathLst>
            </a:custGeom>
            <a:solidFill>
              <a:srgbClr val="4FB81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6566" tIns="3036492" rIns="1112364" bIns="489056" numCol="1" spcCol="1270" anchor="ctr" anchorCtr="0">
              <a:noAutofit/>
            </a:bodyPr>
            <a:lstStyle/>
            <a:p>
              <a:pPr lvl="0" algn="ctr" defTabSz="2889250">
                <a:lnSpc>
                  <a:spcPct val="90000"/>
                </a:lnSpc>
                <a:spcBef>
                  <a:spcPct val="0"/>
                </a:spcBef>
                <a:spcAft>
                  <a:spcPct val="35000"/>
                </a:spcAft>
              </a:pPr>
              <a:endParaRPr lang="en-US" sz="6500" kern="1200"/>
            </a:p>
          </p:txBody>
        </p:sp>
        <p:sp>
          <p:nvSpPr>
            <p:cNvPr id="14" name="Freeform 13"/>
            <p:cNvSpPr/>
            <p:nvPr/>
          </p:nvSpPr>
          <p:spPr>
            <a:xfrm>
              <a:off x="3918571" y="1072060"/>
              <a:ext cx="4552865" cy="4552865"/>
            </a:xfrm>
            <a:custGeom>
              <a:avLst/>
              <a:gdLst>
                <a:gd name="connsiteX0" fmla="*/ 304984 w 4552865"/>
                <a:gd name="connsiteY0" fmla="*/ 3414649 h 4552865"/>
                <a:gd name="connsiteX1" fmla="*/ 304984 w 4552865"/>
                <a:gd name="connsiteY1" fmla="*/ 1138216 h 4552865"/>
                <a:gd name="connsiteX2" fmla="*/ 2276433 w 4552865"/>
                <a:gd name="connsiteY2" fmla="*/ -1 h 4552865"/>
                <a:gd name="connsiteX3" fmla="*/ 2276433 w 4552865"/>
                <a:gd name="connsiteY3" fmla="*/ 2276433 h 4552865"/>
                <a:gd name="connsiteX4" fmla="*/ 304984 w 4552865"/>
                <a:gd name="connsiteY4" fmla="*/ 3414649 h 455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2865" h="4552865">
                  <a:moveTo>
                    <a:pt x="304984" y="3414649"/>
                  </a:moveTo>
                  <a:cubicBezTo>
                    <a:pt x="-101662" y="2710318"/>
                    <a:pt x="-101662" y="1842547"/>
                    <a:pt x="304984" y="1138216"/>
                  </a:cubicBezTo>
                  <a:cubicBezTo>
                    <a:pt x="711630" y="433885"/>
                    <a:pt x="1463142" y="-1"/>
                    <a:pt x="2276433" y="-1"/>
                  </a:cubicBezTo>
                  <a:lnTo>
                    <a:pt x="2276433" y="2276433"/>
                  </a:lnTo>
                  <a:lnTo>
                    <a:pt x="304984" y="3414649"/>
                  </a:lnTo>
                  <a:close/>
                </a:path>
              </a:pathLst>
            </a:cu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9603" tIns="1027003" rIns="2461699" bIns="2295303" numCol="1" spcCol="1270" anchor="ctr" anchorCtr="0">
              <a:noAutofit/>
            </a:bodyPr>
            <a:lstStyle/>
            <a:p>
              <a:pPr lvl="0" algn="ctr" defTabSz="2178050">
                <a:lnSpc>
                  <a:spcPct val="90000"/>
                </a:lnSpc>
                <a:spcBef>
                  <a:spcPct val="0"/>
                </a:spcBef>
                <a:spcAft>
                  <a:spcPct val="35000"/>
                </a:spcAft>
              </a:pPr>
              <a:endParaRPr lang="en-US" sz="4900" kern="1200"/>
            </a:p>
          </p:txBody>
        </p:sp>
      </p:grpSp>
      <p:sp>
        <p:nvSpPr>
          <p:cNvPr id="15" name="TextBox 14"/>
          <p:cNvSpPr txBox="1"/>
          <p:nvPr/>
        </p:nvSpPr>
        <p:spPr>
          <a:xfrm>
            <a:off x="3823808" y="3725972"/>
            <a:ext cx="1103694" cy="36933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400" b="1" kern="0" dirty="0" smtClean="0">
                <a:solidFill>
                  <a:srgbClr val="FFFFFF"/>
                </a:solidFill>
                <a:ea typeface="Arial Unicode MS" pitchFamily="34" charset="-128"/>
                <a:cs typeface="Arial Unicode MS" pitchFamily="34" charset="-128"/>
              </a:rPr>
              <a:t>Big</a:t>
            </a:r>
          </a:p>
        </p:txBody>
      </p:sp>
      <p:sp>
        <p:nvSpPr>
          <p:cNvPr id="16" name="TextBox 15"/>
          <p:cNvSpPr txBox="1"/>
          <p:nvPr/>
        </p:nvSpPr>
        <p:spPr>
          <a:xfrm>
            <a:off x="5027766" y="3742682"/>
            <a:ext cx="1103694" cy="36933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400" b="1" kern="0" dirty="0" smtClean="0">
                <a:solidFill>
                  <a:srgbClr val="FFFFFF"/>
                </a:solidFill>
                <a:ea typeface="Arial Unicode MS" pitchFamily="34" charset="-128"/>
                <a:cs typeface="Arial Unicode MS" pitchFamily="34" charset="-128"/>
              </a:rPr>
              <a:t>Data</a:t>
            </a:r>
          </a:p>
        </p:txBody>
      </p:sp>
      <p:sp>
        <p:nvSpPr>
          <p:cNvPr id="17" name="TextBox 16"/>
          <p:cNvSpPr txBox="1"/>
          <p:nvPr/>
        </p:nvSpPr>
        <p:spPr>
          <a:xfrm>
            <a:off x="4017013" y="4535947"/>
            <a:ext cx="1859924" cy="36933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400" b="1" kern="0" dirty="0" smtClean="0">
                <a:solidFill>
                  <a:srgbClr val="FFFFFF"/>
                </a:solidFill>
                <a:ea typeface="Arial Unicode MS" pitchFamily="34" charset="-128"/>
                <a:cs typeface="Arial Unicode MS" pitchFamily="34" charset="-128"/>
              </a:rPr>
              <a:t>Discovery</a:t>
            </a:r>
          </a:p>
        </p:txBody>
      </p:sp>
      <p:cxnSp>
        <p:nvCxnSpPr>
          <p:cNvPr id="4" name="Straight Connector 3"/>
          <p:cNvCxnSpPr>
            <a:stCxn id="13" idx="3"/>
          </p:cNvCxnSpPr>
          <p:nvPr/>
        </p:nvCxnSpPr>
        <p:spPr>
          <a:xfrm flipH="1" flipV="1">
            <a:off x="4933391" y="432125"/>
            <a:ext cx="20461" cy="3666751"/>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65946" y="4110941"/>
            <a:ext cx="3337008" cy="1916097"/>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617984" y="4110941"/>
            <a:ext cx="3337008" cy="1916097"/>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8325" y="2982767"/>
            <a:ext cx="2985088" cy="1061829"/>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3200" kern="0" dirty="0" smtClean="0">
                <a:solidFill>
                  <a:schemeClr val="accent1"/>
                </a:solidFill>
                <a:ea typeface="Arial Unicode MS" pitchFamily="34" charset="-128"/>
                <a:cs typeface="Arial Unicode MS" pitchFamily="34" charset="-128"/>
              </a:rPr>
              <a:t>SAP HANA </a:t>
            </a:r>
          </a:p>
          <a:p>
            <a:pPr algn="ctr" fontAlgn="base">
              <a:spcBef>
                <a:spcPts val="600"/>
              </a:spcBef>
              <a:spcAft>
                <a:spcPct val="0"/>
              </a:spcAft>
              <a:buClr>
                <a:srgbClr val="F0AB00"/>
              </a:buClr>
              <a:buSzPct val="80000"/>
            </a:pPr>
            <a:r>
              <a:rPr lang="en-US" sz="3200" kern="0" dirty="0">
                <a:solidFill>
                  <a:schemeClr val="accent1"/>
                </a:solidFill>
                <a:ea typeface="Arial Unicode MS" pitchFamily="34" charset="-128"/>
                <a:cs typeface="Arial Unicode MS" pitchFamily="34" charset="-128"/>
              </a:rPr>
              <a:t>(</a:t>
            </a:r>
            <a:r>
              <a:rPr lang="en-US" sz="3200" kern="0" dirty="0" smtClean="0">
                <a:solidFill>
                  <a:schemeClr val="accent1"/>
                </a:solidFill>
                <a:ea typeface="Arial Unicode MS" pitchFamily="34" charset="-128"/>
                <a:cs typeface="Arial Unicode MS" pitchFamily="34" charset="-128"/>
              </a:rPr>
              <a:t>+ Hadoop etc.)</a:t>
            </a:r>
          </a:p>
        </p:txBody>
      </p:sp>
      <p:sp>
        <p:nvSpPr>
          <p:cNvPr id="23" name="TextBox 22"/>
          <p:cNvSpPr txBox="1"/>
          <p:nvPr/>
        </p:nvSpPr>
        <p:spPr>
          <a:xfrm>
            <a:off x="6885402" y="2899215"/>
            <a:ext cx="3876768" cy="984885"/>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3200" kern="0" dirty="0" smtClean="0">
                <a:solidFill>
                  <a:schemeClr val="accent1"/>
                </a:solidFill>
                <a:ea typeface="Arial Unicode MS" pitchFamily="34" charset="-128"/>
                <a:cs typeface="Arial Unicode MS" pitchFamily="34" charset="-128"/>
              </a:rPr>
              <a:t>SAP Predictive Analytics 2.0</a:t>
            </a:r>
          </a:p>
        </p:txBody>
      </p:sp>
      <p:sp>
        <p:nvSpPr>
          <p:cNvPr id="25" name="TextBox 24"/>
          <p:cNvSpPr txBox="1"/>
          <p:nvPr/>
        </p:nvSpPr>
        <p:spPr>
          <a:xfrm>
            <a:off x="2632634" y="5897428"/>
            <a:ext cx="4739485" cy="49244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3200" kern="0" dirty="0" smtClean="0">
                <a:solidFill>
                  <a:schemeClr val="accent1"/>
                </a:solidFill>
                <a:ea typeface="Arial Unicode MS" pitchFamily="34" charset="-128"/>
                <a:cs typeface="Arial Unicode MS" pitchFamily="34" charset="-128"/>
              </a:rPr>
              <a:t>SAP </a:t>
            </a:r>
            <a:r>
              <a:rPr lang="en-US" sz="3200" kern="0" dirty="0" err="1" smtClean="0">
                <a:solidFill>
                  <a:schemeClr val="accent1"/>
                </a:solidFill>
                <a:ea typeface="Arial Unicode MS" pitchFamily="34" charset="-128"/>
                <a:cs typeface="Arial Unicode MS" pitchFamily="34" charset="-128"/>
              </a:rPr>
              <a:t>Lumira</a:t>
            </a:r>
            <a:endParaRPr lang="en-US" sz="3200" kern="0" dirty="0" smtClean="0">
              <a:solidFill>
                <a:schemeClr val="accent1"/>
              </a:solidFill>
              <a:ea typeface="Arial Unicode MS" pitchFamily="34" charset="-128"/>
              <a:cs typeface="Arial Unicode MS" pitchFamily="34" charset="-128"/>
            </a:endParaRPr>
          </a:p>
        </p:txBody>
      </p:sp>
    </p:spTree>
    <p:extLst>
      <p:ext uri="{BB962C8B-B14F-4D97-AF65-F5344CB8AC3E}">
        <p14:creationId xmlns:p14="http://schemas.microsoft.com/office/powerpoint/2010/main" val="16612405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itle 1"/>
          <p:cNvSpPr>
            <a:spLocks noGrp="1"/>
          </p:cNvSpPr>
          <p:nvPr>
            <p:ph type="title"/>
          </p:nvPr>
        </p:nvSpPr>
        <p:spPr/>
        <p:txBody>
          <a:bodyPr/>
          <a:lstStyle/>
          <a:p>
            <a:r>
              <a:rPr lang="en-US" b="0" dirty="0" smtClean="0">
                <a:solidFill>
                  <a:srgbClr val="FFFFFF"/>
                </a:solidFill>
              </a:rPr>
              <a:t>The Landscape is Converging</a:t>
            </a:r>
            <a:endParaRPr lang="en-US" b="0" dirty="0">
              <a:solidFill>
                <a:srgbClr val="FFFFFF"/>
              </a:solidFill>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0004" y="1295520"/>
            <a:ext cx="7867130" cy="4912112"/>
          </a:xfrm>
          <a:prstGeom prst="rect">
            <a:avLst/>
          </a:prstGeom>
        </p:spPr>
      </p:pic>
    </p:spTree>
    <p:extLst>
      <p:ext uri="{BB962C8B-B14F-4D97-AF65-F5344CB8AC3E}">
        <p14:creationId xmlns:p14="http://schemas.microsoft.com/office/powerpoint/2010/main" val="20525410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itle 1"/>
          <p:cNvSpPr>
            <a:spLocks noGrp="1"/>
          </p:cNvSpPr>
          <p:nvPr>
            <p:ph type="title"/>
          </p:nvPr>
        </p:nvSpPr>
        <p:spPr/>
        <p:txBody>
          <a:bodyPr/>
          <a:lstStyle/>
          <a:p>
            <a:r>
              <a:rPr lang="en-US" b="0" dirty="0" smtClean="0">
                <a:solidFill>
                  <a:srgbClr val="FFFFFF"/>
                </a:solidFill>
              </a:rPr>
              <a:t>May Imply Differently Sliced Products?</a:t>
            </a:r>
            <a:endParaRPr lang="en-US" b="0" dirty="0">
              <a:solidFill>
                <a:srgbClr val="FFFFFF"/>
              </a:solidFill>
            </a:endParaRPr>
          </a:p>
        </p:txBody>
      </p:sp>
      <p:sp>
        <p:nvSpPr>
          <p:cNvPr id="5" name="Rectangle 4"/>
          <p:cNvSpPr/>
          <p:nvPr/>
        </p:nvSpPr>
        <p:spPr bwMode="gray">
          <a:xfrm>
            <a:off x="1220787" y="2286794"/>
            <a:ext cx="1676400" cy="3505200"/>
          </a:xfrm>
          <a:prstGeom prst="rect">
            <a:avLst/>
          </a:prstGeom>
          <a:solidFill>
            <a:schemeClr val="accent1">
              <a:alpha val="50000"/>
            </a:schemeClr>
          </a:solidFill>
          <a:ln w="57150" cmpd="sng"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1" i="0" u="none" strike="noStrike" kern="0" cap="none" spc="0" normalizeH="0" baseline="0" noProof="0" dirty="0" smtClean="0">
              <a:ln>
                <a:noFill/>
              </a:ln>
              <a:solidFill>
                <a:srgbClr val="FFFFFF"/>
              </a:solidFill>
              <a:effectLst/>
              <a:uLnTx/>
              <a:uFillTx/>
              <a:ea typeface="Arial Unicode MS" pitchFamily="34" charset="-128"/>
              <a:cs typeface="Arial Unicode MS" pitchFamily="34" charset="-128"/>
            </a:endParaRPr>
          </a:p>
        </p:txBody>
      </p:sp>
      <p:sp>
        <p:nvSpPr>
          <p:cNvPr id="6" name="Rectangle 5"/>
          <p:cNvSpPr/>
          <p:nvPr/>
        </p:nvSpPr>
        <p:spPr bwMode="gray">
          <a:xfrm>
            <a:off x="3049587" y="2286794"/>
            <a:ext cx="1676400" cy="3505200"/>
          </a:xfrm>
          <a:prstGeom prst="rect">
            <a:avLst/>
          </a:prstGeom>
          <a:solidFill>
            <a:schemeClr val="accent6">
              <a:lumMod val="40000"/>
              <a:lumOff val="60000"/>
              <a:alpha val="50000"/>
            </a:schemeClr>
          </a:solidFill>
          <a:ln w="57150" cmpd="sng"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1" i="0" u="none" strike="noStrike" kern="0" cap="none" spc="0" normalizeH="0" baseline="0" noProof="0" dirty="0" smtClean="0">
              <a:ln>
                <a:noFill/>
              </a:ln>
              <a:solidFill>
                <a:srgbClr val="FFFFFF"/>
              </a:solidFill>
              <a:effectLst/>
              <a:uLnTx/>
              <a:uFillTx/>
              <a:ea typeface="Arial Unicode MS" pitchFamily="34" charset="-128"/>
              <a:cs typeface="Arial Unicode MS" pitchFamily="34" charset="-128"/>
            </a:endParaRPr>
          </a:p>
        </p:txBody>
      </p:sp>
      <p:sp>
        <p:nvSpPr>
          <p:cNvPr id="7" name="Rectangle 6"/>
          <p:cNvSpPr/>
          <p:nvPr/>
        </p:nvSpPr>
        <p:spPr bwMode="gray">
          <a:xfrm>
            <a:off x="4878387" y="2286794"/>
            <a:ext cx="1676400" cy="3505200"/>
          </a:xfrm>
          <a:prstGeom prst="rect">
            <a:avLst/>
          </a:prstGeom>
          <a:solidFill>
            <a:schemeClr val="accent4">
              <a:lumMod val="60000"/>
              <a:lumOff val="40000"/>
              <a:alpha val="50000"/>
            </a:schemeClr>
          </a:solidFill>
          <a:ln w="57150" cmpd="sng"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1" i="0" u="none" strike="noStrike" kern="0" cap="none" spc="0" normalizeH="0" baseline="0" noProof="0" dirty="0" smtClean="0">
              <a:ln>
                <a:noFill/>
              </a:ln>
              <a:solidFill>
                <a:srgbClr val="FFFFFF"/>
              </a:solidFill>
              <a:effectLst/>
              <a:uLnTx/>
              <a:uFillTx/>
              <a:ea typeface="Arial Unicode MS" pitchFamily="34" charset="-128"/>
              <a:cs typeface="Arial Unicode MS" pitchFamily="34" charset="-128"/>
            </a:endParaRPr>
          </a:p>
        </p:txBody>
      </p:sp>
      <p:sp>
        <p:nvSpPr>
          <p:cNvPr id="8" name="Rectangle 7"/>
          <p:cNvSpPr/>
          <p:nvPr/>
        </p:nvSpPr>
        <p:spPr bwMode="gray">
          <a:xfrm>
            <a:off x="6707187" y="2286794"/>
            <a:ext cx="1676400" cy="3505200"/>
          </a:xfrm>
          <a:prstGeom prst="rect">
            <a:avLst/>
          </a:prstGeom>
          <a:solidFill>
            <a:schemeClr val="tx2">
              <a:lumMod val="60000"/>
              <a:lumOff val="40000"/>
              <a:alpha val="50000"/>
            </a:schemeClr>
          </a:solidFill>
          <a:ln w="57150" cmpd="sng"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1" i="0" u="none" strike="noStrike" kern="0" cap="none" spc="0" normalizeH="0" baseline="0" noProof="0" dirty="0" smtClean="0">
              <a:ln>
                <a:noFill/>
              </a:ln>
              <a:solidFill>
                <a:srgbClr val="FFFFFF"/>
              </a:solidFill>
              <a:effectLst/>
              <a:uLnTx/>
              <a:uFillTx/>
              <a:ea typeface="Arial Unicode MS" pitchFamily="34" charset="-128"/>
              <a:cs typeface="Arial Unicode MS" pitchFamily="34" charset="-128"/>
            </a:endParaRPr>
          </a:p>
        </p:txBody>
      </p:sp>
      <p:sp>
        <p:nvSpPr>
          <p:cNvPr id="9" name="Rectangle 8"/>
          <p:cNvSpPr/>
          <p:nvPr/>
        </p:nvSpPr>
        <p:spPr bwMode="gray">
          <a:xfrm>
            <a:off x="8535987" y="2286794"/>
            <a:ext cx="1676400" cy="3505200"/>
          </a:xfrm>
          <a:prstGeom prst="rect">
            <a:avLst/>
          </a:prstGeom>
          <a:solidFill>
            <a:schemeClr val="accent5">
              <a:lumMod val="60000"/>
              <a:lumOff val="40000"/>
              <a:alpha val="50000"/>
            </a:schemeClr>
          </a:solidFill>
          <a:ln w="57150" cmpd="sng"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1" i="0" u="none" strike="noStrike" kern="0" cap="none" spc="0" normalizeH="0" baseline="0" noProof="0" dirty="0" smtClean="0">
              <a:ln>
                <a:noFill/>
              </a:ln>
              <a:solidFill>
                <a:srgbClr val="FFFFFF"/>
              </a:solidFill>
              <a:effectLst/>
              <a:uLnTx/>
              <a:uFillTx/>
              <a:ea typeface="Arial Unicode MS" pitchFamily="34" charset="-128"/>
              <a:cs typeface="Arial Unicode MS" pitchFamily="34" charset="-128"/>
            </a:endParaRPr>
          </a:p>
        </p:txBody>
      </p:sp>
      <p:sp>
        <p:nvSpPr>
          <p:cNvPr id="10" name="Rounded Rectangle 9"/>
          <p:cNvSpPr/>
          <p:nvPr/>
        </p:nvSpPr>
        <p:spPr bwMode="gray">
          <a:xfrm>
            <a:off x="763587" y="4953794"/>
            <a:ext cx="9906000" cy="685800"/>
          </a:xfrm>
          <a:prstGeom prst="round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Big Data Discovery Basic</a:t>
            </a:r>
          </a:p>
        </p:txBody>
      </p:sp>
      <p:cxnSp>
        <p:nvCxnSpPr>
          <p:cNvPr id="12" name="Straight Arrow Connector 11"/>
          <p:cNvCxnSpPr/>
          <p:nvPr/>
        </p:nvCxnSpPr>
        <p:spPr>
          <a:xfrm>
            <a:off x="1220787" y="1981994"/>
            <a:ext cx="8991600" cy="0"/>
          </a:xfrm>
          <a:prstGeom prst="straightConnector1">
            <a:avLst/>
          </a:prstGeom>
          <a:ln w="57150" cmpd="sng">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915987" y="2286794"/>
            <a:ext cx="0" cy="2895600"/>
          </a:xfrm>
          <a:prstGeom prst="straightConnector1">
            <a:avLst/>
          </a:prstGeom>
          <a:ln w="57150" cmpd="sng">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0517187" y="2286794"/>
            <a:ext cx="0" cy="3124200"/>
          </a:xfrm>
          <a:prstGeom prst="straightConnector1">
            <a:avLst/>
          </a:prstGeom>
          <a:ln w="57150" cmpd="sng">
            <a:solidFill>
              <a:srgbClr val="FFFFFF"/>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gray">
          <a:xfrm>
            <a:off x="763587" y="4115594"/>
            <a:ext cx="9906000" cy="685800"/>
          </a:xfrm>
          <a:prstGeom prst="round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Big Data Discovery Team</a:t>
            </a:r>
          </a:p>
        </p:txBody>
      </p:sp>
      <p:sp>
        <p:nvSpPr>
          <p:cNvPr id="21" name="TextBox 20"/>
          <p:cNvSpPr txBox="1"/>
          <p:nvPr/>
        </p:nvSpPr>
        <p:spPr>
          <a:xfrm>
            <a:off x="1220787" y="2362995"/>
            <a:ext cx="1676400" cy="30480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000" b="1" kern="0" dirty="0" smtClean="0">
                <a:solidFill>
                  <a:srgbClr val="FFFFFF"/>
                </a:solidFill>
                <a:ea typeface="Arial Unicode MS" pitchFamily="34" charset="-128"/>
                <a:cs typeface="Arial Unicode MS" pitchFamily="34" charset="-128"/>
              </a:rPr>
              <a:t>ETL</a:t>
            </a:r>
          </a:p>
        </p:txBody>
      </p:sp>
      <p:sp>
        <p:nvSpPr>
          <p:cNvPr id="22" name="TextBox 21"/>
          <p:cNvSpPr txBox="1"/>
          <p:nvPr/>
        </p:nvSpPr>
        <p:spPr>
          <a:xfrm>
            <a:off x="3049587" y="2362995"/>
            <a:ext cx="1676400" cy="30480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000" b="1" kern="0" dirty="0" smtClean="0">
                <a:solidFill>
                  <a:srgbClr val="FFFFFF"/>
                </a:solidFill>
                <a:ea typeface="Arial Unicode MS" pitchFamily="34" charset="-128"/>
                <a:cs typeface="Arial Unicode MS" pitchFamily="34" charset="-128"/>
              </a:rPr>
              <a:t>BI</a:t>
            </a:r>
          </a:p>
        </p:txBody>
      </p:sp>
      <p:sp>
        <p:nvSpPr>
          <p:cNvPr id="23" name="TextBox 22"/>
          <p:cNvSpPr txBox="1"/>
          <p:nvPr/>
        </p:nvSpPr>
        <p:spPr>
          <a:xfrm>
            <a:off x="4878387" y="2362995"/>
            <a:ext cx="1676400" cy="30480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000" b="1" kern="0" dirty="0" smtClean="0">
                <a:solidFill>
                  <a:srgbClr val="FFFFFF"/>
                </a:solidFill>
                <a:ea typeface="Arial Unicode MS" pitchFamily="34" charset="-128"/>
                <a:cs typeface="Arial Unicode MS" pitchFamily="34" charset="-128"/>
              </a:rPr>
              <a:t>Q&amp;R</a:t>
            </a:r>
          </a:p>
        </p:txBody>
      </p:sp>
      <p:sp>
        <p:nvSpPr>
          <p:cNvPr id="24" name="TextBox 23"/>
          <p:cNvSpPr txBox="1"/>
          <p:nvPr/>
        </p:nvSpPr>
        <p:spPr>
          <a:xfrm>
            <a:off x="6707187" y="2362995"/>
            <a:ext cx="1676400" cy="30480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000" b="1" kern="0" dirty="0" smtClean="0">
                <a:solidFill>
                  <a:srgbClr val="FFFFFF"/>
                </a:solidFill>
                <a:ea typeface="Arial Unicode MS" pitchFamily="34" charset="-128"/>
                <a:cs typeface="Arial Unicode MS" pitchFamily="34" charset="-128"/>
              </a:rPr>
              <a:t>OLAP</a:t>
            </a:r>
          </a:p>
        </p:txBody>
      </p:sp>
      <p:sp>
        <p:nvSpPr>
          <p:cNvPr id="25" name="TextBox 24"/>
          <p:cNvSpPr txBox="1"/>
          <p:nvPr/>
        </p:nvSpPr>
        <p:spPr>
          <a:xfrm>
            <a:off x="8535987" y="2362995"/>
            <a:ext cx="1676400" cy="30480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000" b="1" kern="0" dirty="0" smtClean="0">
                <a:solidFill>
                  <a:srgbClr val="FFFFFF"/>
                </a:solidFill>
                <a:ea typeface="Arial Unicode MS" pitchFamily="34" charset="-128"/>
                <a:cs typeface="Arial Unicode MS" pitchFamily="34" charset="-128"/>
              </a:rPr>
              <a:t>Predictive</a:t>
            </a:r>
          </a:p>
        </p:txBody>
      </p:sp>
      <p:sp>
        <p:nvSpPr>
          <p:cNvPr id="30" name="Rounded Rectangle 29"/>
          <p:cNvSpPr/>
          <p:nvPr/>
        </p:nvSpPr>
        <p:spPr bwMode="gray">
          <a:xfrm>
            <a:off x="763587" y="3277394"/>
            <a:ext cx="9906000" cy="685800"/>
          </a:xfrm>
          <a:prstGeom prst="round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Big Data Discovery Advanced</a:t>
            </a:r>
          </a:p>
        </p:txBody>
      </p:sp>
      <p:sp>
        <p:nvSpPr>
          <p:cNvPr id="3" name="TextBox 2"/>
          <p:cNvSpPr txBox="1"/>
          <p:nvPr/>
        </p:nvSpPr>
        <p:spPr>
          <a:xfrm>
            <a:off x="306387" y="1219994"/>
            <a:ext cx="441960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solidFill>
                  <a:srgbClr val="FFFFFF"/>
                </a:solidFill>
                <a:ea typeface="Arial Unicode MS" pitchFamily="34" charset="-128"/>
                <a:cs typeface="Arial Unicode MS" pitchFamily="34" charset="-128"/>
              </a:rPr>
              <a:t>Example only — not a product plan!</a:t>
            </a:r>
          </a:p>
        </p:txBody>
      </p:sp>
    </p:spTree>
    <p:extLst>
      <p:ext uri="{BB962C8B-B14F-4D97-AF65-F5344CB8AC3E}">
        <p14:creationId xmlns:p14="http://schemas.microsoft.com/office/powerpoint/2010/main" val="2989006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0" grpId="0" animBg="1"/>
      <p:bldP spid="21" grpId="0"/>
      <p:bldP spid="22" grpId="0"/>
      <p:bldP spid="23" grpId="0"/>
      <p:bldP spid="24" grpId="0"/>
      <p:bldP spid="25" grpId="0"/>
      <p:bldP spid="30"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90699" y="1497428"/>
            <a:ext cx="8613779" cy="4812013"/>
          </a:xfrm>
          <a:prstGeom prst="rect">
            <a:avLst/>
          </a:prstGeom>
        </p:spPr>
      </p:pic>
      <p:sp>
        <p:nvSpPr>
          <p:cNvPr id="3" name="Title 1"/>
          <p:cNvSpPr txBox="1">
            <a:spLocks/>
          </p:cNvSpPr>
          <p:nvPr/>
        </p:nvSpPr>
        <p:spPr bwMode="gray">
          <a:xfrm>
            <a:off x="311551" y="531729"/>
            <a:ext cx="11570384" cy="377707"/>
          </a:xfrm>
          <a:prstGeom prst="rect">
            <a:avLst/>
          </a:prstGeom>
          <a:noFill/>
          <a:ln>
            <a:noFill/>
          </a:ln>
        </p:spPr>
        <p:txBody>
          <a:bodyPr vert="horz" wrap="square" lIns="0" tIns="0" rIns="0" bIns="0" numCol="1" rtlCol="0" anchor="ctr" anchorCtr="0" compatLnSpc="1">
            <a:prstTxWarp prst="textNoShape">
              <a:avLst/>
            </a:prstTxWarp>
            <a:noAutofit/>
          </a:bodyPr>
          <a:lstStyle>
            <a:lvl1pPr algn="l" defTabSz="815986" rtl="0" eaLnBrk="1" latinLnBrk="0" hangingPunct="1">
              <a:spcBef>
                <a:spcPct val="0"/>
              </a:spcBef>
              <a:buNone/>
              <a:defRPr lang="de-DE" sz="2100" b="1" kern="1200" dirty="0">
                <a:solidFill>
                  <a:srgbClr val="F0AB00"/>
                </a:solidFill>
                <a:latin typeface="BentonSans Bold"/>
                <a:ea typeface="+mj-ea"/>
                <a:cs typeface="BentonSans Bold"/>
              </a:defRPr>
            </a:lvl1pPr>
          </a:lstStyle>
          <a:p>
            <a:pPr>
              <a:defRPr/>
            </a:pPr>
            <a:r>
              <a:rPr lang="en-US" sz="3200" b="0" dirty="0">
                <a:solidFill>
                  <a:schemeClr val="bg1"/>
                </a:solidFill>
                <a:latin typeface="Arial"/>
                <a:cs typeface="Arial"/>
              </a:rPr>
              <a:t>Boardroom </a:t>
            </a:r>
            <a:r>
              <a:rPr lang="en-US" sz="3200" b="0" dirty="0" smtClean="0">
                <a:solidFill>
                  <a:schemeClr val="bg1"/>
                </a:solidFill>
                <a:latin typeface="Arial"/>
                <a:cs typeface="Arial"/>
              </a:rPr>
              <a:t>Redefined</a:t>
            </a:r>
            <a:endParaRPr lang="en-US" sz="3200" b="0" dirty="0">
              <a:solidFill>
                <a:schemeClr val="bg1"/>
              </a:solidFill>
              <a:latin typeface="Arial"/>
              <a:cs typeface="Arial"/>
            </a:endParaRPr>
          </a:p>
        </p:txBody>
      </p:sp>
      <p:sp>
        <p:nvSpPr>
          <p:cNvPr id="4" name="TextBox 3"/>
          <p:cNvSpPr txBox="1"/>
          <p:nvPr/>
        </p:nvSpPr>
        <p:spPr>
          <a:xfrm>
            <a:off x="8984681" y="5936330"/>
            <a:ext cx="2845931" cy="846386"/>
          </a:xfrm>
          <a:prstGeom prst="rect">
            <a:avLst/>
          </a:prstGeom>
          <a:noFill/>
        </p:spPr>
        <p:txBody>
          <a:bodyPr wrap="square" lIns="0" tIns="0" rIns="0" bIns="0" rtlCol="0">
            <a:spAutoFit/>
          </a:bodyPr>
          <a:lstStyle/>
          <a:p>
            <a:r>
              <a:rPr lang="en-GB" sz="1100" dirty="0">
                <a:solidFill>
                  <a:schemeClr val="bg1"/>
                </a:solidFill>
                <a:latin typeface="+mn-lt"/>
              </a:rPr>
              <a:t>Source:</a:t>
            </a:r>
          </a:p>
          <a:p>
            <a:r>
              <a:rPr lang="en-GB" sz="1100" dirty="0">
                <a:solidFill>
                  <a:schemeClr val="bg1"/>
                </a:solidFill>
                <a:latin typeface="+mn-lt"/>
              </a:rPr>
              <a:t>In-Memory Data Management: An Inflection Point for Enterprise Applications. </a:t>
            </a:r>
          </a:p>
          <a:p>
            <a:r>
              <a:rPr lang="en-GB" sz="1100" dirty="0" err="1">
                <a:solidFill>
                  <a:schemeClr val="bg1"/>
                </a:solidFill>
                <a:latin typeface="+mn-lt"/>
              </a:rPr>
              <a:t>Hasso</a:t>
            </a:r>
            <a:r>
              <a:rPr lang="en-GB" sz="1100" dirty="0">
                <a:solidFill>
                  <a:schemeClr val="bg1"/>
                </a:solidFill>
                <a:latin typeface="+mn-lt"/>
              </a:rPr>
              <a:t> </a:t>
            </a:r>
            <a:r>
              <a:rPr lang="en-GB" sz="1100" dirty="0" err="1">
                <a:solidFill>
                  <a:schemeClr val="bg1"/>
                </a:solidFill>
                <a:latin typeface="+mn-lt"/>
              </a:rPr>
              <a:t>Plattner</a:t>
            </a:r>
            <a:r>
              <a:rPr lang="en-GB" sz="1100" dirty="0">
                <a:solidFill>
                  <a:schemeClr val="bg1"/>
                </a:solidFill>
                <a:latin typeface="+mn-lt"/>
              </a:rPr>
              <a:t> Alexander </a:t>
            </a:r>
            <a:r>
              <a:rPr lang="en-GB" sz="1100" dirty="0" err="1">
                <a:solidFill>
                  <a:schemeClr val="bg1"/>
                </a:solidFill>
                <a:latin typeface="+mn-lt"/>
              </a:rPr>
              <a:t>Zeier</a:t>
            </a:r>
            <a:endParaRPr lang="en-GB" sz="1100" dirty="0">
              <a:solidFill>
                <a:schemeClr val="bg1"/>
              </a:solidFill>
              <a:latin typeface="+mn-lt"/>
            </a:endParaRPr>
          </a:p>
          <a:p>
            <a:endParaRPr lang="en-GB" sz="1100" kern="0" dirty="0">
              <a:solidFill>
                <a:schemeClr val="bg1"/>
              </a:solidFill>
              <a:latin typeface="+mn-lt"/>
              <a:ea typeface="Arial Unicode MS" pitchFamily="34" charset="-128"/>
              <a:cs typeface="Arial Unicode MS" pitchFamily="34" charset="-128"/>
            </a:endParaRPr>
          </a:p>
        </p:txBody>
      </p:sp>
    </p:spTree>
    <p:extLst>
      <p:ext uri="{BB962C8B-B14F-4D97-AF65-F5344CB8AC3E}">
        <p14:creationId xmlns:p14="http://schemas.microsoft.com/office/powerpoint/2010/main" val="22715544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ardroom of future from 1945 bas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5175" cy="6859588"/>
          </a:xfrm>
          <a:prstGeom prst="rect">
            <a:avLst/>
          </a:prstGeom>
        </p:spPr>
      </p:pic>
      <p:pic>
        <p:nvPicPr>
          <p:cNvPr id="16" name="Picture 15"/>
          <p:cNvPicPr>
            <a:picLocks noChangeAspect="1"/>
          </p:cNvPicPr>
          <p:nvPr/>
        </p:nvPicPr>
        <p:blipFill>
          <a:blip r:embed="rId4"/>
          <a:stretch>
            <a:fillRect/>
          </a:stretch>
        </p:blipFill>
        <p:spPr>
          <a:xfrm>
            <a:off x="0" y="0"/>
            <a:ext cx="12195175" cy="1042930"/>
          </a:xfrm>
          <a:prstGeom prst="rect">
            <a:avLst/>
          </a:prstGeom>
        </p:spPr>
      </p:pic>
      <p:sp>
        <p:nvSpPr>
          <p:cNvPr id="14" name="Rectangle 13"/>
          <p:cNvSpPr/>
          <p:nvPr/>
        </p:nvSpPr>
        <p:spPr bwMode="gray">
          <a:xfrm>
            <a:off x="2983353" y="1494509"/>
            <a:ext cx="6804539" cy="100428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nvGrpSpPr>
          <p:cNvPr id="17" name="Group 16"/>
          <p:cNvGrpSpPr/>
          <p:nvPr/>
        </p:nvGrpSpPr>
        <p:grpSpPr>
          <a:xfrm>
            <a:off x="305988" y="1490990"/>
            <a:ext cx="2416429" cy="4832527"/>
            <a:chOff x="361209" y="279626"/>
            <a:chExt cx="2994540" cy="5988669"/>
          </a:xfrm>
        </p:grpSpPr>
        <p:sp>
          <p:nvSpPr>
            <p:cNvPr id="11" name="Rectangle 10"/>
            <p:cNvSpPr/>
            <p:nvPr/>
          </p:nvSpPr>
          <p:spPr bwMode="gray">
            <a:xfrm>
              <a:off x="361209" y="3460378"/>
              <a:ext cx="2994540" cy="2807917"/>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361209" y="279626"/>
              <a:ext cx="2994540" cy="2807917"/>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6" name="Picture 5" descr="face to face.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5428" y="413816"/>
              <a:ext cx="2732076" cy="2516952"/>
            </a:xfrm>
            <a:prstGeom prst="rect">
              <a:avLst/>
            </a:prstGeom>
          </p:spPr>
        </p:pic>
        <p:pic>
          <p:nvPicPr>
            <p:cNvPr id="7" name="Picture 6" descr="electronic devices.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728" y="3673381"/>
              <a:ext cx="2742832" cy="2420146"/>
            </a:xfrm>
            <a:prstGeom prst="rect">
              <a:avLst/>
            </a:prstGeom>
          </p:spPr>
        </p:pic>
      </p:grpSp>
      <p:sp>
        <p:nvSpPr>
          <p:cNvPr id="12" name="Rectangle 11"/>
          <p:cNvSpPr/>
          <p:nvPr/>
        </p:nvSpPr>
        <p:spPr>
          <a:xfrm>
            <a:off x="3368042" y="1608540"/>
            <a:ext cx="6181121" cy="800219"/>
          </a:xfrm>
          <a:prstGeom prst="rect">
            <a:avLst/>
          </a:prstGeom>
        </p:spPr>
        <p:txBody>
          <a:bodyPr wrap="square">
            <a:spAutoFit/>
          </a:bodyPr>
          <a:lstStyle/>
          <a:p>
            <a:r>
              <a:rPr lang="en-US" sz="2300" i="1" dirty="0" smtClean="0">
                <a:latin typeface="Times"/>
                <a:cs typeface="Times"/>
              </a:rPr>
              <a:t>“Intricate </a:t>
            </a:r>
            <a:r>
              <a:rPr lang="en-US" sz="2300" i="1" dirty="0">
                <a:latin typeface="Times"/>
                <a:cs typeface="Times"/>
              </a:rPr>
              <a:t>calculations of </a:t>
            </a:r>
            <a:r>
              <a:rPr lang="en-US" sz="2300" i="1" dirty="0" smtClean="0">
                <a:latin typeface="Times"/>
                <a:cs typeface="Times"/>
              </a:rPr>
              <a:t>sales </a:t>
            </a:r>
            <a:r>
              <a:rPr lang="en-US" sz="2300" i="1" dirty="0">
                <a:latin typeface="Times"/>
                <a:cs typeface="Times"/>
              </a:rPr>
              <a:t>by territories will </a:t>
            </a:r>
            <a:r>
              <a:rPr lang="en-US" sz="2300" i="1" dirty="0" smtClean="0">
                <a:latin typeface="Times"/>
                <a:cs typeface="Times"/>
              </a:rPr>
              <a:t>appear </a:t>
            </a:r>
            <a:r>
              <a:rPr lang="en-US" sz="2300" i="1" dirty="0">
                <a:latin typeface="Times"/>
                <a:cs typeface="Times"/>
              </a:rPr>
              <a:t>as if by </a:t>
            </a:r>
            <a:r>
              <a:rPr lang="en-US" sz="2300" i="1" dirty="0" smtClean="0">
                <a:latin typeface="Times"/>
                <a:cs typeface="Times"/>
              </a:rPr>
              <a:t>magic in </a:t>
            </a:r>
            <a:r>
              <a:rPr lang="en-US" sz="2300" i="1" dirty="0">
                <a:latin typeface="Times"/>
                <a:cs typeface="Times"/>
              </a:rPr>
              <a:t>the digital age </a:t>
            </a:r>
            <a:r>
              <a:rPr lang="en-US" sz="2300" i="1" dirty="0" smtClean="0">
                <a:latin typeface="Times"/>
                <a:cs typeface="Times"/>
              </a:rPr>
              <a:t>ahead”</a:t>
            </a:r>
            <a:endParaRPr lang="en-US" sz="2300" i="1" dirty="0">
              <a:latin typeface="Times"/>
              <a:cs typeface="Times"/>
            </a:endParaRPr>
          </a:p>
        </p:txBody>
      </p:sp>
      <p:pic>
        <p:nvPicPr>
          <p:cNvPr id="15" name="Picture 14" descr="seagrams-whiskey-ad.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562259" y="254432"/>
            <a:ext cx="4853861" cy="6859588"/>
          </a:xfrm>
          <a:prstGeom prst="rect">
            <a:avLst/>
          </a:prstGeom>
        </p:spPr>
      </p:pic>
    </p:spTree>
    <p:extLst>
      <p:ext uri="{BB962C8B-B14F-4D97-AF65-F5344CB8AC3E}">
        <p14:creationId xmlns:p14="http://schemas.microsoft.com/office/powerpoint/2010/main" val="363525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itle 1"/>
          <p:cNvSpPr>
            <a:spLocks noGrp="1"/>
          </p:cNvSpPr>
          <p:nvPr>
            <p:ph type="title"/>
          </p:nvPr>
        </p:nvSpPr>
        <p:spPr/>
        <p:txBody>
          <a:bodyPr/>
          <a:lstStyle/>
          <a:p>
            <a:r>
              <a:rPr lang="en-US" dirty="0" smtClean="0">
                <a:solidFill>
                  <a:srgbClr val="FFFFFF"/>
                </a:solidFill>
              </a:rPr>
              <a:t>Congratulations!</a:t>
            </a:r>
            <a:endParaRPr lang="en-US" dirty="0">
              <a:solidFill>
                <a:srgbClr val="FFFFFF"/>
              </a:solidFill>
            </a:endParaRPr>
          </a:p>
        </p:txBody>
      </p:sp>
      <p:pic>
        <p:nvPicPr>
          <p:cNvPr id="5" name="Picture 4" descr="Big-Data-Magazine-covers.jpg"/>
          <p:cNvPicPr>
            <a:picLocks noChangeAspect="1"/>
          </p:cNvPicPr>
          <p:nvPr/>
        </p:nvPicPr>
        <p:blipFill rotWithShape="1">
          <a:blip r:embed="rId5" cstate="screen">
            <a:extLst>
              <a:ext uri="{28A0092B-C50C-407E-A947-70E740481C1C}">
                <a14:useLocalDpi xmlns:a14="http://schemas.microsoft.com/office/drawing/2010/main"/>
              </a:ext>
            </a:extLst>
          </a:blip>
          <a:srcRect t="-1"/>
          <a:stretch/>
        </p:blipFill>
        <p:spPr>
          <a:xfrm>
            <a:off x="4377495" y="305594"/>
            <a:ext cx="7559957" cy="6096000"/>
          </a:xfrm>
          <a:prstGeom prst="rect">
            <a:avLst/>
          </a:prstGeom>
        </p:spPr>
      </p:pic>
      <p:pic>
        <p:nvPicPr>
          <p:cNvPr id="6" name="Picture 5" descr="is big data the new god.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30187" y="1630541"/>
            <a:ext cx="3962400" cy="4771053"/>
          </a:xfrm>
          <a:prstGeom prst="rect">
            <a:avLst/>
          </a:prstGeom>
        </p:spPr>
      </p:pic>
      <p:sp>
        <p:nvSpPr>
          <p:cNvPr id="3" name="TextBox 2"/>
          <p:cNvSpPr txBox="1"/>
          <p:nvPr/>
        </p:nvSpPr>
        <p:spPr>
          <a:xfrm>
            <a:off x="1373187" y="915194"/>
            <a:ext cx="2771291" cy="67710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4400" b="1" kern="0" dirty="0" smtClean="0">
                <a:solidFill>
                  <a:schemeClr val="accent1"/>
                </a:solidFill>
                <a:ea typeface="Arial Unicode MS" pitchFamily="34" charset="-128"/>
                <a:cs typeface="Arial Unicode MS" pitchFamily="34" charset="-128"/>
              </a:rPr>
              <a:t>YOU WON</a:t>
            </a:r>
          </a:p>
        </p:txBody>
      </p:sp>
    </p:spTree>
    <p:extLst>
      <p:ext uri="{BB962C8B-B14F-4D97-AF65-F5344CB8AC3E}">
        <p14:creationId xmlns:p14="http://schemas.microsoft.com/office/powerpoint/2010/main" val="34993022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p:nvPr/>
        </p:nvSpPr>
        <p:spPr>
          <a:xfrm>
            <a:off x="0" y="0"/>
            <a:ext cx="12195174" cy="6859587"/>
          </a:xfrm>
          <a:prstGeom prst="rect">
            <a:avLst/>
          </a:prstGeom>
          <a:blipFill>
            <a:blip r:embed="rId3" cstate="print"/>
            <a:stretch>
              <a:fillRect/>
            </a:stretch>
          </a:blipFill>
        </p:spPr>
        <p:txBody>
          <a:bodyPr wrap="square" lIns="0" tIns="0" rIns="0" bIns="0" rtlCol="0"/>
          <a:lstStyle/>
          <a:p>
            <a:endParaRPr/>
          </a:p>
        </p:txBody>
      </p:sp>
      <p:sp>
        <p:nvSpPr>
          <p:cNvPr id="2" name="Title 1"/>
          <p:cNvSpPr>
            <a:spLocks noGrp="1"/>
          </p:cNvSpPr>
          <p:nvPr>
            <p:ph type="title"/>
          </p:nvPr>
        </p:nvSpPr>
        <p:spPr/>
        <p:txBody>
          <a:bodyPr/>
          <a:lstStyle/>
          <a:p>
            <a:r>
              <a:rPr lang="en-US" dirty="0" smtClean="0">
                <a:solidFill>
                  <a:schemeClr val="bg1"/>
                </a:solidFill>
              </a:rPr>
              <a:t>Decision Cockpits</a:t>
            </a:r>
            <a:endParaRPr lang="en-US"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6387" y="1296194"/>
            <a:ext cx="6410848" cy="5029200"/>
          </a:xfrm>
          <a:prstGeom prst="rect">
            <a:avLst/>
          </a:prstGeom>
        </p:spPr>
      </p:pic>
      <p:grpSp>
        <p:nvGrpSpPr>
          <p:cNvPr id="13" name="Group 12"/>
          <p:cNvGrpSpPr/>
          <p:nvPr/>
        </p:nvGrpSpPr>
        <p:grpSpPr>
          <a:xfrm>
            <a:off x="6809187" y="1311444"/>
            <a:ext cx="5010291" cy="5013950"/>
            <a:chOff x="6545425" y="1235244"/>
            <a:chExt cx="5274054" cy="5277906"/>
          </a:xfrm>
        </p:grpSpPr>
        <p:pic>
          <p:nvPicPr>
            <p:cNvPr id="7" name="Picture 6" descr="C:\Users\I051195\Desktop\New folder\SNAG-0000.png"/>
            <p:cNvPicPr>
              <a:picLocks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545425" y="1235244"/>
              <a:ext cx="2558872" cy="16508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p:cNvPicPr>
            <p:nvPr/>
          </p:nvPicPr>
          <p:blipFill>
            <a:blip r:embed="rId6" cstate="screen">
              <a:extLst>
                <a:ext uri="{28A0092B-C50C-407E-A947-70E740481C1C}">
                  <a14:useLocalDpi xmlns:a14="http://schemas.microsoft.com/office/drawing/2010/main"/>
                </a:ext>
              </a:extLst>
            </a:blip>
            <a:stretch>
              <a:fillRect/>
            </a:stretch>
          </p:blipFill>
          <p:spPr>
            <a:xfrm>
              <a:off x="6554787" y="3048794"/>
              <a:ext cx="2558872" cy="1650806"/>
            </a:xfrm>
            <a:prstGeom prst="rect">
              <a:avLst/>
            </a:prstGeom>
          </p:spPr>
        </p:pic>
        <p:pic>
          <p:nvPicPr>
            <p:cNvPr id="9" name="Picture 8"/>
            <p:cNvPicPr>
              <a:picLocks/>
            </p:cNvPicPr>
            <p:nvPr/>
          </p:nvPicPr>
          <p:blipFill>
            <a:blip r:embed="rId7" cstate="screen">
              <a:extLst>
                <a:ext uri="{28A0092B-C50C-407E-A947-70E740481C1C}">
                  <a14:useLocalDpi xmlns:a14="http://schemas.microsoft.com/office/drawing/2010/main"/>
                </a:ext>
              </a:extLst>
            </a:blip>
            <a:stretch>
              <a:fillRect/>
            </a:stretch>
          </p:blipFill>
          <p:spPr>
            <a:xfrm>
              <a:off x="9244353" y="1235244"/>
              <a:ext cx="2558872" cy="1650806"/>
            </a:xfrm>
            <a:prstGeom prst="rect">
              <a:avLst/>
            </a:prstGeom>
          </p:spPr>
        </p:pic>
        <p:pic>
          <p:nvPicPr>
            <p:cNvPr id="10" name="Picture 9"/>
            <p:cNvPicPr>
              <a:picLocks/>
            </p:cNvPicPr>
            <p:nvPr/>
          </p:nvPicPr>
          <p:blipFill>
            <a:blip r:embed="rId8" cstate="screen">
              <a:extLst>
                <a:ext uri="{28A0092B-C50C-407E-A947-70E740481C1C}">
                  <a14:useLocalDpi xmlns:a14="http://schemas.microsoft.com/office/drawing/2010/main"/>
                </a:ext>
              </a:extLst>
            </a:blip>
            <a:stretch>
              <a:fillRect/>
            </a:stretch>
          </p:blipFill>
          <p:spPr>
            <a:xfrm>
              <a:off x="6554787" y="4862344"/>
              <a:ext cx="2558872" cy="1650806"/>
            </a:xfrm>
            <a:prstGeom prst="rect">
              <a:avLst/>
            </a:prstGeom>
          </p:spPr>
        </p:pic>
        <p:pic>
          <p:nvPicPr>
            <p:cNvPr id="11" name="Picture 10"/>
            <p:cNvPicPr>
              <a:picLocks/>
            </p:cNvPicPr>
            <p:nvPr/>
          </p:nvPicPr>
          <p:blipFill>
            <a:blip r:embed="rId9" cstate="screen">
              <a:extLst>
                <a:ext uri="{28A0092B-C50C-407E-A947-70E740481C1C}">
                  <a14:useLocalDpi xmlns:a14="http://schemas.microsoft.com/office/drawing/2010/main"/>
                </a:ext>
              </a:extLst>
            </a:blip>
            <a:stretch>
              <a:fillRect/>
            </a:stretch>
          </p:blipFill>
          <p:spPr>
            <a:xfrm>
              <a:off x="9260607" y="3048794"/>
              <a:ext cx="2558872" cy="1650806"/>
            </a:xfrm>
            <a:prstGeom prst="rect">
              <a:avLst/>
            </a:prstGeom>
          </p:spPr>
        </p:pic>
        <p:pic>
          <p:nvPicPr>
            <p:cNvPr id="12" name="Picture 11" descr="image008"/>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260607" y="4862344"/>
              <a:ext cx="2558872" cy="1650806"/>
            </a:xfrm>
            <a:prstGeom prst="rect">
              <a:avLst/>
            </a:prstGeom>
            <a:noFill/>
            <a:ln w="9525">
              <a:noFill/>
              <a:miter lim="800000"/>
              <a:headEnd/>
              <a:tailEnd/>
            </a:ln>
          </p:spPr>
        </p:pic>
      </p:grpSp>
    </p:spTree>
    <p:extLst>
      <p:ext uri="{BB962C8B-B14F-4D97-AF65-F5344CB8AC3E}">
        <p14:creationId xmlns:p14="http://schemas.microsoft.com/office/powerpoint/2010/main" val="1942476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ardroom of the future from hasso video.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4823" cy="6859588"/>
          </a:xfrm>
          <a:prstGeom prst="rect">
            <a:avLst/>
          </a:prstGeom>
        </p:spPr>
      </p:pic>
      <p:pic>
        <p:nvPicPr>
          <p:cNvPr id="3" name="Picture 2" descr="boardroom of the future touch.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5175" cy="6859588"/>
          </a:xfrm>
          <a:prstGeom prst="rect">
            <a:avLst/>
          </a:prstGeom>
        </p:spPr>
      </p:pic>
      <p:pic>
        <p:nvPicPr>
          <p:cNvPr id="4" name="Picture 3" descr="smart business executive edition.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0"/>
            <a:ext cx="12191211" cy="6859588"/>
          </a:xfrm>
          <a:prstGeom prst="rect">
            <a:avLst/>
          </a:prstGeom>
        </p:spPr>
      </p:pic>
      <p:sp>
        <p:nvSpPr>
          <p:cNvPr id="5" name="Rectangle 4"/>
          <p:cNvSpPr/>
          <p:nvPr/>
        </p:nvSpPr>
        <p:spPr>
          <a:xfrm>
            <a:off x="3680071" y="3221251"/>
            <a:ext cx="184666" cy="415498"/>
          </a:xfrm>
          <a:prstGeom prst="rect">
            <a:avLst/>
          </a:prstGeom>
        </p:spPr>
        <p:txBody>
          <a:bodyPr wrap="none">
            <a:spAutoFit/>
          </a:bodyPr>
          <a:lstStyle/>
          <a:p>
            <a:endParaRPr lang="en-US" dirty="0"/>
          </a:p>
        </p:txBody>
      </p:sp>
    </p:spTree>
    <p:extLst>
      <p:ext uri="{BB962C8B-B14F-4D97-AF65-F5344CB8AC3E}">
        <p14:creationId xmlns:p14="http://schemas.microsoft.com/office/powerpoint/2010/main" val="17678035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1606"/>
            <a:ext cx="12207455" cy="7047858"/>
          </a:xfrm>
          <a:prstGeom prst="rect">
            <a:avLst/>
          </a:prstGeom>
        </p:spPr>
      </p:pic>
      <p:sp>
        <p:nvSpPr>
          <p:cNvPr id="2" name="Title 1"/>
          <p:cNvSpPr>
            <a:spLocks noGrp="1"/>
          </p:cNvSpPr>
          <p:nvPr>
            <p:ph type="title"/>
          </p:nvPr>
        </p:nvSpPr>
        <p:spPr/>
        <p:txBody>
          <a:bodyPr/>
          <a:lstStyle/>
          <a:p>
            <a:r>
              <a:rPr lang="en-US" b="0" dirty="0" smtClean="0">
                <a:solidFill>
                  <a:srgbClr val="FFFFFF"/>
                </a:solidFill>
              </a:rPr>
              <a:t>Wal-Mart’s Data Café (“Collaborative Analytics Facilities for Enterprise”)</a:t>
            </a:r>
            <a:endParaRPr lang="en-US" b="0" dirty="0">
              <a:solidFill>
                <a:srgbClr val="FFFFFF"/>
              </a:solidFill>
            </a:endParaRPr>
          </a:p>
        </p:txBody>
      </p:sp>
      <p:sp>
        <p:nvSpPr>
          <p:cNvPr id="3" name="Text Placeholder 2"/>
          <p:cNvSpPr>
            <a:spLocks noGrp="1"/>
          </p:cNvSpPr>
          <p:nvPr>
            <p:ph type="body" sz="quarter" idx="10"/>
          </p:nvPr>
        </p:nvSpPr>
        <p:spPr>
          <a:xfrm>
            <a:off x="324000" y="2286795"/>
            <a:ext cx="4401987" cy="2667000"/>
          </a:xfrm>
        </p:spPr>
        <p:txBody>
          <a:bodyPr/>
          <a:lstStyle/>
          <a:p>
            <a:pPr marL="342900" lvl="1" indent="-342900">
              <a:buFont typeface="Arial"/>
              <a:buChar char="•"/>
            </a:pPr>
            <a:r>
              <a:rPr lang="en-US" dirty="0" smtClean="0">
                <a:solidFill>
                  <a:srgbClr val="FFFFFF"/>
                </a:solidFill>
              </a:rPr>
              <a:t>Data from 245M </a:t>
            </a:r>
            <a:r>
              <a:rPr lang="en-US" dirty="0">
                <a:solidFill>
                  <a:srgbClr val="FFFFFF"/>
                </a:solidFill>
              </a:rPr>
              <a:t>customers/week, 11,000 stores under 71 banners in 27 countries and e-commerce websites in 11 </a:t>
            </a:r>
            <a:r>
              <a:rPr lang="en-US" dirty="0" smtClean="0">
                <a:solidFill>
                  <a:srgbClr val="FFFFFF"/>
                </a:solidFill>
              </a:rPr>
              <a:t>countries with </a:t>
            </a:r>
            <a:r>
              <a:rPr lang="en-US" dirty="0">
                <a:solidFill>
                  <a:srgbClr val="FFFFFF"/>
                </a:solidFill>
              </a:rPr>
              <a:t>$482.2 </a:t>
            </a:r>
            <a:r>
              <a:rPr lang="en-US" dirty="0" err="1">
                <a:solidFill>
                  <a:srgbClr val="FFFFFF"/>
                </a:solidFill>
              </a:rPr>
              <a:t>Bn</a:t>
            </a:r>
            <a:r>
              <a:rPr lang="en-US" dirty="0">
                <a:solidFill>
                  <a:srgbClr val="FFFFFF"/>
                </a:solidFill>
              </a:rPr>
              <a:t> </a:t>
            </a:r>
            <a:r>
              <a:rPr lang="en-US" dirty="0" smtClean="0">
                <a:solidFill>
                  <a:srgbClr val="FFFFFF"/>
                </a:solidFill>
              </a:rPr>
              <a:t>sales and </a:t>
            </a:r>
            <a:r>
              <a:rPr lang="en-US" dirty="0">
                <a:solidFill>
                  <a:srgbClr val="FFFFFF"/>
                </a:solidFill>
              </a:rPr>
              <a:t>2.2M employees.</a:t>
            </a:r>
          </a:p>
          <a:p>
            <a:pPr marL="342900" lvl="1" indent="-342900">
              <a:buFont typeface="Arial"/>
              <a:buChar char="•"/>
            </a:pPr>
            <a:r>
              <a:rPr lang="en-US" dirty="0" smtClean="0">
                <a:solidFill>
                  <a:srgbClr val="FFFFFF"/>
                </a:solidFill>
              </a:rPr>
              <a:t>250 </a:t>
            </a:r>
            <a:r>
              <a:rPr lang="en-US" dirty="0" err="1" smtClean="0">
                <a:solidFill>
                  <a:srgbClr val="FFFFFF"/>
                </a:solidFill>
              </a:rPr>
              <a:t>Bn</a:t>
            </a:r>
            <a:r>
              <a:rPr lang="en-US" dirty="0" smtClean="0">
                <a:solidFill>
                  <a:srgbClr val="FFFFFF"/>
                </a:solidFill>
              </a:rPr>
              <a:t> rows of data</a:t>
            </a:r>
          </a:p>
          <a:p>
            <a:pPr marL="342900" lvl="1" indent="-342900">
              <a:buFont typeface="Arial"/>
              <a:buChar char="•"/>
            </a:pPr>
            <a:r>
              <a:rPr lang="en-US" dirty="0" smtClean="0">
                <a:solidFill>
                  <a:srgbClr val="FFFFFF"/>
                </a:solidFill>
              </a:rPr>
              <a:t>94</a:t>
            </a:r>
            <a:r>
              <a:rPr lang="en-US" dirty="0">
                <a:solidFill>
                  <a:srgbClr val="FFFFFF"/>
                </a:solidFill>
              </a:rPr>
              <a:t>% of queries run </a:t>
            </a:r>
            <a:r>
              <a:rPr lang="en-US" dirty="0" smtClean="0">
                <a:solidFill>
                  <a:srgbClr val="FFFFFF"/>
                </a:solidFill>
              </a:rPr>
              <a:t>&lt; 2s</a:t>
            </a:r>
            <a:endParaRPr lang="en-US" dirty="0">
              <a:solidFill>
                <a:srgbClr val="FFFFFF"/>
              </a:solidFill>
            </a:endParaRPr>
          </a:p>
          <a:p>
            <a:pPr marL="342900" lvl="1" indent="-342900">
              <a:buFont typeface="Arial"/>
              <a:buChar char="•"/>
            </a:pPr>
            <a:r>
              <a:rPr lang="en-US" dirty="0" smtClean="0">
                <a:solidFill>
                  <a:srgbClr val="FFFFFF"/>
                </a:solidFill>
              </a:rPr>
              <a:t>&gt;1,000 </a:t>
            </a:r>
            <a:r>
              <a:rPr lang="en-US" dirty="0">
                <a:solidFill>
                  <a:srgbClr val="FFFFFF"/>
                </a:solidFill>
              </a:rPr>
              <a:t>concurrent </a:t>
            </a:r>
            <a:r>
              <a:rPr lang="en-US" dirty="0" smtClean="0">
                <a:solidFill>
                  <a:srgbClr val="FFFFFF"/>
                </a:solidFill>
              </a:rPr>
              <a:t>users even under </a:t>
            </a:r>
            <a:r>
              <a:rPr lang="en-US" dirty="0">
                <a:solidFill>
                  <a:srgbClr val="FFFFFF"/>
                </a:solidFill>
              </a:rPr>
              <a:t>heavy loads. </a:t>
            </a:r>
          </a:p>
          <a:p>
            <a:pPr marL="342900" lvl="1" indent="-342900">
              <a:buFont typeface="Arial"/>
              <a:buChar char="•"/>
            </a:pPr>
            <a:r>
              <a:rPr lang="en-US" dirty="0" smtClean="0">
                <a:solidFill>
                  <a:srgbClr val="FFFFFF"/>
                </a:solidFill>
              </a:rPr>
              <a:t>Data </a:t>
            </a:r>
            <a:r>
              <a:rPr lang="en-US" dirty="0">
                <a:solidFill>
                  <a:srgbClr val="FFFFFF"/>
                </a:solidFill>
              </a:rPr>
              <a:t>load throughput </a:t>
            </a:r>
            <a:r>
              <a:rPr lang="en-US" dirty="0" smtClean="0">
                <a:solidFill>
                  <a:srgbClr val="FFFFFF"/>
                </a:solidFill>
              </a:rPr>
              <a:t>&gt;20 </a:t>
            </a:r>
            <a:r>
              <a:rPr lang="en-US" dirty="0">
                <a:solidFill>
                  <a:srgbClr val="FFFFFF"/>
                </a:solidFill>
              </a:rPr>
              <a:t>million records/</a:t>
            </a:r>
            <a:r>
              <a:rPr lang="en-US" dirty="0" smtClean="0">
                <a:solidFill>
                  <a:srgbClr val="FFFFFF"/>
                </a:solidFill>
              </a:rPr>
              <a:t>hour</a:t>
            </a:r>
            <a:endParaRPr lang="en-US" dirty="0">
              <a:solidFill>
                <a:srgbClr val="FFFFFF"/>
              </a:solidFill>
            </a:endParaRPr>
          </a:p>
          <a:p>
            <a:endParaRPr lang="en-US" dirty="0">
              <a:solidFill>
                <a:srgbClr val="FFFFFF"/>
              </a:solidFill>
            </a:endParaRPr>
          </a:p>
        </p:txBody>
      </p:sp>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92787" y="2210594"/>
            <a:ext cx="5527981" cy="3772054"/>
          </a:xfrm>
          <a:prstGeom prst="rect">
            <a:avLst/>
          </a:prstGeom>
        </p:spPr>
      </p:pic>
      <p:sp>
        <p:nvSpPr>
          <p:cNvPr id="8" name="Rectangle 7"/>
          <p:cNvSpPr/>
          <p:nvPr/>
        </p:nvSpPr>
        <p:spPr>
          <a:xfrm>
            <a:off x="5868987" y="5182394"/>
            <a:ext cx="5095240" cy="696088"/>
          </a:xfrm>
          <a:prstGeom prst="rect">
            <a:avLst/>
          </a:prstGeom>
        </p:spPr>
        <p:txBody>
          <a:bodyPr wrap="square">
            <a:spAutoFit/>
          </a:bodyPr>
          <a:lstStyle/>
          <a:p>
            <a:r>
              <a:rPr lang="en-US" sz="2000" dirty="0" err="1">
                <a:solidFill>
                  <a:srgbClr val="FFFFFF"/>
                </a:solidFill>
              </a:rPr>
              <a:t>Suja</a:t>
            </a:r>
            <a:r>
              <a:rPr lang="en-US" sz="2000" dirty="0">
                <a:solidFill>
                  <a:srgbClr val="FFFFFF"/>
                </a:solidFill>
              </a:rPr>
              <a:t> </a:t>
            </a:r>
            <a:r>
              <a:rPr lang="en-US" sz="2000" dirty="0" err="1" smtClean="0">
                <a:solidFill>
                  <a:srgbClr val="FFFFFF"/>
                </a:solidFill>
              </a:rPr>
              <a:t>Chandrasekaran</a:t>
            </a:r>
            <a:r>
              <a:rPr lang="en-US" sz="2000" dirty="0">
                <a:solidFill>
                  <a:srgbClr val="FFFFFF"/>
                </a:solidFill>
              </a:rPr>
              <a:t/>
            </a:r>
            <a:br>
              <a:rPr lang="en-US" sz="2000" dirty="0">
                <a:solidFill>
                  <a:srgbClr val="FFFFFF"/>
                </a:solidFill>
              </a:rPr>
            </a:br>
            <a:r>
              <a:rPr lang="en-US" sz="2000" dirty="0" smtClean="0">
                <a:solidFill>
                  <a:srgbClr val="FFFFFF"/>
                </a:solidFill>
              </a:rPr>
              <a:t>CTO </a:t>
            </a:r>
            <a:r>
              <a:rPr lang="en-US" sz="2000" dirty="0">
                <a:solidFill>
                  <a:srgbClr val="FFFFFF"/>
                </a:solidFill>
              </a:rPr>
              <a:t>of </a:t>
            </a:r>
            <a:r>
              <a:rPr lang="en-US" sz="2000" dirty="0" err="1">
                <a:solidFill>
                  <a:srgbClr val="FFFFFF"/>
                </a:solidFill>
              </a:rPr>
              <a:t>Walmart</a:t>
            </a:r>
            <a:r>
              <a:rPr lang="en-US" sz="2000" dirty="0">
                <a:solidFill>
                  <a:srgbClr val="FFFFFF"/>
                </a:solidFill>
              </a:rPr>
              <a:t> Technology</a:t>
            </a:r>
          </a:p>
        </p:txBody>
      </p:sp>
      <p:sp>
        <p:nvSpPr>
          <p:cNvPr id="5" name="Rectangle 4"/>
          <p:cNvSpPr/>
          <p:nvPr/>
        </p:nvSpPr>
        <p:spPr>
          <a:xfrm>
            <a:off x="306387" y="1219994"/>
            <a:ext cx="11049000" cy="738664"/>
          </a:xfrm>
          <a:prstGeom prst="rect">
            <a:avLst/>
          </a:prstGeom>
        </p:spPr>
        <p:txBody>
          <a:bodyPr wrap="square">
            <a:spAutoFit/>
          </a:bodyPr>
          <a:lstStyle/>
          <a:p>
            <a:r>
              <a:rPr lang="en-US" i="1" dirty="0" smtClean="0">
                <a:solidFill>
                  <a:srgbClr val="F0AB00"/>
                </a:solidFill>
              </a:rPr>
              <a:t>“In</a:t>
            </a:r>
            <a:r>
              <a:rPr lang="en-US" i="1" dirty="0">
                <a:solidFill>
                  <a:srgbClr val="F0AB00"/>
                </a:solidFill>
              </a:rPr>
              <a:t>-memory cannot economically, or even practically, scale to the volumes of today’s data </a:t>
            </a:r>
            <a:r>
              <a:rPr lang="en-US" i="1" dirty="0" smtClean="0">
                <a:solidFill>
                  <a:srgbClr val="F0AB00"/>
                </a:solidFill>
              </a:rPr>
              <a:t>warehouses</a:t>
            </a:r>
            <a:r>
              <a:rPr lang="en-US" i="1" dirty="0">
                <a:solidFill>
                  <a:srgbClr val="F0AB00"/>
                </a:solidFill>
              </a:rPr>
              <a:t> </a:t>
            </a:r>
            <a:r>
              <a:rPr lang="en-US" i="1" dirty="0" smtClean="0">
                <a:solidFill>
                  <a:srgbClr val="F0AB00"/>
                </a:solidFill>
              </a:rPr>
              <a:t>— Neil </a:t>
            </a:r>
            <a:r>
              <a:rPr lang="en-US" i="1" dirty="0" err="1">
                <a:solidFill>
                  <a:srgbClr val="F0AB00"/>
                </a:solidFill>
              </a:rPr>
              <a:t>Raden</a:t>
            </a:r>
            <a:r>
              <a:rPr lang="en-US" i="1" dirty="0">
                <a:solidFill>
                  <a:srgbClr val="F0AB00"/>
                </a:solidFill>
              </a:rPr>
              <a:t>, </a:t>
            </a:r>
            <a:r>
              <a:rPr lang="en-US" i="1" dirty="0" smtClean="0">
                <a:solidFill>
                  <a:srgbClr val="F0AB00"/>
                </a:solidFill>
              </a:rPr>
              <a:t>2012”</a:t>
            </a:r>
            <a:endParaRPr lang="en-US" i="1" dirty="0">
              <a:solidFill>
                <a:srgbClr val="F0AB00"/>
              </a:solidFill>
            </a:endParaRPr>
          </a:p>
        </p:txBody>
      </p:sp>
    </p:spTree>
    <p:extLst>
      <p:ext uri="{BB962C8B-B14F-4D97-AF65-F5344CB8AC3E}">
        <p14:creationId xmlns:p14="http://schemas.microsoft.com/office/powerpoint/2010/main" val="18728981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1606"/>
            <a:ext cx="12207455" cy="7047858"/>
          </a:xfrm>
          <a:prstGeom prst="rect">
            <a:avLst/>
          </a:prstGeom>
        </p:spPr>
      </p:pic>
      <p:sp>
        <p:nvSpPr>
          <p:cNvPr id="2" name="Title 1"/>
          <p:cNvSpPr>
            <a:spLocks noGrp="1"/>
          </p:cNvSpPr>
          <p:nvPr>
            <p:ph type="title"/>
          </p:nvPr>
        </p:nvSpPr>
        <p:spPr/>
        <p:txBody>
          <a:bodyPr/>
          <a:lstStyle/>
          <a:p>
            <a:r>
              <a:rPr lang="en-US" dirty="0" smtClean="0">
                <a:solidFill>
                  <a:srgbClr val="FFFFFF"/>
                </a:solidFill>
              </a:rPr>
              <a:t>Mercy Health</a:t>
            </a:r>
            <a:endParaRPr lang="en-US" dirty="0">
              <a:solidFill>
                <a:srgbClr val="FFFFFF"/>
              </a:solidFill>
            </a:endParaRPr>
          </a:p>
        </p:txBody>
      </p:sp>
      <p:pic>
        <p:nvPicPr>
          <p:cNvPr id="3" name="Picture 2"/>
          <p:cNvPicPr>
            <a:picLocks noChangeAspect="1"/>
          </p:cNvPicPr>
          <p:nvPr/>
        </p:nvPicPr>
        <p:blipFill>
          <a:blip r:embed="rId4"/>
          <a:stretch>
            <a:fillRect/>
          </a:stretch>
        </p:blipFill>
        <p:spPr>
          <a:xfrm>
            <a:off x="344487" y="1143794"/>
            <a:ext cx="4533900" cy="1813560"/>
          </a:xfrm>
          <a:prstGeom prst="rect">
            <a:avLst/>
          </a:prstGeom>
        </p:spPr>
      </p:pic>
      <p:pic>
        <p:nvPicPr>
          <p:cNvPr id="8" name="Picture 7"/>
          <p:cNvPicPr>
            <a:picLocks noChangeAspect="1"/>
          </p:cNvPicPr>
          <p:nvPr/>
        </p:nvPicPr>
        <p:blipFill>
          <a:blip r:embed="rId5"/>
          <a:stretch>
            <a:fillRect/>
          </a:stretch>
        </p:blipFill>
        <p:spPr>
          <a:xfrm>
            <a:off x="306387" y="3124994"/>
            <a:ext cx="5651929" cy="2755899"/>
          </a:xfrm>
          <a:prstGeom prst="rect">
            <a:avLst/>
          </a:prstGeom>
        </p:spPr>
      </p:pic>
      <p:sp>
        <p:nvSpPr>
          <p:cNvPr id="9" name="Rectangle 8"/>
          <p:cNvSpPr/>
          <p:nvPr/>
        </p:nvSpPr>
        <p:spPr>
          <a:xfrm>
            <a:off x="834115" y="5111720"/>
            <a:ext cx="5509071" cy="738664"/>
          </a:xfrm>
          <a:prstGeom prst="rect">
            <a:avLst/>
          </a:prstGeom>
        </p:spPr>
        <p:txBody>
          <a:bodyPr wrap="square">
            <a:spAutoFit/>
          </a:bodyPr>
          <a:lstStyle/>
          <a:p>
            <a:r>
              <a:rPr lang="en-US" dirty="0"/>
              <a:t>Mercy Named One of Nation’s Most Wired for 11th Year</a:t>
            </a:r>
          </a:p>
        </p:txBody>
      </p:sp>
      <p:pic>
        <p:nvPicPr>
          <p:cNvPr id="7" name="Picture 6"/>
          <p:cNvPicPr>
            <a:picLocks noChangeAspect="1"/>
          </p:cNvPicPr>
          <p:nvPr/>
        </p:nvPicPr>
        <p:blipFill>
          <a:blip r:embed="rId6"/>
          <a:stretch>
            <a:fillRect/>
          </a:stretch>
        </p:blipFill>
        <p:spPr>
          <a:xfrm>
            <a:off x="5030787" y="1143794"/>
            <a:ext cx="6781800" cy="3093453"/>
          </a:xfrm>
          <a:prstGeom prst="rect">
            <a:avLst/>
          </a:prstGeom>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40257" y="4376927"/>
            <a:ext cx="5572330" cy="1491267"/>
          </a:xfrm>
          <a:prstGeom prst="rect">
            <a:avLst/>
          </a:prstGeom>
        </p:spPr>
      </p:pic>
      <p:sp>
        <p:nvSpPr>
          <p:cNvPr id="13" name="Rectangle 12"/>
          <p:cNvSpPr/>
          <p:nvPr/>
        </p:nvSpPr>
        <p:spPr>
          <a:xfrm>
            <a:off x="3049588" y="1062841"/>
            <a:ext cx="6096000" cy="415498"/>
          </a:xfrm>
          <a:prstGeom prst="rect">
            <a:avLst/>
          </a:prstGeom>
        </p:spPr>
        <p:txBody>
          <a:bodyPr>
            <a:spAutoFit/>
          </a:bodyPr>
          <a:lstStyle/>
          <a:p>
            <a:endParaRPr lang="en-US" dirty="0"/>
          </a:p>
        </p:txBody>
      </p:sp>
      <p:sp>
        <p:nvSpPr>
          <p:cNvPr id="4" name="TextBox 3"/>
          <p:cNvSpPr txBox="1"/>
          <p:nvPr/>
        </p:nvSpPr>
        <p:spPr>
          <a:xfrm>
            <a:off x="382587" y="6401594"/>
            <a:ext cx="8076880"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solidFill>
                  <a:schemeClr val="bg1"/>
                </a:solidFill>
                <a:ea typeface="Arial Unicode MS" pitchFamily="34" charset="-128"/>
                <a:cs typeface="Arial Unicode MS" pitchFamily="34" charset="-128"/>
              </a:rPr>
              <a:t>40K employees, &gt;8M patients/year, 9 years of data, structured &amp; unstructured</a:t>
            </a:r>
          </a:p>
        </p:txBody>
      </p:sp>
    </p:spTree>
    <p:extLst>
      <p:ext uri="{BB962C8B-B14F-4D97-AF65-F5344CB8AC3E}">
        <p14:creationId xmlns:p14="http://schemas.microsoft.com/office/powerpoint/2010/main" val="3616477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1606"/>
            <a:ext cx="12207455" cy="7047858"/>
          </a:xfrm>
          <a:prstGeom prst="rect">
            <a:avLst/>
          </a:prstGeom>
        </p:spPr>
      </p:pic>
      <p:sp>
        <p:nvSpPr>
          <p:cNvPr id="2" name="Title 1"/>
          <p:cNvSpPr>
            <a:spLocks noGrp="1"/>
          </p:cNvSpPr>
          <p:nvPr>
            <p:ph type="title"/>
          </p:nvPr>
        </p:nvSpPr>
        <p:spPr/>
        <p:txBody>
          <a:bodyPr/>
          <a:lstStyle/>
          <a:p>
            <a:r>
              <a:rPr lang="en-US" dirty="0" smtClean="0">
                <a:solidFill>
                  <a:srgbClr val="FFFFFF"/>
                </a:solidFill>
              </a:rPr>
              <a:t>Hadoop Rising (?)</a:t>
            </a:r>
            <a:endParaRPr lang="en-US" dirty="0">
              <a:solidFill>
                <a:srgbClr val="FFFFFF"/>
              </a:solidFill>
            </a:endParaRPr>
          </a:p>
        </p:txBody>
      </p:sp>
      <p:graphicFrame>
        <p:nvGraphicFramePr>
          <p:cNvPr id="9" name="Chart 8"/>
          <p:cNvGraphicFramePr>
            <a:graphicFrameLocks/>
          </p:cNvGraphicFramePr>
          <p:nvPr>
            <p:extLst>
              <p:ext uri="{D42A27DB-BD31-4B8C-83A1-F6EECF244321}">
                <p14:modId xmlns:p14="http://schemas.microsoft.com/office/powerpoint/2010/main" val="1160311741"/>
              </p:ext>
            </p:extLst>
          </p:nvPr>
        </p:nvGraphicFramePr>
        <p:xfrm>
          <a:off x="6783387" y="2286794"/>
          <a:ext cx="4572000" cy="419100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7193216" y="3124994"/>
            <a:ext cx="885571"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solidFill>
                  <a:schemeClr val="bg1"/>
                </a:solidFill>
                <a:ea typeface="Arial Unicode MS" pitchFamily="34" charset="-128"/>
                <a:cs typeface="Arial Unicode MS" pitchFamily="34" charset="-128"/>
              </a:rPr>
              <a:t>1Q 2014</a:t>
            </a:r>
          </a:p>
        </p:txBody>
      </p:sp>
      <p:sp>
        <p:nvSpPr>
          <p:cNvPr id="7" name="TextBox 6"/>
          <p:cNvSpPr txBox="1"/>
          <p:nvPr/>
        </p:nvSpPr>
        <p:spPr>
          <a:xfrm>
            <a:off x="9374187" y="2439194"/>
            <a:ext cx="885571"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solidFill>
                  <a:schemeClr val="bg1"/>
                </a:solidFill>
                <a:ea typeface="Arial Unicode MS" pitchFamily="34" charset="-128"/>
                <a:cs typeface="Arial Unicode MS" pitchFamily="34" charset="-128"/>
              </a:rPr>
              <a:t>1Q 2015</a:t>
            </a: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187" y="2515394"/>
            <a:ext cx="5029200" cy="3616191"/>
          </a:xfrm>
          <a:prstGeom prst="rect">
            <a:avLst/>
          </a:prstGeom>
        </p:spPr>
      </p:pic>
      <p:graphicFrame>
        <p:nvGraphicFramePr>
          <p:cNvPr id="12" name="Chart 11"/>
          <p:cNvGraphicFramePr>
            <a:graphicFrameLocks/>
          </p:cNvGraphicFramePr>
          <p:nvPr>
            <p:extLst>
              <p:ext uri="{D42A27DB-BD31-4B8C-83A1-F6EECF244321}">
                <p14:modId xmlns:p14="http://schemas.microsoft.com/office/powerpoint/2010/main" val="1338872087"/>
              </p:ext>
            </p:extLst>
          </p:nvPr>
        </p:nvGraphicFramePr>
        <p:xfrm>
          <a:off x="1373187" y="1067594"/>
          <a:ext cx="92964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p:cNvSpPr txBox="1"/>
          <p:nvPr/>
        </p:nvSpPr>
        <p:spPr>
          <a:xfrm>
            <a:off x="611187" y="1981994"/>
            <a:ext cx="885571"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solidFill>
                  <a:schemeClr val="bg1"/>
                </a:solidFill>
                <a:ea typeface="Arial Unicode MS" pitchFamily="34" charset="-128"/>
                <a:cs typeface="Arial Unicode MS" pitchFamily="34" charset="-128"/>
              </a:rPr>
              <a:t>1Q 2013</a:t>
            </a:r>
          </a:p>
        </p:txBody>
      </p:sp>
    </p:spTree>
    <p:extLst>
      <p:ext uri="{BB962C8B-B14F-4D97-AF65-F5344CB8AC3E}">
        <p14:creationId xmlns:p14="http://schemas.microsoft.com/office/powerpoint/2010/main" val="20499669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graphicEl>
                                              <a:chart seriesIdx="0" categoryIdx="-4" bldStep="series"/>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series"/>
        </p:bldSub>
      </p:bldGraphic>
      <p:bldP spid="6" grpId="0"/>
      <p:bldP spid="7" grpId="0"/>
      <p:bldGraphic spid="12" grpId="0">
        <p:bldAsOne/>
      </p:bldGraphic>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itle 1"/>
          <p:cNvSpPr>
            <a:spLocks noGrp="1"/>
          </p:cNvSpPr>
          <p:nvPr>
            <p:ph type="title"/>
          </p:nvPr>
        </p:nvSpPr>
        <p:spPr/>
        <p:txBody>
          <a:bodyPr/>
          <a:lstStyle/>
          <a:p>
            <a:r>
              <a:rPr lang="en-US" b="0" dirty="0" smtClean="0">
                <a:solidFill>
                  <a:srgbClr val="FFFFFF"/>
                </a:solidFill>
              </a:rPr>
              <a:t>The End of the Hadoop Honeymoon?</a:t>
            </a:r>
            <a:endParaRPr lang="en-US" b="0" dirty="0">
              <a:solidFill>
                <a:srgbClr val="FFFFFF"/>
              </a:solidFill>
            </a:endParaRPr>
          </a:p>
        </p:txBody>
      </p:sp>
      <p:pic>
        <p:nvPicPr>
          <p:cNvPr id="4" name="Picture 3"/>
          <p:cNvPicPr>
            <a:picLocks noChangeAspect="1"/>
          </p:cNvPicPr>
          <p:nvPr/>
        </p:nvPicPr>
        <p:blipFill>
          <a:blip r:embed="rId5"/>
          <a:stretch>
            <a:fillRect/>
          </a:stretch>
        </p:blipFill>
        <p:spPr>
          <a:xfrm>
            <a:off x="534987" y="1296194"/>
            <a:ext cx="11045798" cy="1905000"/>
          </a:xfrm>
          <a:prstGeom prst="rect">
            <a:avLst/>
          </a:prstGeom>
        </p:spPr>
      </p:pic>
      <p:sp>
        <p:nvSpPr>
          <p:cNvPr id="8" name="Rectangle 7"/>
          <p:cNvSpPr/>
          <p:nvPr/>
        </p:nvSpPr>
        <p:spPr>
          <a:xfrm>
            <a:off x="458787" y="3658394"/>
            <a:ext cx="11049000" cy="2354491"/>
          </a:xfrm>
          <a:prstGeom prst="rect">
            <a:avLst/>
          </a:prstGeom>
        </p:spPr>
        <p:txBody>
          <a:bodyPr wrap="square">
            <a:spAutoFit/>
          </a:bodyPr>
          <a:lstStyle/>
          <a:p>
            <a:r>
              <a:rPr lang="en-US" dirty="0">
                <a:solidFill>
                  <a:srgbClr val="FFFFFF"/>
                </a:solidFill>
              </a:rPr>
              <a:t>"Despite considerable hype and reported successes for early adopters, </a:t>
            </a:r>
            <a:r>
              <a:rPr lang="en-US" dirty="0" smtClean="0">
                <a:solidFill>
                  <a:srgbClr val="FFFFFF"/>
                </a:solidFill>
              </a:rPr>
              <a:t>54% of </a:t>
            </a:r>
            <a:r>
              <a:rPr lang="en-US" dirty="0">
                <a:solidFill>
                  <a:srgbClr val="FFFFFF"/>
                </a:solidFill>
              </a:rPr>
              <a:t>survey respondents report no plans to invest at this time, while only </a:t>
            </a:r>
            <a:r>
              <a:rPr lang="en-US" dirty="0" smtClean="0">
                <a:solidFill>
                  <a:srgbClr val="FFFFFF"/>
                </a:solidFill>
              </a:rPr>
              <a:t>18%have </a:t>
            </a:r>
            <a:r>
              <a:rPr lang="en-US" dirty="0">
                <a:solidFill>
                  <a:srgbClr val="FFFFFF"/>
                </a:solidFill>
              </a:rPr>
              <a:t>plans to invest in Hadoop over the next two </a:t>
            </a:r>
            <a:r>
              <a:rPr lang="en-US" dirty="0" smtClean="0">
                <a:solidFill>
                  <a:srgbClr val="FFFFFF"/>
                </a:solidFill>
              </a:rPr>
              <a:t>years. Furthermore</a:t>
            </a:r>
            <a:r>
              <a:rPr lang="en-US" dirty="0">
                <a:solidFill>
                  <a:srgbClr val="FFFFFF"/>
                </a:solidFill>
              </a:rPr>
              <a:t>, the early adopters don't appear to be championing for substantial Hadoop adoption over the next 24 months; in fact, </a:t>
            </a:r>
            <a:r>
              <a:rPr lang="en-US" b="1" dirty="0">
                <a:solidFill>
                  <a:srgbClr val="F0AB00"/>
                </a:solidFill>
              </a:rPr>
              <a:t>there are fewer who plan to begin in the next two years than already have</a:t>
            </a:r>
            <a:r>
              <a:rPr lang="en-US" b="1" dirty="0" smtClean="0">
                <a:solidFill>
                  <a:srgbClr val="FFFFFF"/>
                </a:solidFill>
              </a:rPr>
              <a:t>.</a:t>
            </a:r>
            <a:r>
              <a:rPr lang="en-US" dirty="0" smtClean="0">
                <a:solidFill>
                  <a:srgbClr val="FFFFFF"/>
                </a:solidFill>
              </a:rPr>
              <a:t>”</a:t>
            </a:r>
          </a:p>
          <a:p>
            <a:endParaRPr lang="en-US" dirty="0" smtClean="0">
              <a:solidFill>
                <a:srgbClr val="FFFFFF"/>
              </a:solidFill>
            </a:endParaRPr>
          </a:p>
          <a:p>
            <a:pPr algn="r"/>
            <a:r>
              <a:rPr lang="en-US" dirty="0" smtClean="0">
                <a:solidFill>
                  <a:srgbClr val="FFFFFF"/>
                </a:solidFill>
              </a:rPr>
              <a:t>Nick </a:t>
            </a:r>
            <a:r>
              <a:rPr lang="en-US" dirty="0" err="1">
                <a:solidFill>
                  <a:srgbClr val="FFFFFF"/>
                </a:solidFill>
              </a:rPr>
              <a:t>Heudecker</a:t>
            </a:r>
            <a:r>
              <a:rPr lang="en-US" dirty="0">
                <a:solidFill>
                  <a:srgbClr val="FFFFFF"/>
                </a:solidFill>
              </a:rPr>
              <a:t>, research director at Gartner. </a:t>
            </a:r>
          </a:p>
        </p:txBody>
      </p:sp>
    </p:spTree>
    <p:extLst>
      <p:ext uri="{BB962C8B-B14F-4D97-AF65-F5344CB8AC3E}">
        <p14:creationId xmlns:p14="http://schemas.microsoft.com/office/powerpoint/2010/main" val="18782330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Rectangle 1"/>
          <p:cNvSpPr/>
          <p:nvPr/>
        </p:nvSpPr>
        <p:spPr bwMode="gray">
          <a:xfrm>
            <a:off x="5886940" y="2210594"/>
            <a:ext cx="6096000" cy="35052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4" name="Rectangle 23"/>
          <p:cNvSpPr/>
          <p:nvPr/>
        </p:nvSpPr>
        <p:spPr>
          <a:xfrm>
            <a:off x="0" y="232748"/>
            <a:ext cx="12198351" cy="945530"/>
          </a:xfrm>
          <a:prstGeom prst="rect">
            <a:avLst/>
          </a:prstGeom>
          <a:noFill/>
        </p:spPr>
        <p:txBody>
          <a:bodyPr rot="0" spcFirstLastPara="0" vertOverflow="overflow" horzOverflow="overflow" vert="horz" wrap="square" lIns="121968" tIns="60984" rIns="121968" bIns="60984" numCol="1" spcCol="0" rtlCol="0" fromWordArt="0" anchor="ctr" anchorCtr="0" forceAA="0" compatLnSpc="1">
            <a:prstTxWarp prst="textNoShape">
              <a:avLst/>
            </a:prstTxWarp>
            <a:noAutofit/>
            <a:scene3d>
              <a:camera prst="orthographicFront"/>
              <a:lightRig rig="balanced" dir="t">
                <a:rot lat="0" lon="0" rev="2100000"/>
              </a:lightRig>
            </a:scene3d>
            <a:sp3d prstMaterial="metal">
              <a:contourClr>
                <a:schemeClr val="bg2"/>
              </a:contourClr>
            </a:sp3d>
          </a:bodyPr>
          <a:lstStyle/>
          <a:p>
            <a:pPr marL="91458"/>
            <a:r>
              <a:rPr lang="en-US" sz="2800" spc="-30" dirty="0" smtClean="0">
                <a:solidFill>
                  <a:schemeClr val="bg1"/>
                </a:solidFill>
                <a:cs typeface="Arial"/>
              </a:rPr>
              <a:t>SAP, Open Source &amp; Hadoop</a:t>
            </a:r>
            <a:endParaRPr lang="en-US" sz="2800" spc="-30" dirty="0">
              <a:solidFill>
                <a:schemeClr val="bg1"/>
              </a:solidFill>
              <a:cs typeface="Arial"/>
            </a:endParaRPr>
          </a:p>
        </p:txBody>
      </p:sp>
      <p:pic>
        <p:nvPicPr>
          <p:cNvPr id="25" name="Picture 2" descr="https://encrypted-tbn0.gstatic.com/images?q=tbn:ANd9GcTudvkEgFQOipP16psDV1nZ1jS1outdZ5KiQIcT99famQN35MMu5Q"/>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52307" y="3677992"/>
            <a:ext cx="537890" cy="40152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http://wwwbruegge.informatik.tu-muenchen.de/twiki/pub/Lehrstuhl/SysiphusGoesEclipse/eclips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170082" y="2567733"/>
            <a:ext cx="385615" cy="4842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ttp://www.w3.org/html/logo/downloads/HTML5_Logo_256.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01012" y="2346848"/>
            <a:ext cx="341973" cy="4294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http://www.hanselman.com/blog/content/binary/WindowsLiveWriter/HanselminutesPodcast205OpenDataProtocolO_12FF2/image_3.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509028" y="3120428"/>
            <a:ext cx="661054" cy="34120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http://hackingtech.in/wp-content/uploads/2012/12/apache-tomcat-7.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003963" y="4248368"/>
            <a:ext cx="509858" cy="63712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alfresco-logo"/>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285962" y="2787065"/>
            <a:ext cx="602776" cy="275645"/>
          </a:xfrm>
          <a:prstGeom prst="rect">
            <a:avLst/>
          </a:prstGeom>
          <a:noFill/>
        </p:spPr>
      </p:pic>
      <p:pic>
        <p:nvPicPr>
          <p:cNvPr id="42" name="Picture 5" descr="124468694_4680372251_m"/>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334621" y="3291032"/>
            <a:ext cx="629575" cy="107574"/>
          </a:xfrm>
          <a:prstGeom prst="rect">
            <a:avLst/>
          </a:prstGeom>
          <a:noFill/>
        </p:spPr>
      </p:pic>
      <p:pic>
        <p:nvPicPr>
          <p:cNvPr id="43" name="Picture 6" descr="zend"/>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873382" y="2842473"/>
            <a:ext cx="644144" cy="277956"/>
          </a:xfrm>
          <a:prstGeom prst="rect">
            <a:avLst/>
          </a:prstGeom>
          <a:noFill/>
        </p:spPr>
      </p:pic>
      <p:pic>
        <p:nvPicPr>
          <p:cNvPr id="44" name="Picture 7" descr="gwlogo"/>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8555697" y="2375684"/>
            <a:ext cx="816999" cy="149828"/>
          </a:xfrm>
          <a:prstGeom prst="rect">
            <a:avLst/>
          </a:prstGeom>
          <a:noFill/>
        </p:spPr>
      </p:pic>
      <p:pic>
        <p:nvPicPr>
          <p:cNvPr id="45" name="Picture 8" descr="jasper_logo"/>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977535" y="2476585"/>
            <a:ext cx="768864" cy="193085"/>
          </a:xfrm>
          <a:prstGeom prst="rect">
            <a:avLst/>
          </a:prstGeom>
          <a:noFill/>
        </p:spPr>
      </p:pic>
      <p:pic>
        <p:nvPicPr>
          <p:cNvPr id="46" name="Picture 10" descr="blackduck"/>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275009" y="2310593"/>
            <a:ext cx="671409" cy="487252"/>
          </a:xfrm>
          <a:prstGeom prst="rect">
            <a:avLst/>
          </a:prstGeom>
          <a:noFill/>
        </p:spPr>
      </p:pic>
      <p:pic>
        <p:nvPicPr>
          <p:cNvPr id="47" name="Picture 2" descr="http://t3.gstatic.com/images?q=tbn:kB9XD4caKi9rJM:http://www.hostgatorhosting.net/wp-content/uploads/2009/10/mysql.jpg">
            <a:hlinkClick r:id="rId16"/>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941001" y="3062711"/>
            <a:ext cx="457576" cy="335896"/>
          </a:xfrm>
          <a:prstGeom prst="rect">
            <a:avLst/>
          </a:prstGeom>
          <a:noFill/>
        </p:spPr>
      </p:pic>
      <p:pic>
        <p:nvPicPr>
          <p:cNvPr id="48" name="Picture 4" descr="http://t3.gstatic.com/images?q=tbn:mw3P22rAAis9PM:http://blogs.zdnet.com/security/images/red_hat_logo_big.jpg">
            <a:hlinkClick r:id="rId18"/>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831893" y="2787065"/>
            <a:ext cx="344140" cy="474187"/>
          </a:xfrm>
          <a:prstGeom prst="rect">
            <a:avLst/>
          </a:prstGeom>
          <a:noFill/>
        </p:spPr>
      </p:pic>
      <p:pic>
        <p:nvPicPr>
          <p:cNvPr id="50" name="Picture 4" descr="http://itblog.koenstroobants.be/wp-content/uploads/2013/02/Apache_Cordova1.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868987" y="3952335"/>
            <a:ext cx="943481" cy="35255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Node.js logo"/>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413307" y="2428200"/>
            <a:ext cx="833359" cy="35886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http://upload.wikimedia.org/wikipedia/commons/2/22/Hibernate_logo_a.pn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8528748" y="3522469"/>
            <a:ext cx="1268205" cy="44212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http://www.eclipse.org/eclipselink/logocontest/pirie/eclipselink_cpirie-1.jp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578120" y="4472862"/>
            <a:ext cx="621727" cy="39033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2" descr="http://www.linux-quebec.org/wp-content/uploads/2012/09/opensuse-logo.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11169585" y="4210820"/>
            <a:ext cx="496507" cy="4013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0" descr="http://s.wsj.net/media/hadoop_F_20110630191927.jpg"/>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453369" y="5118097"/>
            <a:ext cx="1026324" cy="51006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2" descr="http://www-archive.xenproject.org/images/logos/xen_gen_logo.gif"/>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11102303" y="4863199"/>
            <a:ext cx="722181" cy="43011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http://upload.wikimedia.org/wikipedia/commons/f/f5/Maven_logo.gif"/>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7365226" y="3747327"/>
            <a:ext cx="804169" cy="23167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6" descr="http://git-scm.com/images/logos/downloads/Git-Logo-1788C.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10437731" y="3589827"/>
            <a:ext cx="664572" cy="34846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8" descr="https://wiki.jenkins-ci.org/download/attachments/2916393/logo-title.png?version=1&amp;modificationDate=1302753947000"/>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10829986" y="2946472"/>
            <a:ext cx="960762" cy="3879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tp://www.cumulogic.com/wp-content/uploads/2013/03/OC_Chef_Logo.pn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8604758" y="4421736"/>
            <a:ext cx="393797" cy="39037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http://www.veodin.com/wp-content/uploads/2012/08/hive.png"/>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8362890" y="4989354"/>
            <a:ext cx="402429" cy="48509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http://blog.newrelic.com/wp-content/uploads/cloud-foundry-logo.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9342401" y="4781725"/>
            <a:ext cx="551686" cy="69272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descr="http://www.eclipse.org/mylyn/images/banner-mylyn.gif"/>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6202917" y="4472862"/>
            <a:ext cx="1186094" cy="29367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 descr="http://www.pleinairinteractive.com/media/img/blog/2012/11/25/django-logo-positive_5_large.png"/>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9643132" y="2275022"/>
            <a:ext cx="640673" cy="27919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4" descr="http://www.geekpeek.net/wp-content/uploads/2013/07/Apache-Logo.png"/>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7680680" y="4973622"/>
            <a:ext cx="580159" cy="50083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6" descr="http://www.di.univr.it/documenti/Progetto/logo/logo212264.png"/>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10317693" y="5126083"/>
            <a:ext cx="392255" cy="12881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8" descr="http://www.bugtreat.com/blog/wp-content/uploads/2012/06/ruby-on-rails-logo.png"/>
          <p:cNvPicPr>
            <a:picLocks noChangeAspect="1" noChangeArrowheads="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11483130" y="2857914"/>
            <a:ext cx="365924" cy="58611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2" descr="http://www.x2b4.com/wp-content/uploads/2006/06/python.png"/>
          <p:cNvPicPr>
            <a:picLocks noChangeAspect="1" noChangeArrowheads="1"/>
          </p:cNvPicPr>
          <p:nvPr/>
        </p:nvPicPr>
        <p:blipFill>
          <a:blip r:embed="rId38" cstate="screen">
            <a:extLst>
              <a:ext uri="{28A0092B-C50C-407E-A947-70E740481C1C}">
                <a14:useLocalDpi xmlns:a14="http://schemas.microsoft.com/office/drawing/2010/main"/>
              </a:ext>
            </a:extLst>
          </a:blip>
          <a:srcRect/>
          <a:stretch>
            <a:fillRect/>
          </a:stretch>
        </p:blipFill>
        <p:spPr bwMode="auto">
          <a:xfrm>
            <a:off x="7995889" y="4048236"/>
            <a:ext cx="734002" cy="35944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4" descr="http://www.viewlike.us/news/wp-content/uploads/2013/04/php-logo.jpeg"/>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7142985" y="4210372"/>
            <a:ext cx="349384" cy="30815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6" descr="http://logichaus.com/images/jruby-logo.png"/>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11295657" y="3859551"/>
            <a:ext cx="469955" cy="15747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8" descr="http://upload.wikimedia.org/wikipedia/commons/4/42/Apache-activemq-logo.png"/>
          <p:cNvPicPr>
            <a:picLocks noChangeAspect="1" noChangeArrowheads="1"/>
          </p:cNvPicPr>
          <p:nvPr/>
        </p:nvPicPr>
        <p:blipFill>
          <a:blip r:embed="rId41" cstate="screen">
            <a:extLst>
              <a:ext uri="{28A0092B-C50C-407E-A947-70E740481C1C}">
                <a14:useLocalDpi xmlns:a14="http://schemas.microsoft.com/office/drawing/2010/main"/>
              </a:ext>
            </a:extLst>
          </a:blip>
          <a:srcRect/>
          <a:stretch>
            <a:fillRect/>
          </a:stretch>
        </p:blipFill>
        <p:spPr bwMode="auto">
          <a:xfrm>
            <a:off x="6700452" y="3062711"/>
            <a:ext cx="633764" cy="23502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0" descr="http://insanetek.com/images/news/openoffice-logo.jpg"/>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6023429" y="4754245"/>
            <a:ext cx="828878" cy="32401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32" descr="http://upload.wikimedia.org/wikipedia/de/3/37/Mozilla_Firefox_Logo_mit_Schriftzug.png"/>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9102847" y="4048236"/>
            <a:ext cx="901116" cy="43265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34" descr="http://wiki.hudson-ci.org/download/attachments/2916393/butler1000.png?version=1&amp;modificationDate=1185839986000"/>
          <p:cNvPicPr>
            <a:picLocks noChangeAspect="1" noChangeArrowheads="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6057061" y="3447577"/>
            <a:ext cx="732525" cy="30736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36" descr="http://feed.us/images/json-logo.png"/>
          <p:cNvPicPr>
            <a:picLocks noChangeAspect="1" noChangeArrowheads="1"/>
          </p:cNvPicPr>
          <p:nvPr/>
        </p:nvPicPr>
        <p:blipFill>
          <a:blip r:embed="rId45" cstate="screen">
            <a:extLst>
              <a:ext uri="{28A0092B-C50C-407E-A947-70E740481C1C}">
                <a14:useLocalDpi xmlns:a14="http://schemas.microsoft.com/office/drawing/2010/main"/>
              </a:ext>
            </a:extLst>
          </a:blip>
          <a:srcRect/>
          <a:stretch>
            <a:fillRect/>
          </a:stretch>
        </p:blipFill>
        <p:spPr bwMode="auto">
          <a:xfrm>
            <a:off x="10709948" y="4168325"/>
            <a:ext cx="435023" cy="2731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8" descr="http://www.bestvpn.com/wp-content/uploads/2013/06/android-logo-white.png"/>
          <p:cNvPicPr>
            <a:picLocks noChangeAspect="1" noChangeArrowheads="1"/>
          </p:cNvPicPr>
          <p:nvPr/>
        </p:nvPicPr>
        <p:blipFill>
          <a:blip r:embed="rId46" cstate="screen">
            <a:extLst>
              <a:ext uri="{28A0092B-C50C-407E-A947-70E740481C1C}">
                <a14:useLocalDpi xmlns:a14="http://schemas.microsoft.com/office/drawing/2010/main"/>
              </a:ext>
            </a:extLst>
          </a:blip>
          <a:srcRect/>
          <a:stretch>
            <a:fillRect/>
          </a:stretch>
        </p:blipFill>
        <p:spPr bwMode="auto">
          <a:xfrm>
            <a:off x="9876744" y="3470487"/>
            <a:ext cx="440949" cy="5536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4" name="Chart 83"/>
          <p:cNvGraphicFramePr/>
          <p:nvPr>
            <p:extLst>
              <p:ext uri="{D42A27DB-BD31-4B8C-83A1-F6EECF244321}">
                <p14:modId xmlns:p14="http://schemas.microsoft.com/office/powerpoint/2010/main" val="1662831441"/>
              </p:ext>
            </p:extLst>
          </p:nvPr>
        </p:nvGraphicFramePr>
        <p:xfrm>
          <a:off x="144006" y="1600994"/>
          <a:ext cx="5566136" cy="4528896"/>
        </p:xfrm>
        <a:graphic>
          <a:graphicData uri="http://schemas.openxmlformats.org/drawingml/2006/chart">
            <c:chart xmlns:c="http://schemas.openxmlformats.org/drawingml/2006/chart" xmlns:r="http://schemas.openxmlformats.org/officeDocument/2006/relationships" r:id="rId47"/>
          </a:graphicData>
        </a:graphic>
      </p:graphicFrame>
      <p:sp>
        <p:nvSpPr>
          <p:cNvPr id="3" name="Rectangle 2"/>
          <p:cNvSpPr/>
          <p:nvPr/>
        </p:nvSpPr>
        <p:spPr>
          <a:xfrm>
            <a:off x="6057281" y="1665422"/>
            <a:ext cx="5773259" cy="369350"/>
          </a:xfrm>
          <a:prstGeom prst="rect">
            <a:avLst/>
          </a:prstGeom>
        </p:spPr>
        <p:txBody>
          <a:bodyPr wrap="none" lIns="91458" tIns="45729" rIns="91458" bIns="45729">
            <a:spAutoFit/>
          </a:bodyPr>
          <a:lstStyle/>
          <a:p>
            <a:r>
              <a:rPr lang="en-US" sz="1800" b="1" dirty="0">
                <a:solidFill>
                  <a:schemeClr val="bg1"/>
                </a:solidFill>
              </a:rPr>
              <a:t>SAP Contributes to over 100 Open Source Projects</a:t>
            </a:r>
            <a:endParaRPr lang="en-GB" sz="1800" b="1" dirty="0">
              <a:solidFill>
                <a:schemeClr val="bg1"/>
              </a:solidFill>
            </a:endParaRPr>
          </a:p>
        </p:txBody>
      </p:sp>
    </p:spTree>
    <p:extLst>
      <p:ext uri="{BB962C8B-B14F-4D97-AF65-F5344CB8AC3E}">
        <p14:creationId xmlns:p14="http://schemas.microsoft.com/office/powerpoint/2010/main" val="22739358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31"/>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grpSp>
        <p:nvGrpSpPr>
          <p:cNvPr id="129" name="Group 128"/>
          <p:cNvGrpSpPr/>
          <p:nvPr/>
        </p:nvGrpSpPr>
        <p:grpSpPr>
          <a:xfrm>
            <a:off x="1307614" y="2263233"/>
            <a:ext cx="4966421" cy="3652230"/>
            <a:chOff x="6364160" y="2209468"/>
            <a:chExt cx="4994902" cy="3331517"/>
          </a:xfrm>
        </p:grpSpPr>
        <p:sp>
          <p:nvSpPr>
            <p:cNvPr id="130" name="Rounded Rectangle 129"/>
            <p:cNvSpPr/>
            <p:nvPr/>
          </p:nvSpPr>
          <p:spPr bwMode="gray">
            <a:xfrm>
              <a:off x="6364160" y="2218271"/>
              <a:ext cx="4994902" cy="3322714"/>
            </a:xfrm>
            <a:prstGeom prst="roundRect">
              <a:avLst>
                <a:gd name="adj" fmla="val 4851"/>
              </a:avLst>
            </a:prstGeom>
            <a:gradFill>
              <a:gsLst>
                <a:gs pos="78000">
                  <a:srgbClr val="80BBE5">
                    <a:alpha val="87000"/>
                  </a:srgbClr>
                </a:gs>
                <a:gs pos="0">
                  <a:schemeClr val="bg1">
                    <a:alpha val="54000"/>
                  </a:schemeClr>
                </a:gs>
                <a:gs pos="100000">
                  <a:srgbClr val="0076CB">
                    <a:alpha val="82000"/>
                  </a:srgbClr>
                </a:gs>
              </a:gsLst>
              <a:lin ang="5400000" scaled="0"/>
            </a:gradFill>
            <a:ln w="6350" algn="ctr">
              <a:solidFill>
                <a:schemeClr val="tx1"/>
              </a:solidFill>
              <a:miter lim="800000"/>
              <a:headEnd/>
              <a:tailEnd/>
            </a:ln>
          </p:spPr>
          <p:txBody>
            <a:bodyPr lIns="90000" tIns="72000" rIns="90000" bIns="72000"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1" name="Rectangle 130"/>
            <p:cNvSpPr/>
            <p:nvPr/>
          </p:nvSpPr>
          <p:spPr>
            <a:xfrm>
              <a:off x="7033144" y="2209468"/>
              <a:ext cx="3945109" cy="477385"/>
            </a:xfrm>
            <a:prstGeom prst="rect">
              <a:avLst/>
            </a:prstGeom>
          </p:spPr>
          <p:txBody>
            <a:bodyPr wrap="square">
              <a:spAutoFit/>
            </a:bodyPr>
            <a:lstStyle/>
            <a:p>
              <a:pPr algn="ctr" fontAlgn="base">
                <a:spcBef>
                  <a:spcPct val="50000"/>
                </a:spcBef>
                <a:spcAft>
                  <a:spcPct val="0"/>
                </a:spcAft>
                <a:buClr>
                  <a:srgbClr val="F0AB00"/>
                </a:buClr>
                <a:buSzPct val="80000"/>
              </a:pPr>
              <a:r>
                <a:rPr lang="en-US" sz="2800" b="1" kern="0" dirty="0">
                  <a:solidFill>
                    <a:schemeClr val="bg1"/>
                  </a:solidFill>
                  <a:ea typeface="Arial Unicode MS" pitchFamily="34" charset="-128"/>
                  <a:cs typeface="Arial Unicode MS" pitchFamily="34" charset="-128"/>
                </a:rPr>
                <a:t>SAP HANA Platform</a:t>
              </a:r>
            </a:p>
          </p:txBody>
        </p:sp>
      </p:grpSp>
      <p:sp>
        <p:nvSpPr>
          <p:cNvPr id="126" name="Rectangle 125"/>
          <p:cNvSpPr/>
          <p:nvPr/>
        </p:nvSpPr>
        <p:spPr>
          <a:xfrm>
            <a:off x="1" y="232748"/>
            <a:ext cx="12195175" cy="945530"/>
          </a:xfrm>
          <a:prstGeom prst="rect">
            <a:avLst/>
          </a:prstGeom>
          <a:noFill/>
        </p:spPr>
        <p:txBody>
          <a:bodyPr rot="0" spcFirstLastPara="0" vertOverflow="overflow" horzOverflow="overflow" vert="horz" wrap="square" lIns="121968" tIns="60984" rIns="121968" bIns="60984" numCol="1" spcCol="0" rtlCol="0" fromWordArt="0" anchor="ctr" anchorCtr="0" forceAA="0" compatLnSpc="1">
            <a:prstTxWarp prst="textNoShape">
              <a:avLst/>
            </a:prstTxWarp>
            <a:noAutofit/>
            <a:scene3d>
              <a:camera prst="orthographicFront"/>
              <a:lightRig rig="balanced" dir="t">
                <a:rot lat="0" lon="0" rev="2100000"/>
              </a:lightRig>
            </a:scene3d>
            <a:sp3d prstMaterial="metal">
              <a:contourClr>
                <a:schemeClr val="bg2"/>
              </a:contourClr>
            </a:sp3d>
          </a:bodyPr>
          <a:lstStyle/>
          <a:p>
            <a:pPr marL="91458"/>
            <a:r>
              <a:rPr lang="en-US" sz="2800" dirty="0" smtClean="0">
                <a:solidFill>
                  <a:schemeClr val="bg1"/>
                </a:solidFill>
                <a:cs typeface="Arial"/>
              </a:rPr>
              <a:t>Bringing Enterprise Data to Hadoop and Hadoop Data to The Enterprise</a:t>
            </a:r>
            <a:endParaRPr lang="en-US" sz="2800" dirty="0">
              <a:solidFill>
                <a:schemeClr val="bg1"/>
              </a:solidFill>
              <a:cs typeface="Arial"/>
            </a:endParaRPr>
          </a:p>
        </p:txBody>
      </p:sp>
      <p:sp>
        <p:nvSpPr>
          <p:cNvPr id="136" name="Rounded Rectangle 135"/>
          <p:cNvSpPr/>
          <p:nvPr/>
        </p:nvSpPr>
        <p:spPr bwMode="gray">
          <a:xfrm>
            <a:off x="2500160" y="2771428"/>
            <a:ext cx="3597263" cy="699031"/>
          </a:xfrm>
          <a:prstGeom prst="roundRect">
            <a:avLst/>
          </a:prstGeom>
          <a:solidFill>
            <a:schemeClr val="bg1">
              <a:alpha val="74000"/>
            </a:schemeClr>
          </a:solidFill>
          <a:ln w="6350" algn="ctr">
            <a:solidFill>
              <a:schemeClr val="tx1"/>
            </a:solidFill>
            <a:miter lim="800000"/>
            <a:headEnd/>
            <a:tailEnd/>
          </a:ln>
        </p:spPr>
        <p:txBody>
          <a:bodyPr lIns="90018" tIns="72014" rIns="90018" bIns="72014"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00" name="Rounded Rectangle 99"/>
          <p:cNvSpPr/>
          <p:nvPr/>
        </p:nvSpPr>
        <p:spPr bwMode="gray">
          <a:xfrm>
            <a:off x="1475657" y="4675812"/>
            <a:ext cx="4610268" cy="1070154"/>
          </a:xfrm>
          <a:prstGeom prst="roundRect">
            <a:avLst/>
          </a:prstGeom>
          <a:solidFill>
            <a:schemeClr val="bg1">
              <a:alpha val="74000"/>
            </a:schemeClr>
          </a:solidFill>
          <a:ln w="6350" algn="ctr">
            <a:solidFill>
              <a:schemeClr val="tx1"/>
            </a:solidFill>
            <a:miter lim="800000"/>
            <a:headEnd/>
            <a:tailEnd/>
          </a:ln>
        </p:spPr>
        <p:txBody>
          <a:bodyPr lIns="90018" tIns="72014" rIns="90018" bIns="72014"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6" name="Rectangle 25"/>
          <p:cNvSpPr/>
          <p:nvPr/>
        </p:nvSpPr>
        <p:spPr bwMode="gray">
          <a:xfrm>
            <a:off x="5020119" y="2872533"/>
            <a:ext cx="960370" cy="544917"/>
          </a:xfrm>
          <a:prstGeom prst="rect">
            <a:avLst/>
          </a:prstGeom>
          <a:solidFill>
            <a:schemeClr val="bg1">
              <a:lumMod val="95000"/>
            </a:schemeClr>
          </a:solidFill>
          <a:ln w="12700" algn="ctr">
            <a:solidFill>
              <a:schemeClr val="accent1"/>
            </a:solidFill>
            <a:miter lim="800000"/>
            <a:headEnd/>
            <a:tailEnd/>
          </a:ln>
        </p:spPr>
        <p:txBody>
          <a:bodyPr lIns="90018" tIns="72014" rIns="90018" bIns="72014" rtlCol="0" anchor="ctr"/>
          <a:lstStyle/>
          <a:p>
            <a:pPr algn="ctr" defTabSz="914583" fontAlgn="base">
              <a:spcBef>
                <a:spcPct val="50000"/>
              </a:spcBef>
              <a:spcAft>
                <a:spcPct val="0"/>
              </a:spcAft>
              <a:buClr>
                <a:srgbClr val="F0AB00"/>
              </a:buClr>
              <a:buSzPct val="80000"/>
            </a:pPr>
            <a:r>
              <a:rPr lang="en-US" sz="1100" b="1" kern="0" dirty="0">
                <a:latin typeface="Arial Narrow" panose="020B0606020202030204" pitchFamily="34" charset="0"/>
                <a:ea typeface="Arial Unicode MS" pitchFamily="34" charset="-128"/>
                <a:cs typeface="Arial Unicode MS" pitchFamily="34" charset="-128"/>
              </a:rPr>
              <a:t>SPATIAL PROCESSING</a:t>
            </a:r>
          </a:p>
        </p:txBody>
      </p:sp>
      <p:sp>
        <p:nvSpPr>
          <p:cNvPr id="27" name="Rectangle 26"/>
          <p:cNvSpPr/>
          <p:nvPr/>
        </p:nvSpPr>
        <p:spPr bwMode="gray">
          <a:xfrm>
            <a:off x="3591865" y="2865955"/>
            <a:ext cx="1313943" cy="534098"/>
          </a:xfrm>
          <a:prstGeom prst="rect">
            <a:avLst/>
          </a:prstGeom>
          <a:solidFill>
            <a:schemeClr val="bg1">
              <a:lumMod val="95000"/>
            </a:schemeClr>
          </a:solidFill>
          <a:ln w="12700" algn="ctr">
            <a:solidFill>
              <a:schemeClr val="accent1"/>
            </a:solidFill>
            <a:miter lim="800000"/>
            <a:headEnd/>
            <a:tailEnd/>
          </a:ln>
        </p:spPr>
        <p:txBody>
          <a:bodyPr lIns="90018" tIns="72014" rIns="90018" bIns="72014" rtlCol="0" anchor="ctr"/>
          <a:lstStyle/>
          <a:p>
            <a:pPr algn="ctr" defTabSz="914583" fontAlgn="base">
              <a:spcBef>
                <a:spcPct val="50000"/>
              </a:spcBef>
              <a:spcAft>
                <a:spcPct val="0"/>
              </a:spcAft>
              <a:buClr>
                <a:srgbClr val="F0AB00"/>
              </a:buClr>
              <a:buSzPct val="80000"/>
            </a:pPr>
            <a:r>
              <a:rPr lang="en-US" sz="1000" b="1" kern="0" dirty="0">
                <a:latin typeface="Arial Narrow" panose="020B0606020202030204" pitchFamily="34" charset="0"/>
                <a:ea typeface="Arial Unicode MS" pitchFamily="34" charset="-128"/>
                <a:cs typeface="Arial Unicode MS" pitchFamily="34" charset="-128"/>
              </a:rPr>
              <a:t>ANALYTICS, TEXT, GRAPH, PREDICTIVE ENGINES</a:t>
            </a:r>
          </a:p>
        </p:txBody>
      </p:sp>
      <p:sp>
        <p:nvSpPr>
          <p:cNvPr id="53" name="TextBox 52"/>
          <p:cNvSpPr txBox="1"/>
          <p:nvPr/>
        </p:nvSpPr>
        <p:spPr>
          <a:xfrm>
            <a:off x="273611" y="1804800"/>
            <a:ext cx="1034004" cy="215494"/>
          </a:xfrm>
          <a:prstGeom prst="rect">
            <a:avLst/>
          </a:prstGeom>
          <a:noFill/>
        </p:spPr>
        <p:txBody>
          <a:bodyPr vert="horz" wrap="square" lIns="0" tIns="0" rIns="0" bIns="0" rtlCol="0">
            <a:spAutoFit/>
          </a:bodyPr>
          <a:lstStyle/>
          <a:p>
            <a:pPr fontAlgn="base">
              <a:spcBef>
                <a:spcPct val="50000"/>
              </a:spcBef>
              <a:spcAft>
                <a:spcPct val="0"/>
              </a:spcAft>
              <a:buClr>
                <a:srgbClr val="F0AB00"/>
              </a:buClr>
              <a:buSzPct val="80000"/>
            </a:pPr>
            <a:r>
              <a:rPr lang="en-US" sz="1400" b="1" kern="0" dirty="0">
                <a:solidFill>
                  <a:srgbClr val="F0AB00"/>
                </a:solidFill>
                <a:latin typeface="+mj-lt"/>
                <a:ea typeface="Arial Unicode MS" pitchFamily="34" charset="-128"/>
                <a:cs typeface="Arial Unicode MS" pitchFamily="34" charset="-128"/>
              </a:rPr>
              <a:t>CONSUME</a:t>
            </a:r>
          </a:p>
        </p:txBody>
      </p:sp>
      <p:sp>
        <p:nvSpPr>
          <p:cNvPr id="54" name="TextBox 53"/>
          <p:cNvSpPr txBox="1"/>
          <p:nvPr/>
        </p:nvSpPr>
        <p:spPr>
          <a:xfrm>
            <a:off x="273611" y="2785255"/>
            <a:ext cx="1034004" cy="215494"/>
          </a:xfrm>
          <a:prstGeom prst="rect">
            <a:avLst/>
          </a:prstGeom>
          <a:noFill/>
        </p:spPr>
        <p:txBody>
          <a:bodyPr vert="horz" wrap="square" lIns="0" tIns="0" rIns="0" bIns="0" rtlCol="0">
            <a:spAutoFit/>
          </a:bodyPr>
          <a:lstStyle>
            <a:defPPr>
              <a:defRPr lang="de-DE"/>
            </a:defPPr>
            <a:lvl1pPr algn="ctr" fontAlgn="base">
              <a:spcBef>
                <a:spcPct val="50000"/>
              </a:spcBef>
              <a:spcAft>
                <a:spcPct val="0"/>
              </a:spcAft>
              <a:buClr>
                <a:srgbClr val="F0AB00"/>
              </a:buClr>
              <a:buSzPct val="80000"/>
              <a:defRPr b="1" kern="0">
                <a:latin typeface="Arial Narrow"/>
                <a:ea typeface="Arial Unicode MS" pitchFamily="34" charset="-128"/>
                <a:cs typeface="Arial Unicode MS" pitchFamily="34" charset="-128"/>
              </a:defRPr>
            </a:lvl1pPr>
          </a:lstStyle>
          <a:p>
            <a:pPr algn="l"/>
            <a:r>
              <a:rPr lang="en-US" sz="1400" dirty="0">
                <a:solidFill>
                  <a:srgbClr val="F0AB00"/>
                </a:solidFill>
                <a:latin typeface="+mj-lt"/>
              </a:rPr>
              <a:t>COMPUTE</a:t>
            </a:r>
          </a:p>
        </p:txBody>
      </p:sp>
      <p:sp>
        <p:nvSpPr>
          <p:cNvPr id="55" name="TextBox 54"/>
          <p:cNvSpPr txBox="1"/>
          <p:nvPr/>
        </p:nvSpPr>
        <p:spPr>
          <a:xfrm>
            <a:off x="273611" y="3964147"/>
            <a:ext cx="1034004" cy="215494"/>
          </a:xfrm>
          <a:prstGeom prst="rect">
            <a:avLst/>
          </a:prstGeom>
          <a:noFill/>
        </p:spPr>
        <p:txBody>
          <a:bodyPr vert="horz" wrap="square" lIns="0" tIns="0" rIns="0" bIns="0" rtlCol="0">
            <a:spAutoFit/>
          </a:bodyPr>
          <a:lstStyle>
            <a:defPPr>
              <a:defRPr lang="de-DE"/>
            </a:defPPr>
            <a:lvl1pPr algn="ctr" fontAlgn="base">
              <a:spcBef>
                <a:spcPct val="50000"/>
              </a:spcBef>
              <a:spcAft>
                <a:spcPct val="0"/>
              </a:spcAft>
              <a:buClr>
                <a:srgbClr val="F0AB00"/>
              </a:buClr>
              <a:buSzPct val="80000"/>
              <a:defRPr b="1" kern="0">
                <a:latin typeface="Arial Narrow"/>
                <a:ea typeface="Arial Unicode MS" pitchFamily="34" charset="-128"/>
                <a:cs typeface="Arial Unicode MS" pitchFamily="34" charset="-128"/>
              </a:defRPr>
            </a:lvl1pPr>
          </a:lstStyle>
          <a:p>
            <a:pPr algn="l"/>
            <a:r>
              <a:rPr lang="en-US" sz="1400" dirty="0">
                <a:solidFill>
                  <a:srgbClr val="F0AB00"/>
                </a:solidFill>
                <a:latin typeface="+mj-lt"/>
              </a:rPr>
              <a:t>STORAGE</a:t>
            </a:r>
          </a:p>
        </p:txBody>
      </p:sp>
      <p:sp>
        <p:nvSpPr>
          <p:cNvPr id="56" name="TextBox 55"/>
          <p:cNvSpPr txBox="1"/>
          <p:nvPr/>
        </p:nvSpPr>
        <p:spPr>
          <a:xfrm>
            <a:off x="273611" y="6065566"/>
            <a:ext cx="1034004" cy="215494"/>
          </a:xfrm>
          <a:prstGeom prst="rect">
            <a:avLst/>
          </a:prstGeom>
          <a:noFill/>
        </p:spPr>
        <p:txBody>
          <a:bodyPr vert="horz" wrap="square" lIns="0" tIns="0" rIns="0" bIns="0" rtlCol="0">
            <a:spAutoFit/>
          </a:bodyPr>
          <a:lstStyle>
            <a:defPPr>
              <a:defRPr lang="de-DE"/>
            </a:defPPr>
            <a:lvl1pPr algn="ctr" fontAlgn="base">
              <a:spcBef>
                <a:spcPct val="50000"/>
              </a:spcBef>
              <a:spcAft>
                <a:spcPct val="0"/>
              </a:spcAft>
              <a:buClr>
                <a:srgbClr val="F0AB00"/>
              </a:buClr>
              <a:buSzPct val="80000"/>
              <a:defRPr b="1" kern="0">
                <a:latin typeface="Arial Narrow"/>
                <a:ea typeface="Arial Unicode MS" pitchFamily="34" charset="-128"/>
                <a:cs typeface="Arial Unicode MS" pitchFamily="34" charset="-128"/>
              </a:defRPr>
            </a:lvl1pPr>
          </a:lstStyle>
          <a:p>
            <a:pPr algn="l"/>
            <a:r>
              <a:rPr lang="en-US" sz="1400" dirty="0">
                <a:solidFill>
                  <a:srgbClr val="F0AB00"/>
                </a:solidFill>
                <a:latin typeface="+mj-lt"/>
              </a:rPr>
              <a:t>SOURCE</a:t>
            </a:r>
          </a:p>
        </p:txBody>
      </p:sp>
      <p:sp>
        <p:nvSpPr>
          <p:cNvPr id="61" name="Rounded Rectangle 60"/>
          <p:cNvSpPr/>
          <p:nvPr/>
        </p:nvSpPr>
        <p:spPr bwMode="gray">
          <a:xfrm>
            <a:off x="1475657" y="3546923"/>
            <a:ext cx="4605313" cy="1059963"/>
          </a:xfrm>
          <a:prstGeom prst="roundRect">
            <a:avLst/>
          </a:prstGeom>
          <a:solidFill>
            <a:schemeClr val="bg1">
              <a:alpha val="74000"/>
            </a:schemeClr>
          </a:solidFill>
          <a:ln w="6350" algn="ctr">
            <a:solidFill>
              <a:schemeClr val="tx1"/>
            </a:solidFill>
            <a:miter lim="800000"/>
            <a:headEnd/>
            <a:tailEnd/>
          </a:ln>
        </p:spPr>
        <p:txBody>
          <a:bodyPr lIns="90018" tIns="72014" rIns="90018" bIns="72014"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3" name="TextBox 62"/>
          <p:cNvSpPr txBox="1"/>
          <p:nvPr/>
        </p:nvSpPr>
        <p:spPr>
          <a:xfrm>
            <a:off x="273611" y="5120524"/>
            <a:ext cx="1034004" cy="215494"/>
          </a:xfrm>
          <a:prstGeom prst="rect">
            <a:avLst/>
          </a:prstGeom>
          <a:noFill/>
        </p:spPr>
        <p:txBody>
          <a:bodyPr vert="horz" wrap="square" lIns="0" tIns="0" rIns="0" bIns="0" rtlCol="0">
            <a:spAutoFit/>
          </a:bodyPr>
          <a:lstStyle>
            <a:defPPr>
              <a:defRPr lang="de-DE"/>
            </a:defPPr>
            <a:lvl1pPr algn="ctr" fontAlgn="base">
              <a:spcBef>
                <a:spcPct val="50000"/>
              </a:spcBef>
              <a:spcAft>
                <a:spcPct val="0"/>
              </a:spcAft>
              <a:buClr>
                <a:srgbClr val="F0AB00"/>
              </a:buClr>
              <a:buSzPct val="80000"/>
              <a:defRPr b="1" kern="0">
                <a:latin typeface="Arial Narrow"/>
                <a:ea typeface="Arial Unicode MS" pitchFamily="34" charset="-128"/>
                <a:cs typeface="Arial Unicode MS" pitchFamily="34" charset="-128"/>
              </a:defRPr>
            </a:lvl1pPr>
          </a:lstStyle>
          <a:p>
            <a:pPr algn="l"/>
            <a:r>
              <a:rPr lang="en-US" sz="1400" dirty="0">
                <a:solidFill>
                  <a:srgbClr val="F0AB00"/>
                </a:solidFill>
                <a:latin typeface="+mj-lt"/>
              </a:rPr>
              <a:t>INGEST</a:t>
            </a:r>
          </a:p>
        </p:txBody>
      </p:sp>
      <p:grpSp>
        <p:nvGrpSpPr>
          <p:cNvPr id="25" name="Group 24"/>
          <p:cNvGrpSpPr/>
          <p:nvPr/>
        </p:nvGrpSpPr>
        <p:grpSpPr>
          <a:xfrm>
            <a:off x="1475657" y="2798728"/>
            <a:ext cx="917259" cy="641471"/>
            <a:chOff x="1519272" y="2378432"/>
            <a:chExt cx="917020" cy="974343"/>
          </a:xfrm>
        </p:grpSpPr>
        <p:sp>
          <p:nvSpPr>
            <p:cNvPr id="113" name="Rounded Rectangle 112"/>
            <p:cNvSpPr/>
            <p:nvPr/>
          </p:nvSpPr>
          <p:spPr bwMode="gray">
            <a:xfrm>
              <a:off x="1519272" y="2378432"/>
              <a:ext cx="917020" cy="974343"/>
            </a:xfrm>
            <a:prstGeom prst="roundRect">
              <a:avLst/>
            </a:prstGeom>
            <a:solidFill>
              <a:schemeClr val="bg1"/>
            </a:solidFill>
            <a:ln w="15875" algn="ctr">
              <a:solidFill>
                <a:schemeClr val="bg1"/>
              </a:solidFill>
              <a:miter lim="800000"/>
              <a:headEnd/>
              <a:tailEnd/>
            </a:ln>
          </p:spPr>
          <p:txBody>
            <a:bodyPr lIns="90000" tIns="72000" rIns="90000" bIns="72000"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9" name="Rectangle 68"/>
            <p:cNvSpPr/>
            <p:nvPr/>
          </p:nvSpPr>
          <p:spPr>
            <a:xfrm>
              <a:off x="1553392" y="2443462"/>
              <a:ext cx="848779" cy="841479"/>
            </a:xfrm>
            <a:prstGeom prst="rect">
              <a:avLst/>
            </a:prstGeom>
            <a:ln w="15875">
              <a:noFill/>
            </a:ln>
          </p:spPr>
          <p:txBody>
            <a:bodyPr wrap="square">
              <a:spAutoFit/>
            </a:bodyPr>
            <a:lstStyle/>
            <a:p>
              <a:pPr algn="ctr" fontAlgn="base">
                <a:spcBef>
                  <a:spcPct val="50000"/>
                </a:spcBef>
                <a:spcAft>
                  <a:spcPct val="0"/>
                </a:spcAft>
                <a:buClr>
                  <a:srgbClr val="F0AB00"/>
                </a:buClr>
                <a:buSzPct val="80000"/>
              </a:pPr>
              <a:r>
                <a:rPr lang="en-US" sz="1000" b="1" kern="0" dirty="0">
                  <a:latin typeface="Arial Narrow"/>
                  <a:ea typeface="Arial Unicode MS" pitchFamily="34" charset="-128"/>
                  <a:cs typeface="Arial Unicode MS" pitchFamily="34" charset="-128"/>
                </a:rPr>
                <a:t>Application Development Environment</a:t>
              </a:r>
            </a:p>
          </p:txBody>
        </p:sp>
      </p:grpSp>
      <p:pic>
        <p:nvPicPr>
          <p:cNvPr id="80" name="Picture 17" descr="\\psf\Host\Users\eric\Graphic Tank\Apps and Databases-02.png"/>
          <p:cNvPicPr>
            <a:picLocks noChangeAspect="1" noChangeArrowheads="1"/>
          </p:cNvPicPr>
          <p:nvPr/>
        </p:nvPicPr>
        <p:blipFill>
          <a:blip r:embed="rId5" cstate="screen">
            <a:biLevel thresh="75000"/>
            <a:extLst>
              <a:ext uri="{28A0092B-C50C-407E-A947-70E740481C1C}">
                <a14:useLocalDpi xmlns:a14="http://schemas.microsoft.com/office/drawing/2010/main"/>
              </a:ext>
            </a:extLst>
          </a:blip>
          <a:srcRect/>
          <a:stretch>
            <a:fillRect/>
          </a:stretch>
        </p:blipFill>
        <p:spPr bwMode="auto">
          <a:xfrm>
            <a:off x="4942486" y="5080166"/>
            <a:ext cx="190406" cy="179256"/>
          </a:xfrm>
          <a:prstGeom prst="rect">
            <a:avLst/>
          </a:prstGeom>
          <a:noFill/>
        </p:spPr>
      </p:pic>
      <p:pic>
        <p:nvPicPr>
          <p:cNvPr id="81" name="Picture 17" descr="\\psf\Host\Users\eric\Graphic Tank\Apps and Databases-02.png"/>
          <p:cNvPicPr>
            <a:picLocks noChangeAspect="1" noChangeArrowheads="1"/>
          </p:cNvPicPr>
          <p:nvPr/>
        </p:nvPicPr>
        <p:blipFill>
          <a:blip r:embed="rId5" cstate="screen">
            <a:biLevel thresh="75000"/>
            <a:extLst>
              <a:ext uri="{28A0092B-C50C-407E-A947-70E740481C1C}">
                <a14:useLocalDpi xmlns:a14="http://schemas.microsoft.com/office/drawing/2010/main"/>
              </a:ext>
            </a:extLst>
          </a:blip>
          <a:srcRect/>
          <a:stretch>
            <a:fillRect/>
          </a:stretch>
        </p:blipFill>
        <p:spPr bwMode="auto">
          <a:xfrm>
            <a:off x="5027524" y="5238175"/>
            <a:ext cx="190406" cy="179256"/>
          </a:xfrm>
          <a:prstGeom prst="rect">
            <a:avLst/>
          </a:prstGeom>
          <a:noFill/>
        </p:spPr>
      </p:pic>
      <p:sp>
        <p:nvSpPr>
          <p:cNvPr id="83" name="TextBox 82"/>
          <p:cNvSpPr txBox="1"/>
          <p:nvPr/>
        </p:nvSpPr>
        <p:spPr>
          <a:xfrm>
            <a:off x="4792888" y="5396262"/>
            <a:ext cx="1045932" cy="3530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392" tIns="45697" rIns="91392" bIns="45697" rtlCol="0">
            <a:spAutoFit/>
          </a:bodyPr>
          <a:lstStyle/>
          <a:p>
            <a:pPr algn="ctr" fontAlgn="base">
              <a:lnSpc>
                <a:spcPts val="1000"/>
              </a:lnSpc>
              <a:spcBef>
                <a:spcPct val="50000"/>
              </a:spcBef>
              <a:spcAft>
                <a:spcPct val="0"/>
              </a:spcAft>
              <a:buClr>
                <a:srgbClr val="F0AB00"/>
              </a:buClr>
              <a:buSzPct val="80000"/>
              <a:defRPr/>
            </a:pPr>
            <a:r>
              <a:rPr lang="en-US" sz="1000" kern="0" dirty="0">
                <a:solidFill>
                  <a:schemeClr val="tx1"/>
                </a:solidFill>
                <a:latin typeface="Arial Narrow"/>
                <a:ea typeface="Arial Unicode MS" pitchFamily="34" charset="-128"/>
                <a:cs typeface="Arial Unicode MS" pitchFamily="34" charset="-128"/>
              </a:rPr>
              <a:t>Transformations &amp; Cleansing</a:t>
            </a:r>
          </a:p>
        </p:txBody>
      </p:sp>
      <p:pic>
        <p:nvPicPr>
          <p:cNvPr id="84" name="Picture 7" descr="\\psf\Home\Graphic Tank\Misc 1 v2-45.png"/>
          <p:cNvPicPr>
            <a:picLocks noChangeAspect="1" noChangeArrowheads="1"/>
          </p:cNvPicPr>
          <p:nvPr/>
        </p:nvPicPr>
        <p:blipFill>
          <a:blip r:embed="rId6" cstate="screen">
            <a:biLevel thresh="75000"/>
            <a:extLst>
              <a:ext uri="{28A0092B-C50C-407E-A947-70E740481C1C}">
                <a14:useLocalDpi xmlns:a14="http://schemas.microsoft.com/office/drawing/2010/main"/>
              </a:ext>
            </a:extLst>
          </a:blip>
          <a:srcRect/>
          <a:stretch>
            <a:fillRect/>
          </a:stretch>
        </p:blipFill>
        <p:spPr bwMode="auto">
          <a:xfrm>
            <a:off x="5303950" y="5123729"/>
            <a:ext cx="352970" cy="244482"/>
          </a:xfrm>
          <a:prstGeom prst="rect">
            <a:avLst/>
          </a:prstGeom>
          <a:noFill/>
          <a:ln>
            <a:noFill/>
          </a:ln>
          <a:effectLst/>
          <a:extLst/>
        </p:spPr>
        <p:style>
          <a:lnRef idx="1">
            <a:schemeClr val="accent1"/>
          </a:lnRef>
          <a:fillRef idx="3">
            <a:schemeClr val="accent1"/>
          </a:fillRef>
          <a:effectRef idx="2">
            <a:schemeClr val="accent1"/>
          </a:effectRef>
          <a:fontRef idx="minor">
            <a:schemeClr val="lt1"/>
          </a:fontRef>
        </p:style>
      </p:pic>
      <p:sp>
        <p:nvSpPr>
          <p:cNvPr id="93" name="Rectangle 92"/>
          <p:cNvSpPr/>
          <p:nvPr/>
        </p:nvSpPr>
        <p:spPr>
          <a:xfrm>
            <a:off x="4556650" y="4688836"/>
            <a:ext cx="1558205" cy="400203"/>
          </a:xfrm>
          <a:prstGeom prst="rect">
            <a:avLst/>
          </a:prstGeom>
          <a:noFill/>
        </p:spPr>
        <p:txBody>
          <a:bodyPr wrap="square" lIns="91458" tIns="45729" rIns="91458" bIns="45729">
            <a:spAutoFit/>
          </a:bodyPr>
          <a:lstStyle/>
          <a:p>
            <a:pPr algn="ctr" fontAlgn="base">
              <a:spcBef>
                <a:spcPct val="50000"/>
              </a:spcBef>
              <a:spcAft>
                <a:spcPct val="0"/>
              </a:spcAft>
              <a:buClr>
                <a:srgbClr val="F0AB00"/>
              </a:buClr>
              <a:buSzPct val="80000"/>
            </a:pPr>
            <a:r>
              <a:rPr lang="en-US" sz="1000" b="1" kern="0" dirty="0">
                <a:latin typeface="Arial Narrow"/>
                <a:ea typeface="Arial Unicode MS" pitchFamily="34" charset="-128"/>
                <a:cs typeface="Arial Unicode MS" pitchFamily="34" charset="-128"/>
              </a:rPr>
              <a:t>Smart Data Integration</a:t>
            </a:r>
            <a:br>
              <a:rPr lang="en-US" sz="1000" b="1" kern="0" dirty="0">
                <a:latin typeface="Arial Narrow"/>
                <a:ea typeface="Arial Unicode MS" pitchFamily="34" charset="-128"/>
                <a:cs typeface="Arial Unicode MS" pitchFamily="34" charset="-128"/>
              </a:rPr>
            </a:br>
            <a:r>
              <a:rPr lang="en-US" sz="1000" b="1" kern="0" dirty="0">
                <a:latin typeface="Arial Narrow"/>
                <a:ea typeface="Arial Unicode MS" pitchFamily="34" charset="-128"/>
                <a:cs typeface="Arial Unicode MS" pitchFamily="34" charset="-128"/>
              </a:rPr>
              <a:t>Smart Data Quality </a:t>
            </a:r>
          </a:p>
        </p:txBody>
      </p:sp>
      <p:pic>
        <p:nvPicPr>
          <p:cNvPr id="85" name="Picture 4" descr="http://icons.iconarchive.com/icons/custom-icon-design/mono-general-4/512/filter-icon.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53333" y="4985061"/>
            <a:ext cx="327214" cy="327205"/>
          </a:xfrm>
          <a:prstGeom prst="rect">
            <a:avLst/>
          </a:prstGeom>
          <a:noFill/>
          <a:ln>
            <a:noFill/>
          </a:ln>
          <a:extLst/>
        </p:spPr>
      </p:pic>
      <p:sp>
        <p:nvSpPr>
          <p:cNvPr id="86" name="TextBox 85"/>
          <p:cNvSpPr txBox="1"/>
          <p:nvPr/>
        </p:nvSpPr>
        <p:spPr>
          <a:xfrm>
            <a:off x="2016978" y="5396262"/>
            <a:ext cx="782933" cy="3530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392" tIns="45697" rIns="91392" bIns="45697" rtlCol="0">
            <a:spAutoFit/>
          </a:bodyPr>
          <a:lstStyle/>
          <a:p>
            <a:pPr algn="ctr" fontAlgn="base">
              <a:lnSpc>
                <a:spcPts val="1000"/>
              </a:lnSpc>
              <a:spcBef>
                <a:spcPct val="50000"/>
              </a:spcBef>
              <a:spcAft>
                <a:spcPct val="0"/>
              </a:spcAft>
              <a:buClr>
                <a:srgbClr val="F0AB00"/>
              </a:buClr>
              <a:buSzPct val="80000"/>
            </a:pPr>
            <a:r>
              <a:rPr lang="en-US" sz="1000" kern="0" dirty="0">
                <a:solidFill>
                  <a:schemeClr val="tx1"/>
                </a:solidFill>
                <a:latin typeface="Arial Narrow"/>
                <a:ea typeface="Arial Unicode MS" pitchFamily="34" charset="-128"/>
                <a:cs typeface="Arial Unicode MS" pitchFamily="34" charset="-128"/>
              </a:rPr>
              <a:t>Stream</a:t>
            </a:r>
            <a:br>
              <a:rPr lang="en-US" sz="1000" kern="0" dirty="0">
                <a:solidFill>
                  <a:schemeClr val="tx1"/>
                </a:solidFill>
                <a:latin typeface="Arial Narrow"/>
                <a:ea typeface="Arial Unicode MS" pitchFamily="34" charset="-128"/>
                <a:cs typeface="Arial Unicode MS" pitchFamily="34" charset="-128"/>
              </a:rPr>
            </a:br>
            <a:r>
              <a:rPr lang="en-US" sz="1000" kern="0" dirty="0">
                <a:solidFill>
                  <a:schemeClr val="tx1"/>
                </a:solidFill>
                <a:latin typeface="Arial Narrow"/>
                <a:ea typeface="Arial Unicode MS" pitchFamily="34" charset="-128"/>
                <a:cs typeface="Arial Unicode MS" pitchFamily="34" charset="-128"/>
              </a:rPr>
              <a:t>Processing</a:t>
            </a:r>
          </a:p>
        </p:txBody>
      </p:sp>
      <p:sp>
        <p:nvSpPr>
          <p:cNvPr id="95" name="Rectangle 94"/>
          <p:cNvSpPr/>
          <p:nvPr/>
        </p:nvSpPr>
        <p:spPr>
          <a:xfrm>
            <a:off x="1784048" y="4701537"/>
            <a:ext cx="1378000" cy="246278"/>
          </a:xfrm>
          <a:prstGeom prst="rect">
            <a:avLst/>
          </a:prstGeom>
          <a:noFill/>
        </p:spPr>
        <p:txBody>
          <a:bodyPr wrap="square" lIns="91458" tIns="45729" rIns="91458" bIns="45729">
            <a:spAutoFit/>
          </a:bodyPr>
          <a:lstStyle/>
          <a:p>
            <a:pPr algn="ctr" fontAlgn="base">
              <a:spcBef>
                <a:spcPct val="50000"/>
              </a:spcBef>
              <a:spcAft>
                <a:spcPct val="0"/>
              </a:spcAft>
              <a:buClr>
                <a:srgbClr val="F0AB00"/>
              </a:buClr>
              <a:buSzPct val="80000"/>
            </a:pPr>
            <a:r>
              <a:rPr lang="en-US" sz="1000" b="1" kern="0" dirty="0">
                <a:latin typeface="Arial Narrow"/>
                <a:ea typeface="Arial Unicode MS" pitchFamily="34" charset="-128"/>
                <a:cs typeface="Arial Unicode MS" pitchFamily="34" charset="-128"/>
              </a:rPr>
              <a:t>Smart Data Streaming</a:t>
            </a:r>
          </a:p>
        </p:txBody>
      </p:sp>
      <p:sp>
        <p:nvSpPr>
          <p:cNvPr id="112" name="Rectangle 111"/>
          <p:cNvSpPr/>
          <p:nvPr/>
        </p:nvSpPr>
        <p:spPr bwMode="gray">
          <a:xfrm>
            <a:off x="2597610" y="2872860"/>
            <a:ext cx="894891" cy="544590"/>
          </a:xfrm>
          <a:prstGeom prst="rect">
            <a:avLst/>
          </a:prstGeom>
          <a:solidFill>
            <a:schemeClr val="bg1">
              <a:lumMod val="95000"/>
            </a:schemeClr>
          </a:solidFill>
          <a:ln w="12700" algn="ctr">
            <a:solidFill>
              <a:schemeClr val="accent1"/>
            </a:solidFill>
            <a:miter lim="800000"/>
            <a:headEnd/>
            <a:tailEnd/>
          </a:ln>
        </p:spPr>
        <p:txBody>
          <a:bodyPr lIns="90018" tIns="72014" rIns="90018" bIns="72014" rtlCol="0" anchor="ctr"/>
          <a:lstStyle/>
          <a:p>
            <a:pPr algn="ctr" defTabSz="914583" fontAlgn="base">
              <a:spcBef>
                <a:spcPct val="50000"/>
              </a:spcBef>
              <a:spcAft>
                <a:spcPct val="0"/>
              </a:spcAft>
              <a:buClr>
                <a:srgbClr val="F0AB00"/>
              </a:buClr>
              <a:buSzPct val="80000"/>
            </a:pPr>
            <a:r>
              <a:rPr lang="en-US" sz="1000" b="1" kern="0" dirty="0">
                <a:latin typeface="Arial Narrow" panose="020B0606020202030204" pitchFamily="34" charset="0"/>
                <a:ea typeface="Arial Unicode MS" pitchFamily="34" charset="-128"/>
                <a:cs typeface="Arial Unicode MS" pitchFamily="34" charset="-128"/>
              </a:rPr>
              <a:t>STREAM PROCESSING</a:t>
            </a:r>
          </a:p>
        </p:txBody>
      </p:sp>
      <p:grpSp>
        <p:nvGrpSpPr>
          <p:cNvPr id="2054" name="Group 2053"/>
          <p:cNvGrpSpPr/>
          <p:nvPr/>
        </p:nvGrpSpPr>
        <p:grpSpPr>
          <a:xfrm>
            <a:off x="1508003" y="6023064"/>
            <a:ext cx="9877417" cy="274384"/>
            <a:chOff x="1393310" y="5806518"/>
            <a:chExt cx="9874845" cy="274320"/>
          </a:xfrm>
        </p:grpSpPr>
        <p:grpSp>
          <p:nvGrpSpPr>
            <p:cNvPr id="29" name="Group 28"/>
            <p:cNvGrpSpPr/>
            <p:nvPr/>
          </p:nvGrpSpPr>
          <p:grpSpPr>
            <a:xfrm>
              <a:off x="8143358" y="5807226"/>
              <a:ext cx="914400" cy="272905"/>
              <a:chOff x="299450" y="2628974"/>
              <a:chExt cx="1271016" cy="403101"/>
            </a:xfrm>
          </p:grpSpPr>
          <p:sp>
            <p:nvSpPr>
              <p:cNvPr id="30" name="Shape 219"/>
              <p:cNvSpPr/>
              <p:nvPr/>
            </p:nvSpPr>
            <p:spPr>
              <a:xfrm>
                <a:off x="299450" y="2628974"/>
                <a:ext cx="1271016" cy="403101"/>
              </a:xfrm>
              <a:prstGeom prst="rect">
                <a:avLst/>
              </a:prstGeom>
              <a:solidFill>
                <a:srgbClr val="FFFFFF"/>
              </a:solidFill>
              <a:ln w="6350" cap="flat">
                <a:solidFill>
                  <a:schemeClr val="bg1">
                    <a:lumMod val="75000"/>
                  </a:schemeClr>
                </a:solidFill>
                <a:prstDash val="solid"/>
                <a:round/>
                <a:headEnd type="none" w="med" len="med"/>
                <a:tailEnd type="none" w="med" len="med"/>
              </a:ln>
            </p:spPr>
            <p:txBody>
              <a:bodyPr lIns="91401" tIns="45688" rIns="91401" bIns="45688" anchor="ctr" anchorCtr="0">
                <a:noAutofit/>
              </a:bodyPr>
              <a:lstStyle/>
              <a:p>
                <a:pPr algn="r" defTabSz="913907">
                  <a:buSzPct val="25000"/>
                  <a:defRPr/>
                </a:pPr>
                <a:r>
                  <a:rPr lang="en-US" sz="1000" b="1" kern="0" dirty="0">
                    <a:solidFill>
                      <a:schemeClr val="tx1">
                        <a:lumMod val="50000"/>
                      </a:schemeClr>
                    </a:solidFill>
                    <a:latin typeface="+mj-lt"/>
                    <a:ea typeface="Arial"/>
                    <a:cs typeface="Arial"/>
                    <a:sym typeface="Arial"/>
                  </a:rPr>
                  <a:t>L</a:t>
                </a:r>
                <a:r>
                  <a:rPr lang="en-US" sz="1000" b="1" kern="0" dirty="0" err="1">
                    <a:solidFill>
                      <a:schemeClr val="tx1">
                        <a:lumMod val="50000"/>
                      </a:schemeClr>
                    </a:solidFill>
                    <a:latin typeface="+mj-lt"/>
                    <a:ea typeface="Arial"/>
                    <a:cs typeface="Arial"/>
                    <a:sym typeface="Arial"/>
                  </a:rPr>
                  <a:t>ogs</a:t>
                </a:r>
                <a:endParaRPr lang="en-US" sz="1000" b="1" kern="0" dirty="0">
                  <a:solidFill>
                    <a:schemeClr val="tx1">
                      <a:lumMod val="50000"/>
                    </a:schemeClr>
                  </a:solidFill>
                  <a:latin typeface="+mj-lt"/>
                  <a:ea typeface="Arial"/>
                  <a:cs typeface="Arial"/>
                  <a:sym typeface="Arial"/>
                </a:endParaRPr>
              </a:p>
            </p:txBody>
          </p:sp>
          <p:pic>
            <p:nvPicPr>
              <p:cNvPr id="31" name="Picture 30"/>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rot="16200000">
                <a:off x="504639" y="2666634"/>
                <a:ext cx="267708" cy="327780"/>
              </a:xfrm>
              <a:prstGeom prst="rect">
                <a:avLst/>
              </a:prstGeom>
            </p:spPr>
          </p:pic>
        </p:grpSp>
        <p:grpSp>
          <p:nvGrpSpPr>
            <p:cNvPr id="32" name="Group 31"/>
            <p:cNvGrpSpPr/>
            <p:nvPr/>
          </p:nvGrpSpPr>
          <p:grpSpPr>
            <a:xfrm>
              <a:off x="5955462" y="5816322"/>
              <a:ext cx="912660" cy="254713"/>
              <a:chOff x="288102" y="3158962"/>
              <a:chExt cx="1273994" cy="403101"/>
            </a:xfrm>
          </p:grpSpPr>
          <p:sp>
            <p:nvSpPr>
              <p:cNvPr id="33" name="Shape 220"/>
              <p:cNvSpPr/>
              <p:nvPr/>
            </p:nvSpPr>
            <p:spPr>
              <a:xfrm>
                <a:off x="288102" y="3158962"/>
                <a:ext cx="1273994" cy="403101"/>
              </a:xfrm>
              <a:prstGeom prst="rect">
                <a:avLst/>
              </a:prstGeom>
              <a:solidFill>
                <a:srgbClr val="FFFFFF"/>
              </a:solidFill>
              <a:ln w="6350" cap="flat">
                <a:solidFill>
                  <a:schemeClr val="bg1">
                    <a:lumMod val="75000"/>
                  </a:schemeClr>
                </a:solidFill>
                <a:prstDash val="solid"/>
                <a:round/>
                <a:headEnd type="none" w="med" len="med"/>
                <a:tailEnd type="none" w="med" len="med"/>
              </a:ln>
            </p:spPr>
            <p:txBody>
              <a:bodyPr lIns="91401" tIns="45688" rIns="91401" bIns="45688" anchor="ctr" anchorCtr="0">
                <a:noAutofit/>
              </a:bodyPr>
              <a:lstStyle/>
              <a:p>
                <a:pPr algn="r" defTabSz="913907">
                  <a:buSzPct val="25000"/>
                  <a:defRPr/>
                </a:pPr>
                <a:r>
                  <a:rPr lang="en-US" sz="1000" b="1" kern="0" dirty="0">
                    <a:solidFill>
                      <a:schemeClr val="tx1">
                        <a:lumMod val="50000"/>
                      </a:schemeClr>
                    </a:solidFill>
                    <a:latin typeface="+mj-lt"/>
                    <a:ea typeface="Arial"/>
                    <a:cs typeface="Arial"/>
                    <a:sym typeface="Arial"/>
                  </a:rPr>
                  <a:t>Text</a:t>
                </a:r>
              </a:p>
            </p:txBody>
          </p:sp>
          <p:pic>
            <p:nvPicPr>
              <p:cNvPr id="34" name="Picture 33"/>
              <p:cNvPicPr>
                <a:picLocks noChangeAspect="1"/>
              </p:cNvPicPr>
              <p:nvPr/>
            </p:nvPicPr>
            <p:blipFill rotWithShape="1">
              <a:blip r:embed="rId10"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562464" y="3250888"/>
                <a:ext cx="236260" cy="219248"/>
              </a:xfrm>
              <a:prstGeom prst="rect">
                <a:avLst/>
              </a:prstGeom>
            </p:spPr>
          </p:pic>
        </p:grpSp>
        <p:grpSp>
          <p:nvGrpSpPr>
            <p:cNvPr id="2053" name="Group 2052"/>
            <p:cNvGrpSpPr/>
            <p:nvPr/>
          </p:nvGrpSpPr>
          <p:grpSpPr>
            <a:xfrm>
              <a:off x="2488128" y="5808977"/>
              <a:ext cx="914400" cy="269402"/>
              <a:chOff x="2432181" y="5795435"/>
              <a:chExt cx="914400" cy="269402"/>
            </a:xfrm>
          </p:grpSpPr>
          <p:sp>
            <p:nvSpPr>
              <p:cNvPr id="36" name="Shape 221"/>
              <p:cNvSpPr/>
              <p:nvPr/>
            </p:nvSpPr>
            <p:spPr>
              <a:xfrm>
                <a:off x="2432181" y="5795435"/>
                <a:ext cx="914400" cy="269402"/>
              </a:xfrm>
              <a:prstGeom prst="rect">
                <a:avLst/>
              </a:prstGeom>
              <a:solidFill>
                <a:srgbClr val="FFFFFF"/>
              </a:solidFill>
              <a:ln w="6350" cap="flat">
                <a:solidFill>
                  <a:schemeClr val="bg1">
                    <a:lumMod val="75000"/>
                  </a:schemeClr>
                </a:solidFill>
                <a:prstDash val="solid"/>
                <a:round/>
                <a:headEnd type="none" w="med" len="med"/>
                <a:tailEnd type="none" w="med" len="med"/>
              </a:ln>
            </p:spPr>
            <p:txBody>
              <a:bodyPr lIns="91401" tIns="45688" rIns="91401" bIns="45688" anchor="ctr" anchorCtr="0">
                <a:noAutofit/>
              </a:bodyPr>
              <a:lstStyle/>
              <a:p>
                <a:pPr algn="r" defTabSz="913907">
                  <a:buSzPct val="25000"/>
                  <a:defRPr/>
                </a:pPr>
                <a:r>
                  <a:rPr lang="en-US" sz="1000" b="1" kern="0" dirty="0">
                    <a:solidFill>
                      <a:schemeClr val="tx1">
                        <a:lumMod val="50000"/>
                      </a:schemeClr>
                    </a:solidFill>
                    <a:latin typeface="+mj-lt"/>
                    <a:ea typeface="Arial"/>
                    <a:cs typeface="Arial"/>
                    <a:sym typeface="Arial"/>
                  </a:rPr>
                  <a:t>OLTP</a:t>
                </a:r>
              </a:p>
            </p:txBody>
          </p:sp>
          <p:pic>
            <p:nvPicPr>
              <p:cNvPr id="37" name="Picture 36"/>
              <p:cNvPicPr>
                <a:picLocks noChangeAspect="1"/>
              </p:cNvPicPr>
              <p:nvPr/>
            </p:nvPicPr>
            <p:blipFill>
              <a:blip r:embed="rId11"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2555080" y="5851937"/>
                <a:ext cx="245269" cy="156398"/>
              </a:xfrm>
              <a:prstGeom prst="rect">
                <a:avLst/>
              </a:prstGeom>
            </p:spPr>
          </p:pic>
        </p:grpSp>
        <p:grpSp>
          <p:nvGrpSpPr>
            <p:cNvPr id="38" name="Group 37"/>
            <p:cNvGrpSpPr/>
            <p:nvPr/>
          </p:nvGrpSpPr>
          <p:grpSpPr>
            <a:xfrm>
              <a:off x="7048540" y="5806518"/>
              <a:ext cx="914400" cy="274320"/>
              <a:chOff x="367597" y="4748920"/>
              <a:chExt cx="1271016" cy="403101"/>
            </a:xfrm>
          </p:grpSpPr>
          <p:sp>
            <p:nvSpPr>
              <p:cNvPr id="39" name="Shape 221"/>
              <p:cNvSpPr/>
              <p:nvPr/>
            </p:nvSpPr>
            <p:spPr>
              <a:xfrm>
                <a:off x="367597" y="4748920"/>
                <a:ext cx="1271016" cy="403101"/>
              </a:xfrm>
              <a:prstGeom prst="rect">
                <a:avLst/>
              </a:prstGeom>
              <a:solidFill>
                <a:srgbClr val="FFFFFF"/>
              </a:solidFill>
              <a:ln w="6350" cap="flat">
                <a:solidFill>
                  <a:schemeClr val="bg1">
                    <a:lumMod val="75000"/>
                  </a:schemeClr>
                </a:solidFill>
                <a:prstDash val="solid"/>
                <a:round/>
                <a:headEnd type="none" w="med" len="med"/>
                <a:tailEnd type="none" w="med" len="med"/>
              </a:ln>
            </p:spPr>
            <p:txBody>
              <a:bodyPr lIns="91401" tIns="45688" rIns="91401" bIns="45688" anchor="ctr" anchorCtr="0">
                <a:noAutofit/>
              </a:bodyPr>
              <a:lstStyle/>
              <a:p>
                <a:pPr algn="r" defTabSz="913907">
                  <a:buSzPct val="25000"/>
                  <a:defRPr/>
                </a:pPr>
                <a:r>
                  <a:rPr lang="en-US" sz="1000" b="1" kern="0" dirty="0">
                    <a:solidFill>
                      <a:schemeClr val="tx1">
                        <a:lumMod val="50000"/>
                      </a:schemeClr>
                    </a:solidFill>
                    <a:latin typeface="+mj-lt"/>
                    <a:ea typeface="Arial"/>
                    <a:cs typeface="Arial"/>
                    <a:sym typeface="Arial"/>
                  </a:rPr>
                  <a:t>Social</a:t>
                </a:r>
              </a:p>
            </p:txBody>
          </p:sp>
          <p:pic>
            <p:nvPicPr>
              <p:cNvPr id="40" name="Picture 39"/>
              <p:cNvPicPr>
                <a:picLocks noChangeAspect="1"/>
              </p:cNvPicPr>
              <p:nvPr/>
            </p:nvPicPr>
            <p:blipFill rotWithShape="1">
              <a:blip r:embed="rId12"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601499" y="4836855"/>
                <a:ext cx="191798" cy="227232"/>
              </a:xfrm>
              <a:prstGeom prst="rect">
                <a:avLst/>
              </a:prstGeom>
            </p:spPr>
          </p:pic>
        </p:grpSp>
        <p:grpSp>
          <p:nvGrpSpPr>
            <p:cNvPr id="41" name="Group 40"/>
            <p:cNvGrpSpPr/>
            <p:nvPr/>
          </p:nvGrpSpPr>
          <p:grpSpPr>
            <a:xfrm>
              <a:off x="9238176" y="5806518"/>
              <a:ext cx="935159" cy="274320"/>
              <a:chOff x="980972" y="4218932"/>
              <a:chExt cx="1271015" cy="403101"/>
            </a:xfrm>
          </p:grpSpPr>
          <p:sp>
            <p:nvSpPr>
              <p:cNvPr id="42" name="Shape 221"/>
              <p:cNvSpPr/>
              <p:nvPr/>
            </p:nvSpPr>
            <p:spPr>
              <a:xfrm>
                <a:off x="980972" y="4218932"/>
                <a:ext cx="1271015" cy="403101"/>
              </a:xfrm>
              <a:prstGeom prst="rect">
                <a:avLst/>
              </a:prstGeom>
              <a:solidFill>
                <a:srgbClr val="FFFFFF"/>
              </a:solidFill>
              <a:ln w="6350" cap="flat">
                <a:solidFill>
                  <a:schemeClr val="bg1">
                    <a:lumMod val="75000"/>
                  </a:schemeClr>
                </a:solidFill>
                <a:prstDash val="solid"/>
                <a:round/>
                <a:headEnd type="none" w="med" len="med"/>
                <a:tailEnd type="none" w="med" len="med"/>
              </a:ln>
            </p:spPr>
            <p:txBody>
              <a:bodyPr lIns="91401" tIns="45688" rIns="91401" bIns="45688" anchor="ctr" anchorCtr="0">
                <a:noAutofit/>
              </a:bodyPr>
              <a:lstStyle/>
              <a:p>
                <a:pPr algn="r" defTabSz="913907">
                  <a:buSzPct val="25000"/>
                  <a:defRPr/>
                </a:pPr>
                <a:r>
                  <a:rPr lang="en-US" sz="1000" b="1" kern="0" dirty="0">
                    <a:solidFill>
                      <a:schemeClr val="tx1">
                        <a:lumMod val="50000"/>
                      </a:schemeClr>
                    </a:solidFill>
                    <a:latin typeface="+mj-lt"/>
                    <a:ea typeface="Arial"/>
                    <a:cs typeface="Arial"/>
                    <a:sym typeface="Arial"/>
                  </a:rPr>
                  <a:t>Machine</a:t>
                </a:r>
              </a:p>
            </p:txBody>
          </p:sp>
          <p:pic>
            <p:nvPicPr>
              <p:cNvPr id="43" name="Picture 42"/>
              <p:cNvPicPr>
                <a:picLocks noChangeAspect="1"/>
              </p:cNvPicPr>
              <p:nvPr/>
            </p:nvPicPr>
            <p:blipFill rotWithShape="1">
              <a:blip r:embed="rId13"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1089708" y="4320299"/>
                <a:ext cx="219423" cy="241933"/>
              </a:xfrm>
              <a:prstGeom prst="rect">
                <a:avLst/>
              </a:prstGeom>
            </p:spPr>
          </p:pic>
        </p:grpSp>
        <p:grpSp>
          <p:nvGrpSpPr>
            <p:cNvPr id="44" name="Group 43"/>
            <p:cNvGrpSpPr/>
            <p:nvPr/>
          </p:nvGrpSpPr>
          <p:grpSpPr>
            <a:xfrm>
              <a:off x="3582946" y="5806518"/>
              <a:ext cx="914400" cy="274320"/>
              <a:chOff x="301544" y="2098985"/>
              <a:chExt cx="1271016" cy="403101"/>
            </a:xfrm>
          </p:grpSpPr>
          <p:sp>
            <p:nvSpPr>
              <p:cNvPr id="45" name="Shape 218"/>
              <p:cNvSpPr/>
              <p:nvPr/>
            </p:nvSpPr>
            <p:spPr>
              <a:xfrm>
                <a:off x="301544" y="2098985"/>
                <a:ext cx="1271016" cy="403101"/>
              </a:xfrm>
              <a:prstGeom prst="rect">
                <a:avLst/>
              </a:prstGeom>
              <a:solidFill>
                <a:srgbClr val="FFFFFF"/>
              </a:solidFill>
              <a:ln w="6350" cap="flat">
                <a:solidFill>
                  <a:schemeClr val="bg1">
                    <a:lumMod val="75000"/>
                  </a:schemeClr>
                </a:solidFill>
                <a:prstDash val="solid"/>
                <a:round/>
                <a:headEnd type="none" w="med" len="med"/>
                <a:tailEnd type="none" w="med" len="med"/>
              </a:ln>
            </p:spPr>
            <p:txBody>
              <a:bodyPr lIns="91401" tIns="45688" rIns="91401" bIns="45688" anchor="ctr" anchorCtr="0">
                <a:noAutofit/>
              </a:bodyPr>
              <a:lstStyle/>
              <a:p>
                <a:pPr algn="r" defTabSz="913907">
                  <a:buSzPct val="25000"/>
                  <a:defRPr/>
                </a:pPr>
                <a:r>
                  <a:rPr lang="en-US" sz="800" kern="0" dirty="0">
                    <a:solidFill>
                      <a:schemeClr val="tx1">
                        <a:lumMod val="50000"/>
                      </a:schemeClr>
                    </a:solidFill>
                    <a:latin typeface="+mj-lt"/>
                    <a:ea typeface="Arial"/>
                    <a:cs typeface="Arial"/>
                    <a:sym typeface="Arial"/>
                  </a:rPr>
                  <a:t>      </a:t>
                </a:r>
                <a:r>
                  <a:rPr lang="en-US" sz="1000" b="1" kern="0" dirty="0">
                    <a:solidFill>
                      <a:schemeClr val="tx1">
                        <a:lumMod val="50000"/>
                      </a:schemeClr>
                    </a:solidFill>
                    <a:latin typeface="+mj-lt"/>
                    <a:ea typeface="Arial"/>
                    <a:cs typeface="Arial"/>
                    <a:sym typeface="Arial"/>
                  </a:rPr>
                  <a:t>Geo</a:t>
                </a:r>
              </a:p>
            </p:txBody>
          </p:sp>
          <p:pic>
            <p:nvPicPr>
              <p:cNvPr id="46" name="Picture 45"/>
              <p:cNvPicPr>
                <a:picLocks noChangeAspect="1"/>
              </p:cNvPicPr>
              <p:nvPr/>
            </p:nvPicPr>
            <p:blipFill rotWithShape="1">
              <a:blip r:embed="rId14" cstate="screen">
                <a:grayscl/>
                <a:extLst>
                  <a:ext uri="{28A0092B-C50C-407E-A947-70E740481C1C}">
                    <a14:useLocalDpi xmlns:a14="http://schemas.microsoft.com/office/drawing/2010/main"/>
                  </a:ext>
                </a:extLst>
              </a:blip>
              <a:srcRect/>
              <a:stretch/>
            </p:blipFill>
            <p:spPr>
              <a:xfrm rot="16200000">
                <a:off x="577514" y="2143652"/>
                <a:ext cx="232820" cy="313770"/>
              </a:xfrm>
              <a:prstGeom prst="rect">
                <a:avLst/>
              </a:prstGeom>
            </p:spPr>
          </p:pic>
        </p:grpSp>
        <p:grpSp>
          <p:nvGrpSpPr>
            <p:cNvPr id="2052" name="Group 2051"/>
            <p:cNvGrpSpPr/>
            <p:nvPr/>
          </p:nvGrpSpPr>
          <p:grpSpPr>
            <a:xfrm>
              <a:off x="1393310" y="5806518"/>
              <a:ext cx="914400" cy="274320"/>
              <a:chOff x="1355210" y="5803621"/>
              <a:chExt cx="914400" cy="274320"/>
            </a:xfrm>
          </p:grpSpPr>
          <p:sp>
            <p:nvSpPr>
              <p:cNvPr id="48" name="Shape 217"/>
              <p:cNvSpPr/>
              <p:nvPr/>
            </p:nvSpPr>
            <p:spPr>
              <a:xfrm>
                <a:off x="1355210" y="5803621"/>
                <a:ext cx="914400" cy="274320"/>
              </a:xfrm>
              <a:prstGeom prst="rect">
                <a:avLst/>
              </a:prstGeom>
              <a:solidFill>
                <a:srgbClr val="FFFFFF"/>
              </a:solidFill>
              <a:ln w="6350" cap="flat">
                <a:solidFill>
                  <a:schemeClr val="bg1">
                    <a:lumMod val="75000"/>
                  </a:schemeClr>
                </a:solidFill>
                <a:prstDash val="solid"/>
                <a:round/>
                <a:headEnd type="none" w="med" len="med"/>
                <a:tailEnd type="none" w="med" len="med"/>
              </a:ln>
            </p:spPr>
            <p:txBody>
              <a:bodyPr lIns="91401" tIns="45688" rIns="91401" bIns="45688" anchor="ctr" anchorCtr="0">
                <a:noAutofit/>
              </a:bodyPr>
              <a:lstStyle/>
              <a:p>
                <a:pPr algn="r" defTabSz="913907">
                  <a:buSzPct val="25000"/>
                  <a:defRPr/>
                </a:pPr>
                <a:r>
                  <a:rPr lang="en-US" sz="1000" b="1" kern="0" dirty="0">
                    <a:solidFill>
                      <a:schemeClr val="tx1">
                        <a:lumMod val="50000"/>
                      </a:schemeClr>
                    </a:solidFill>
                    <a:latin typeface="+mj-lt"/>
                    <a:ea typeface="Arial"/>
                    <a:cs typeface="Arial"/>
                    <a:sym typeface="Arial"/>
                  </a:rPr>
                  <a:t>ERP</a:t>
                </a:r>
              </a:p>
            </p:txBody>
          </p:sp>
          <p:sp>
            <p:nvSpPr>
              <p:cNvPr id="49" name="Magnetic Disk 5"/>
              <p:cNvSpPr/>
              <p:nvPr/>
            </p:nvSpPr>
            <p:spPr>
              <a:xfrm>
                <a:off x="1504845" y="5867470"/>
                <a:ext cx="212035" cy="133519"/>
              </a:xfrm>
              <a:prstGeom prst="flowChartMagneticDisk">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lumMod val="50000"/>
                    </a:schemeClr>
                  </a:solidFill>
                  <a:latin typeface="+mj-lt"/>
                </a:endParaRPr>
              </a:p>
            </p:txBody>
          </p:sp>
        </p:grpSp>
        <p:grpSp>
          <p:nvGrpSpPr>
            <p:cNvPr id="50" name="Group 49"/>
            <p:cNvGrpSpPr/>
            <p:nvPr/>
          </p:nvGrpSpPr>
          <p:grpSpPr>
            <a:xfrm>
              <a:off x="10353755" y="5806518"/>
              <a:ext cx="914400" cy="274320"/>
              <a:chOff x="316795" y="1569004"/>
              <a:chExt cx="1271016" cy="403101"/>
            </a:xfrm>
          </p:grpSpPr>
          <p:sp>
            <p:nvSpPr>
              <p:cNvPr id="51" name="Shape 217"/>
              <p:cNvSpPr/>
              <p:nvPr/>
            </p:nvSpPr>
            <p:spPr>
              <a:xfrm>
                <a:off x="316795" y="1569004"/>
                <a:ext cx="1271016" cy="403101"/>
              </a:xfrm>
              <a:prstGeom prst="rect">
                <a:avLst/>
              </a:prstGeom>
              <a:solidFill>
                <a:srgbClr val="FFFFFF"/>
              </a:solidFill>
              <a:ln w="6350" cap="flat">
                <a:solidFill>
                  <a:schemeClr val="bg1">
                    <a:lumMod val="75000"/>
                  </a:schemeClr>
                </a:solidFill>
                <a:prstDash val="solid"/>
                <a:round/>
                <a:headEnd type="none" w="med" len="med"/>
                <a:tailEnd type="none" w="med" len="med"/>
              </a:ln>
            </p:spPr>
            <p:txBody>
              <a:bodyPr lIns="91401" tIns="45688" rIns="91401" bIns="45688" anchor="ctr" anchorCtr="0">
                <a:noAutofit/>
              </a:bodyPr>
              <a:lstStyle/>
              <a:p>
                <a:pPr algn="r" defTabSz="913907">
                  <a:buSzPct val="25000"/>
                  <a:defRPr/>
                </a:pPr>
                <a:r>
                  <a:rPr lang="en-US" sz="900" b="1" kern="0" dirty="0">
                    <a:solidFill>
                      <a:schemeClr val="tx1">
                        <a:lumMod val="50000"/>
                      </a:schemeClr>
                    </a:solidFill>
                    <a:latin typeface="+mj-lt"/>
                    <a:ea typeface="Arial"/>
                    <a:cs typeface="Arial"/>
                    <a:sym typeface="Arial"/>
                  </a:rPr>
                  <a:t>     </a:t>
                </a:r>
                <a:r>
                  <a:rPr lang="en-US" sz="1000" b="1" kern="0" dirty="0">
                    <a:solidFill>
                      <a:schemeClr val="tx1">
                        <a:lumMod val="50000"/>
                      </a:schemeClr>
                    </a:solidFill>
                    <a:latin typeface="+mj-lt"/>
                    <a:ea typeface="Arial"/>
                    <a:cs typeface="Arial"/>
                    <a:sym typeface="Arial"/>
                  </a:rPr>
                  <a:t>Sensor</a:t>
                </a:r>
              </a:p>
            </p:txBody>
          </p:sp>
          <p:pic>
            <p:nvPicPr>
              <p:cNvPr id="52" name="Picture 51"/>
              <p:cNvPicPr>
                <a:picLocks noChangeAspect="1"/>
              </p:cNvPicPr>
              <p:nvPr/>
            </p:nvPicPr>
            <p:blipFill rotWithShape="1">
              <a:blip r:embed="rId15" cstate="screen">
                <a:grayscl/>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rcRect/>
              <a:stretch/>
            </p:blipFill>
            <p:spPr>
              <a:xfrm rot="16200000">
                <a:off x="467903" y="1646111"/>
                <a:ext cx="246197" cy="248888"/>
              </a:xfrm>
              <a:prstGeom prst="rect">
                <a:avLst/>
              </a:prstGeom>
            </p:spPr>
          </p:pic>
        </p:grpSp>
        <p:sp>
          <p:nvSpPr>
            <p:cNvPr id="122" name="Shape 221"/>
            <p:cNvSpPr/>
            <p:nvPr/>
          </p:nvSpPr>
          <p:spPr>
            <a:xfrm>
              <a:off x="4677764" y="5812499"/>
              <a:ext cx="1097280" cy="262358"/>
            </a:xfrm>
            <a:prstGeom prst="rect">
              <a:avLst/>
            </a:prstGeom>
            <a:solidFill>
              <a:srgbClr val="FFFFFF"/>
            </a:solidFill>
            <a:ln w="6350" cap="flat">
              <a:solidFill>
                <a:schemeClr val="bg1">
                  <a:lumMod val="75000"/>
                </a:schemeClr>
              </a:solidFill>
              <a:prstDash val="solid"/>
              <a:round/>
              <a:headEnd type="none" w="med" len="med"/>
              <a:tailEnd type="none" w="med" len="med"/>
            </a:ln>
          </p:spPr>
          <p:txBody>
            <a:bodyPr lIns="91401" tIns="45688" rIns="91401" bIns="45688" anchor="ctr" anchorCtr="0">
              <a:noAutofit/>
            </a:bodyPr>
            <a:lstStyle/>
            <a:p>
              <a:pPr algn="ctr" defTabSz="913907">
                <a:buSzPct val="25000"/>
                <a:defRPr/>
              </a:pPr>
              <a:r>
                <a:rPr lang="en-US" sz="1000" b="1" kern="0" spc="-30" dirty="0">
                  <a:solidFill>
                    <a:schemeClr val="tx1">
                      <a:lumMod val="50000"/>
                    </a:schemeClr>
                  </a:solidFill>
                  <a:latin typeface="+mj-lt"/>
                  <a:ea typeface="Arial"/>
                  <a:cs typeface="Arial"/>
                  <a:sym typeface="Arial"/>
                </a:rPr>
                <a:t>Store &amp; forward</a:t>
              </a:r>
            </a:p>
          </p:txBody>
        </p:sp>
      </p:grpSp>
      <p:sp>
        <p:nvSpPr>
          <p:cNvPr id="124" name="Rectangle 123"/>
          <p:cNvSpPr/>
          <p:nvPr/>
        </p:nvSpPr>
        <p:spPr bwMode="gray">
          <a:xfrm>
            <a:off x="3305776" y="1294875"/>
            <a:ext cx="6572352" cy="265104"/>
          </a:xfrm>
          <a:prstGeom prst="rect">
            <a:avLst/>
          </a:prstGeom>
          <a:solidFill>
            <a:srgbClr val="F0AB00">
              <a:alpha val="71000"/>
            </a:srgbClr>
          </a:solidFill>
          <a:ln w="6350" algn="ctr">
            <a:solidFill>
              <a:schemeClr val="tx1"/>
            </a:solidFill>
            <a:miter lim="800000"/>
            <a:headEnd/>
            <a:tailEnd/>
          </a:ln>
          <a:effectLst/>
        </p:spPr>
        <p:txBody>
          <a:bodyPr lIns="90018" tIns="72014" rIns="90018" bIns="72014" rtlCol="0" anchor="ctr"/>
          <a:lstStyle/>
          <a:p>
            <a:pPr algn="ctr" defTabSz="914583" fontAlgn="base">
              <a:spcBef>
                <a:spcPct val="50000"/>
              </a:spcBef>
              <a:spcAft>
                <a:spcPct val="0"/>
              </a:spcAft>
              <a:buClr>
                <a:srgbClr val="F0AB00"/>
              </a:buClr>
              <a:buSzPct val="80000"/>
            </a:pPr>
            <a:r>
              <a:rPr lang="en-US" sz="1400" b="1" kern="0" dirty="0">
                <a:solidFill>
                  <a:schemeClr val="bg1"/>
                </a:solidFill>
                <a:ea typeface="Arial Unicode MS" pitchFamily="34" charset="-128"/>
                <a:cs typeface="Arial Unicode MS" pitchFamily="34" charset="-128"/>
              </a:rPr>
              <a:t>Mobile applications and BI</a:t>
            </a:r>
          </a:p>
        </p:txBody>
      </p:sp>
      <p:sp>
        <p:nvSpPr>
          <p:cNvPr id="94" name="Rectangle 93"/>
          <p:cNvSpPr/>
          <p:nvPr/>
        </p:nvSpPr>
        <p:spPr>
          <a:xfrm>
            <a:off x="2905595" y="4700773"/>
            <a:ext cx="1832604" cy="246278"/>
          </a:xfrm>
          <a:prstGeom prst="rect">
            <a:avLst/>
          </a:prstGeom>
          <a:noFill/>
        </p:spPr>
        <p:txBody>
          <a:bodyPr wrap="square" lIns="91458" tIns="45729" rIns="91458" bIns="45729">
            <a:spAutoFit/>
          </a:bodyPr>
          <a:lstStyle/>
          <a:p>
            <a:pPr algn="ctr" fontAlgn="base">
              <a:spcBef>
                <a:spcPct val="50000"/>
              </a:spcBef>
              <a:spcAft>
                <a:spcPct val="0"/>
              </a:spcAft>
              <a:buClr>
                <a:srgbClr val="F0AB00"/>
              </a:buClr>
              <a:buSzPct val="80000"/>
            </a:pPr>
            <a:r>
              <a:rPr lang="en-US" sz="1000" b="1" kern="0" dirty="0">
                <a:latin typeface="Arial Narrow"/>
                <a:ea typeface="Arial Unicode MS" pitchFamily="34" charset="-128"/>
                <a:cs typeface="Arial Unicode MS" pitchFamily="34" charset="-128"/>
              </a:rPr>
              <a:t>Smart Data Access</a:t>
            </a:r>
          </a:p>
        </p:txBody>
      </p:sp>
      <p:grpSp>
        <p:nvGrpSpPr>
          <p:cNvPr id="87" name="Group 86"/>
          <p:cNvGrpSpPr/>
          <p:nvPr/>
        </p:nvGrpSpPr>
        <p:grpSpPr>
          <a:xfrm>
            <a:off x="3366706" y="4935234"/>
            <a:ext cx="328419" cy="382796"/>
            <a:chOff x="3466740" y="5375008"/>
            <a:chExt cx="453233" cy="597732"/>
          </a:xfrm>
        </p:grpSpPr>
        <p:sp>
          <p:nvSpPr>
            <p:cNvPr id="88" name="Rectangle 87"/>
            <p:cNvSpPr/>
            <p:nvPr/>
          </p:nvSpPr>
          <p:spPr bwMode="gray">
            <a:xfrm flipH="1">
              <a:off x="3715854" y="5375008"/>
              <a:ext cx="79562" cy="269814"/>
            </a:xfrm>
            <a:prstGeom prst="rect">
              <a:avLst/>
            </a:prstGeom>
            <a:solidFill>
              <a:schemeClr val="bg1"/>
            </a:solidFill>
            <a:ln w="12700">
              <a:solidFill>
                <a:schemeClr val="tx1"/>
              </a:solidFill>
              <a:prstDash val="sysDash"/>
            </a:ln>
          </p:spPr>
          <p:txBody>
            <a:bodyPr wrap="none" rtlCol="0" anchor="ctr" anchorCtr="1">
              <a:noAutofit/>
            </a:bodyPr>
            <a:lstStyle/>
            <a:p>
              <a:pPr algn="ctr"/>
              <a:endParaRPr lang="en-US" sz="1600" b="1" dirty="0">
                <a:solidFill>
                  <a:schemeClr val="bg1"/>
                </a:solidFill>
                <a:latin typeface="+mn-lt"/>
                <a:cs typeface="Arial"/>
              </a:endParaRPr>
            </a:p>
          </p:txBody>
        </p:sp>
        <p:sp>
          <p:nvSpPr>
            <p:cNvPr id="89" name="Rectangle 88"/>
            <p:cNvSpPr/>
            <p:nvPr/>
          </p:nvSpPr>
          <p:spPr bwMode="gray">
            <a:xfrm flipH="1">
              <a:off x="3591297" y="5375008"/>
              <a:ext cx="79562" cy="406761"/>
            </a:xfrm>
            <a:prstGeom prst="rect">
              <a:avLst/>
            </a:prstGeom>
            <a:solidFill>
              <a:schemeClr val="bg1"/>
            </a:solidFill>
            <a:ln w="12700">
              <a:solidFill>
                <a:schemeClr val="tx1"/>
              </a:solidFill>
              <a:prstDash val="sysDash"/>
            </a:ln>
          </p:spPr>
          <p:txBody>
            <a:bodyPr wrap="none" rtlCol="0" anchor="ctr" anchorCtr="1">
              <a:noAutofit/>
            </a:bodyPr>
            <a:lstStyle/>
            <a:p>
              <a:pPr algn="ctr"/>
              <a:endParaRPr lang="en-US" sz="1600" b="1" dirty="0">
                <a:solidFill>
                  <a:schemeClr val="bg1"/>
                </a:solidFill>
                <a:latin typeface="+mn-lt"/>
                <a:cs typeface="Arial"/>
              </a:endParaRPr>
            </a:p>
          </p:txBody>
        </p:sp>
        <p:sp>
          <p:nvSpPr>
            <p:cNvPr id="90" name="Rectangle 89"/>
            <p:cNvSpPr/>
            <p:nvPr/>
          </p:nvSpPr>
          <p:spPr bwMode="gray">
            <a:xfrm flipH="1">
              <a:off x="3466740" y="5375008"/>
              <a:ext cx="79562" cy="597732"/>
            </a:xfrm>
            <a:prstGeom prst="rect">
              <a:avLst/>
            </a:prstGeom>
            <a:solidFill>
              <a:schemeClr val="bg1"/>
            </a:solidFill>
            <a:ln w="12700">
              <a:solidFill>
                <a:schemeClr val="tx1"/>
              </a:solidFill>
              <a:prstDash val="sysDash"/>
            </a:ln>
          </p:spPr>
          <p:txBody>
            <a:bodyPr wrap="none" rtlCol="0" anchor="ctr" anchorCtr="1">
              <a:noAutofit/>
            </a:bodyPr>
            <a:lstStyle/>
            <a:p>
              <a:pPr algn="ctr"/>
              <a:endParaRPr lang="en-US" sz="1600" b="1" dirty="0">
                <a:solidFill>
                  <a:schemeClr val="bg1"/>
                </a:solidFill>
                <a:latin typeface="+mn-lt"/>
                <a:cs typeface="Arial"/>
              </a:endParaRPr>
            </a:p>
          </p:txBody>
        </p:sp>
        <p:sp>
          <p:nvSpPr>
            <p:cNvPr id="91" name="Rectangle 90"/>
            <p:cNvSpPr/>
            <p:nvPr/>
          </p:nvSpPr>
          <p:spPr bwMode="gray">
            <a:xfrm flipH="1">
              <a:off x="3840411" y="5375008"/>
              <a:ext cx="79562" cy="465966"/>
            </a:xfrm>
            <a:prstGeom prst="rect">
              <a:avLst/>
            </a:prstGeom>
            <a:solidFill>
              <a:schemeClr val="bg1"/>
            </a:solidFill>
            <a:ln w="12700">
              <a:solidFill>
                <a:schemeClr val="tx1"/>
              </a:solidFill>
              <a:prstDash val="sysDash"/>
            </a:ln>
          </p:spPr>
          <p:txBody>
            <a:bodyPr wrap="none" rtlCol="0" anchor="ctr" anchorCtr="1">
              <a:noAutofit/>
            </a:bodyPr>
            <a:lstStyle/>
            <a:p>
              <a:pPr algn="ctr"/>
              <a:endParaRPr lang="en-US" sz="1600" b="1" dirty="0">
                <a:solidFill>
                  <a:schemeClr val="bg1"/>
                </a:solidFill>
                <a:latin typeface="+mn-lt"/>
                <a:cs typeface="Arial"/>
              </a:endParaRPr>
            </a:p>
          </p:txBody>
        </p:sp>
      </p:grpSp>
      <p:sp>
        <p:nvSpPr>
          <p:cNvPr id="92" name="Rectangle 91"/>
          <p:cNvSpPr/>
          <p:nvPr/>
        </p:nvSpPr>
        <p:spPr>
          <a:xfrm>
            <a:off x="3238724" y="5396230"/>
            <a:ext cx="528590" cy="353106"/>
          </a:xfrm>
          <a:prstGeom prst="rect">
            <a:avLst/>
          </a:prstGeom>
        </p:spPr>
        <p:txBody>
          <a:bodyPr wrap="square" lIns="91458" tIns="45729" rIns="91458" bIns="45729">
            <a:spAutoFit/>
          </a:bodyPr>
          <a:lstStyle/>
          <a:p>
            <a:pPr algn="ctr" fontAlgn="base">
              <a:lnSpc>
                <a:spcPts val="1000"/>
              </a:lnSpc>
              <a:spcBef>
                <a:spcPct val="50000"/>
              </a:spcBef>
              <a:spcAft>
                <a:spcPct val="0"/>
              </a:spcAft>
              <a:buClr>
                <a:srgbClr val="F0AB00"/>
              </a:buClr>
              <a:buSzPct val="80000"/>
              <a:defRPr/>
            </a:pPr>
            <a:r>
              <a:rPr lang="en-US" sz="1000" kern="0" dirty="0">
                <a:latin typeface="Arial Narrow"/>
                <a:ea typeface="Arial Unicode MS" pitchFamily="34" charset="-128"/>
                <a:cs typeface="Arial Unicode MS" pitchFamily="34" charset="-128"/>
              </a:rPr>
              <a:t>Virtual Tables</a:t>
            </a:r>
          </a:p>
        </p:txBody>
      </p:sp>
      <p:sp>
        <p:nvSpPr>
          <p:cNvPr id="120" name="Rectangle 119"/>
          <p:cNvSpPr/>
          <p:nvPr/>
        </p:nvSpPr>
        <p:spPr>
          <a:xfrm>
            <a:off x="3656408" y="5396230"/>
            <a:ext cx="798352" cy="353106"/>
          </a:xfrm>
          <a:prstGeom prst="rect">
            <a:avLst/>
          </a:prstGeom>
        </p:spPr>
        <p:txBody>
          <a:bodyPr wrap="none" lIns="91458" tIns="45729" rIns="91458" bIns="45729">
            <a:spAutoFit/>
          </a:bodyPr>
          <a:lstStyle/>
          <a:p>
            <a:pPr algn="ctr" fontAlgn="base">
              <a:lnSpc>
                <a:spcPts val="1000"/>
              </a:lnSpc>
              <a:spcBef>
                <a:spcPct val="50000"/>
              </a:spcBef>
              <a:spcAft>
                <a:spcPct val="0"/>
              </a:spcAft>
              <a:buClr>
                <a:srgbClr val="F0AB00"/>
              </a:buClr>
              <a:buSzPct val="80000"/>
              <a:defRPr/>
            </a:pPr>
            <a:r>
              <a:rPr lang="en-US" sz="1000" kern="0" dirty="0">
                <a:latin typeface="Arial Narrow"/>
                <a:ea typeface="Arial Unicode MS" pitchFamily="34" charset="-128"/>
                <a:cs typeface="Arial Unicode MS" pitchFamily="34" charset="-128"/>
              </a:rPr>
              <a:t>User Defined </a:t>
            </a:r>
            <a:br>
              <a:rPr lang="en-US" sz="1000" kern="0" dirty="0">
                <a:latin typeface="Arial Narrow"/>
                <a:ea typeface="Arial Unicode MS" pitchFamily="34" charset="-128"/>
                <a:cs typeface="Arial Unicode MS" pitchFamily="34" charset="-128"/>
              </a:rPr>
            </a:br>
            <a:r>
              <a:rPr lang="en-US" sz="1000" kern="0" dirty="0">
                <a:latin typeface="Arial Narrow"/>
                <a:ea typeface="Arial Unicode MS" pitchFamily="34" charset="-128"/>
                <a:cs typeface="Arial Unicode MS" pitchFamily="34" charset="-128"/>
              </a:rPr>
              <a:t>Functions</a:t>
            </a:r>
          </a:p>
        </p:txBody>
      </p:sp>
      <p:grpSp>
        <p:nvGrpSpPr>
          <p:cNvPr id="102" name="Group 101"/>
          <p:cNvGrpSpPr/>
          <p:nvPr/>
        </p:nvGrpSpPr>
        <p:grpSpPr>
          <a:xfrm>
            <a:off x="3848764" y="4947428"/>
            <a:ext cx="382289" cy="382277"/>
            <a:chOff x="2249025" y="1675106"/>
            <a:chExt cx="479214" cy="479214"/>
          </a:xfrm>
        </p:grpSpPr>
        <p:sp>
          <p:nvSpPr>
            <p:cNvPr id="117" name="Oval 116"/>
            <p:cNvSpPr/>
            <p:nvPr/>
          </p:nvSpPr>
          <p:spPr bwMode="gray">
            <a:xfrm rot="1152693">
              <a:off x="2249025" y="1675106"/>
              <a:ext cx="479214" cy="479214"/>
            </a:xfrm>
            <a:prstGeom prst="ellipse">
              <a:avLst/>
            </a:prstGeom>
            <a:solidFill>
              <a:schemeClr val="tx1"/>
            </a:solidFill>
            <a:ln w="6350" algn="ctr">
              <a:noFill/>
              <a:miter lim="800000"/>
              <a:headEnd/>
              <a:tailEnd/>
            </a:ln>
          </p:spPr>
          <p:txBody>
            <a:bodyPr lIns="90000" tIns="72000" rIns="90000" bIns="72000" rtlCol="0" anchor="ctr"/>
            <a:lstStyle/>
            <a:p>
              <a:pPr algn="ctr" defTabSz="914583" fontAlgn="base">
                <a:spcBef>
                  <a:spcPct val="50000"/>
                </a:spcBef>
                <a:spcAft>
                  <a:spcPct val="0"/>
                </a:spcAft>
                <a:buClr>
                  <a:srgbClr val="F0AB00"/>
                </a:buClr>
                <a:buSzPct val="80000"/>
              </a:pPr>
              <a:endParaRPr lang="en-SG" sz="1600" kern="0" dirty="0">
                <a:solidFill>
                  <a:schemeClr val="tx1">
                    <a:lumMod val="75000"/>
                    <a:lumOff val="25000"/>
                  </a:schemeClr>
                </a:solidFill>
                <a:ea typeface="Arial Unicode MS" pitchFamily="34" charset="-128"/>
                <a:cs typeface="Arial Unicode MS" pitchFamily="34" charset="-128"/>
              </a:endParaRPr>
            </a:p>
          </p:txBody>
        </p:sp>
        <p:sp>
          <p:nvSpPr>
            <p:cNvPr id="118" name="TextBox 117"/>
            <p:cNvSpPr txBox="1"/>
            <p:nvPr/>
          </p:nvSpPr>
          <p:spPr>
            <a:xfrm>
              <a:off x="2332704" y="1772105"/>
              <a:ext cx="338643" cy="28943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500" kern="0" dirty="0">
                  <a:solidFill>
                    <a:schemeClr val="bg1"/>
                  </a:solidFill>
                  <a:ea typeface="Arial Unicode MS" pitchFamily="34" charset="-128"/>
                  <a:cs typeface="Arial Unicode MS" pitchFamily="34" charset="-128"/>
                </a:rPr>
                <a:t>101010010101101001110</a:t>
              </a:r>
              <a:endParaRPr lang="en-SG" sz="500" kern="0" dirty="0" err="1">
                <a:solidFill>
                  <a:schemeClr val="bg1"/>
                </a:solidFill>
                <a:ea typeface="Arial Unicode MS" pitchFamily="34" charset="-128"/>
                <a:cs typeface="Arial Unicode MS" pitchFamily="34" charset="-128"/>
              </a:endParaRPr>
            </a:p>
          </p:txBody>
        </p:sp>
      </p:grpSp>
      <p:grpSp>
        <p:nvGrpSpPr>
          <p:cNvPr id="2051" name="Group 2050"/>
          <p:cNvGrpSpPr/>
          <p:nvPr/>
        </p:nvGrpSpPr>
        <p:grpSpPr>
          <a:xfrm>
            <a:off x="1322052" y="3604991"/>
            <a:ext cx="4812655" cy="1009710"/>
            <a:chOff x="1321708" y="3525158"/>
            <a:chExt cx="4811402" cy="1009476"/>
          </a:xfrm>
        </p:grpSpPr>
        <p:grpSp>
          <p:nvGrpSpPr>
            <p:cNvPr id="2049" name="Group 2048"/>
            <p:cNvGrpSpPr/>
            <p:nvPr/>
          </p:nvGrpSpPr>
          <p:grpSpPr>
            <a:xfrm>
              <a:off x="4976194" y="3525158"/>
              <a:ext cx="1156916" cy="1009476"/>
              <a:chOff x="4976194" y="3525158"/>
              <a:chExt cx="1156916" cy="1009476"/>
            </a:xfrm>
          </p:grpSpPr>
          <p:sp>
            <p:nvSpPr>
              <p:cNvPr id="7" name="Rectangle 6"/>
              <p:cNvSpPr/>
              <p:nvPr/>
            </p:nvSpPr>
            <p:spPr>
              <a:xfrm>
                <a:off x="5019444" y="3525158"/>
                <a:ext cx="1070417" cy="246221"/>
              </a:xfrm>
              <a:prstGeom prst="rect">
                <a:avLst/>
              </a:prstGeom>
            </p:spPr>
            <p:txBody>
              <a:bodyPr wrap="square">
                <a:spAutoFit/>
              </a:bodyPr>
              <a:lstStyle/>
              <a:p>
                <a:pPr algn="ctr" fontAlgn="base">
                  <a:spcBef>
                    <a:spcPct val="50000"/>
                  </a:spcBef>
                  <a:spcAft>
                    <a:spcPct val="0"/>
                  </a:spcAft>
                  <a:buClr>
                    <a:srgbClr val="F0AB00"/>
                  </a:buClr>
                  <a:buSzPct val="80000"/>
                </a:pPr>
                <a:r>
                  <a:rPr lang="en-US" sz="1000" b="1" kern="0" dirty="0">
                    <a:latin typeface="Arial Narrow"/>
                    <a:ea typeface="Arial Unicode MS" pitchFamily="34" charset="-128"/>
                    <a:cs typeface="Arial Unicode MS" pitchFamily="34" charset="-128"/>
                  </a:rPr>
                  <a:t>Dynamic </a:t>
                </a:r>
                <a:r>
                  <a:rPr lang="en-US" sz="1000" b="1" kern="0" dirty="0" err="1">
                    <a:latin typeface="Arial Narrow"/>
                    <a:ea typeface="Arial Unicode MS" pitchFamily="34" charset="-128"/>
                    <a:cs typeface="Arial Unicode MS" pitchFamily="34" charset="-128"/>
                  </a:rPr>
                  <a:t>Tiering</a:t>
                </a:r>
                <a:endParaRPr lang="en-US" sz="1000" b="1" kern="0" dirty="0">
                  <a:latin typeface="Arial Narrow"/>
                  <a:ea typeface="Arial Unicode MS" pitchFamily="34" charset="-128"/>
                  <a:cs typeface="Arial Unicode MS" pitchFamily="34" charset="-128"/>
                </a:endParaRPr>
              </a:p>
            </p:txBody>
          </p:sp>
          <p:pic>
            <p:nvPicPr>
              <p:cNvPr id="8" name="Picture 2" descr="\\psf\Home\Graphic Tank\HANA Building Blocks IN BRAND-70.png"/>
              <p:cNvPicPr>
                <a:picLocks noChangeAspect="1" noChangeArrowheads="1"/>
              </p:cNvPicPr>
              <p:nvPr/>
            </p:nvPicPr>
            <p:blipFill>
              <a:blip r:embed="rId17" cstate="screen">
                <a:clrChange>
                  <a:clrFrom>
                    <a:srgbClr val="000000">
                      <a:alpha val="0"/>
                    </a:srgbClr>
                  </a:clrFrom>
                  <a:clrTo>
                    <a:srgbClr val="000000">
                      <a:alpha val="0"/>
                    </a:srgbClr>
                  </a:clrTo>
                </a:clrChange>
                <a:biLevel thresh="50000"/>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354473" y="3819247"/>
                <a:ext cx="400359" cy="318045"/>
              </a:xfrm>
              <a:prstGeom prst="rect">
                <a:avLst/>
              </a:prstGeom>
              <a:noFill/>
              <a:extLst/>
            </p:spPr>
          </p:pic>
          <p:sp>
            <p:nvSpPr>
              <p:cNvPr id="9" name="Rectangle 8"/>
              <p:cNvSpPr/>
              <p:nvPr/>
            </p:nvSpPr>
            <p:spPr>
              <a:xfrm>
                <a:off x="4976194" y="4181628"/>
                <a:ext cx="1156916" cy="353006"/>
              </a:xfrm>
              <a:prstGeom prst="rect">
                <a:avLst/>
              </a:prstGeom>
            </p:spPr>
            <p:txBody>
              <a:bodyPr wrap="square">
                <a:spAutoFit/>
              </a:bodyPr>
              <a:lstStyle/>
              <a:p>
                <a:pPr algn="ctr" fontAlgn="base">
                  <a:lnSpc>
                    <a:spcPts val="1000"/>
                  </a:lnSpc>
                  <a:spcBef>
                    <a:spcPct val="50000"/>
                  </a:spcBef>
                  <a:spcAft>
                    <a:spcPct val="0"/>
                  </a:spcAft>
                  <a:buClr>
                    <a:srgbClr val="F0AB00"/>
                  </a:buClr>
                  <a:buSzPct val="80000"/>
                </a:pPr>
                <a:r>
                  <a:rPr lang="en-US" sz="1000" kern="0" dirty="0">
                    <a:latin typeface="Arial Narrow"/>
                    <a:ea typeface="Arial Unicode MS" pitchFamily="34" charset="-128"/>
                    <a:cs typeface="Arial Unicode MS" pitchFamily="34" charset="-128"/>
                  </a:rPr>
                  <a:t>Aged data</a:t>
                </a:r>
                <a:br>
                  <a:rPr lang="en-US" sz="1000" kern="0" dirty="0">
                    <a:latin typeface="Arial Narrow"/>
                    <a:ea typeface="Arial Unicode MS" pitchFamily="34" charset="-128"/>
                    <a:cs typeface="Arial Unicode MS" pitchFamily="34" charset="-128"/>
                  </a:rPr>
                </a:br>
                <a:r>
                  <a:rPr lang="en-US" sz="1000" kern="0" dirty="0">
                    <a:latin typeface="Arial Narrow"/>
                    <a:ea typeface="Arial Unicode MS" pitchFamily="34" charset="-128"/>
                    <a:cs typeface="Arial Unicode MS" pitchFamily="34" charset="-128"/>
                  </a:rPr>
                  <a:t>in Disk</a:t>
                </a:r>
              </a:p>
            </p:txBody>
          </p:sp>
        </p:grpSp>
        <p:grpSp>
          <p:nvGrpSpPr>
            <p:cNvPr id="58" name="Group 57"/>
            <p:cNvGrpSpPr/>
            <p:nvPr/>
          </p:nvGrpSpPr>
          <p:grpSpPr>
            <a:xfrm>
              <a:off x="1321708" y="3525158"/>
              <a:ext cx="1214206" cy="1009476"/>
              <a:chOff x="1321708" y="3525158"/>
              <a:chExt cx="1214206" cy="1009476"/>
            </a:xfrm>
          </p:grpSpPr>
          <p:sp>
            <p:nvSpPr>
              <p:cNvPr id="127" name="Rectangle 126"/>
              <p:cNvSpPr/>
              <p:nvPr/>
            </p:nvSpPr>
            <p:spPr>
              <a:xfrm>
                <a:off x="1321708" y="3525158"/>
                <a:ext cx="1214206" cy="246221"/>
              </a:xfrm>
              <a:prstGeom prst="rect">
                <a:avLst/>
              </a:prstGeom>
              <a:noFill/>
            </p:spPr>
            <p:txBody>
              <a:bodyPr wrap="square">
                <a:spAutoFit/>
              </a:bodyPr>
              <a:lstStyle/>
              <a:p>
                <a:pPr algn="ctr" fontAlgn="base">
                  <a:spcBef>
                    <a:spcPct val="50000"/>
                  </a:spcBef>
                  <a:spcAft>
                    <a:spcPct val="0"/>
                  </a:spcAft>
                  <a:buClr>
                    <a:srgbClr val="F0AB00"/>
                  </a:buClr>
                  <a:buSzPct val="80000"/>
                </a:pPr>
                <a:r>
                  <a:rPr lang="en-US" sz="1000" b="1" kern="0" dirty="0">
                    <a:latin typeface="Arial Narrow"/>
                    <a:ea typeface="Arial Unicode MS" pitchFamily="34" charset="-128"/>
                    <a:cs typeface="Arial Unicode MS" pitchFamily="34" charset="-128"/>
                  </a:rPr>
                  <a:t>In-Memory</a:t>
                </a:r>
              </a:p>
            </p:txBody>
          </p:sp>
          <p:grpSp>
            <p:nvGrpSpPr>
              <p:cNvPr id="15" name="Group 14"/>
              <p:cNvGrpSpPr/>
              <p:nvPr/>
            </p:nvGrpSpPr>
            <p:grpSpPr>
              <a:xfrm>
                <a:off x="1710255" y="3761973"/>
                <a:ext cx="437113" cy="432593"/>
                <a:chOff x="1718349" y="3761973"/>
                <a:chExt cx="437113" cy="432593"/>
              </a:xfrm>
            </p:grpSpPr>
            <p:pic>
              <p:nvPicPr>
                <p:cNvPr id="18" name="Picture 17"/>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718349" y="3761973"/>
                  <a:ext cx="432593" cy="432593"/>
                </a:xfrm>
                <a:prstGeom prst="rect">
                  <a:avLst/>
                </a:prstGeom>
              </p:spPr>
            </p:pic>
            <p:pic>
              <p:nvPicPr>
                <p:cNvPr id="19" name="Picture 2" descr="\\psf\Home\Graphic Tank\HANA Building Blocks IN BRAND-70.png"/>
                <p:cNvPicPr>
                  <a:picLocks noChangeAspect="1" noChangeArrowheads="1"/>
                </p:cNvPicPr>
                <p:nvPr/>
              </p:nvPicPr>
              <p:blipFill>
                <a:blip r:embed="rId20" cstate="screen">
                  <a:clrChange>
                    <a:clrFrom>
                      <a:srgbClr val="000000">
                        <a:alpha val="0"/>
                      </a:srgbClr>
                    </a:clrFrom>
                    <a:clrTo>
                      <a:srgbClr val="000000">
                        <a:alpha val="0"/>
                      </a:srgbClr>
                    </a:clrTo>
                  </a:clrChange>
                  <a:biLevel thresh="25000"/>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801057" y="3874824"/>
                  <a:ext cx="268332" cy="219983"/>
                </a:xfrm>
                <a:prstGeom prst="rect">
                  <a:avLst/>
                </a:prstGeom>
                <a:noFill/>
                <a:extLst/>
              </p:spPr>
            </p:pic>
            <p:pic>
              <p:nvPicPr>
                <p:cNvPr id="146" name="Picture 145"/>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1821675" y="3800390"/>
                  <a:ext cx="333787" cy="336137"/>
                </a:xfrm>
                <a:prstGeom prst="rect">
                  <a:avLst/>
                </a:prstGeom>
                <a:noFill/>
                <a:ln>
                  <a:noFill/>
                </a:ln>
              </p:spPr>
            </p:pic>
          </p:grpSp>
          <p:sp>
            <p:nvSpPr>
              <p:cNvPr id="147" name="Rectangle 146"/>
              <p:cNvSpPr/>
              <p:nvPr/>
            </p:nvSpPr>
            <p:spPr>
              <a:xfrm>
                <a:off x="1350353" y="4181628"/>
                <a:ext cx="1156916" cy="353006"/>
              </a:xfrm>
              <a:prstGeom prst="rect">
                <a:avLst/>
              </a:prstGeom>
            </p:spPr>
            <p:txBody>
              <a:bodyPr wrap="square">
                <a:spAutoFit/>
              </a:bodyPr>
              <a:lstStyle/>
              <a:p>
                <a:pPr algn="ctr" fontAlgn="base">
                  <a:lnSpc>
                    <a:spcPts val="1000"/>
                  </a:lnSpc>
                  <a:spcBef>
                    <a:spcPct val="50000"/>
                  </a:spcBef>
                  <a:spcAft>
                    <a:spcPct val="0"/>
                  </a:spcAft>
                  <a:buClr>
                    <a:srgbClr val="F0AB00"/>
                  </a:buClr>
                  <a:buSzPct val="80000"/>
                </a:pPr>
                <a:r>
                  <a:rPr lang="en-US" sz="1000" kern="0" dirty="0">
                    <a:latin typeface="Arial Narrow"/>
                    <a:ea typeface="Arial Unicode MS" pitchFamily="34" charset="-128"/>
                    <a:cs typeface="Arial Unicode MS" pitchFamily="34" charset="-128"/>
                  </a:rPr>
                  <a:t>Data model</a:t>
                </a:r>
                <a:br>
                  <a:rPr lang="en-US" sz="1000" kern="0" dirty="0">
                    <a:latin typeface="Arial Narrow"/>
                    <a:ea typeface="Arial Unicode MS" pitchFamily="34" charset="-128"/>
                    <a:cs typeface="Arial Unicode MS" pitchFamily="34" charset="-128"/>
                  </a:rPr>
                </a:br>
                <a:r>
                  <a:rPr lang="en-US" sz="1000" kern="0" dirty="0">
                    <a:latin typeface="Arial Narrow"/>
                    <a:ea typeface="Arial Unicode MS" pitchFamily="34" charset="-128"/>
                    <a:cs typeface="Arial Unicode MS" pitchFamily="34" charset="-128"/>
                  </a:rPr>
                  <a:t>&amp; data</a:t>
                </a:r>
              </a:p>
            </p:txBody>
          </p:sp>
        </p:grpSp>
        <p:grpSp>
          <p:nvGrpSpPr>
            <p:cNvPr id="59" name="Group 58"/>
            <p:cNvGrpSpPr/>
            <p:nvPr/>
          </p:nvGrpSpPr>
          <p:grpSpPr>
            <a:xfrm>
              <a:off x="2148773" y="3525158"/>
              <a:ext cx="1214206" cy="1009476"/>
              <a:chOff x="2148773" y="3525158"/>
              <a:chExt cx="1214206" cy="1009476"/>
            </a:xfrm>
          </p:grpSpPr>
          <p:grpSp>
            <p:nvGrpSpPr>
              <p:cNvPr id="119" name="Group 118"/>
              <p:cNvGrpSpPr/>
              <p:nvPr/>
            </p:nvGrpSpPr>
            <p:grpSpPr>
              <a:xfrm>
                <a:off x="2548475" y="3770868"/>
                <a:ext cx="414803" cy="414803"/>
                <a:chOff x="2554971" y="2834413"/>
                <a:chExt cx="597769" cy="597769"/>
              </a:xfrm>
            </p:grpSpPr>
            <p:sp>
              <p:nvSpPr>
                <p:cNvPr id="121" name="Oval 120"/>
                <p:cNvSpPr/>
                <p:nvPr/>
              </p:nvSpPr>
              <p:spPr bwMode="gray">
                <a:xfrm>
                  <a:off x="2554971" y="2834413"/>
                  <a:ext cx="597769" cy="597769"/>
                </a:xfrm>
                <a:prstGeom prst="ellipse">
                  <a:avLst/>
                </a:prstGeom>
                <a:solidFill>
                  <a:schemeClr val="tx1">
                    <a:lumMod val="75000"/>
                    <a:lumOff val="25000"/>
                  </a:schemeClr>
                </a:solidFill>
                <a:ln w="6350" algn="ctr">
                  <a:noFill/>
                  <a:miter lim="800000"/>
                  <a:headEnd/>
                  <a:tailEnd/>
                </a:ln>
              </p:spPr>
              <p:txBody>
                <a:bodyPr lIns="90000" tIns="72000" rIns="90000" bIns="72000" rtlCol="0" anchor="ctr"/>
                <a:lstStyle/>
                <a:p>
                  <a:pPr algn="ctr" defTabSz="914583" fontAlgn="base">
                    <a:spcBef>
                      <a:spcPct val="50000"/>
                    </a:spcBef>
                    <a:spcAft>
                      <a:spcPct val="0"/>
                    </a:spcAft>
                    <a:buClr>
                      <a:srgbClr val="F0AB00"/>
                    </a:buClr>
                    <a:buSzPct val="80000"/>
                  </a:pPr>
                  <a:endParaRPr lang="en-SG" kern="0" dirty="0">
                    <a:ea typeface="Arial Unicode MS" pitchFamily="34" charset="-128"/>
                    <a:cs typeface="Arial Unicode MS" pitchFamily="34" charset="-128"/>
                  </a:endParaRPr>
                </a:p>
              </p:txBody>
            </p:sp>
            <p:pic>
              <p:nvPicPr>
                <p:cNvPr id="123" name="Picture 17" descr="\\psf\Host\Users\eric\Graphic Tank\Apps and Databases-02.png"/>
                <p:cNvPicPr>
                  <a:picLocks noChangeAspect="1" noChangeArrowheads="1"/>
                </p:cNvPicPr>
                <p:nvPr/>
              </p:nvPicPr>
              <p:blipFill>
                <a:blip r:embed="rId23" cstate="screen">
                  <a:biLevel thresh="25000"/>
                  <a:extLst>
                    <a:ext uri="{28A0092B-C50C-407E-A947-70E740481C1C}">
                      <a14:useLocalDpi xmlns:a14="http://schemas.microsoft.com/office/drawing/2010/main"/>
                    </a:ext>
                  </a:extLst>
                </a:blip>
                <a:srcRect/>
                <a:stretch>
                  <a:fillRect/>
                </a:stretch>
              </p:blipFill>
              <p:spPr bwMode="auto">
                <a:xfrm>
                  <a:off x="2712041" y="3022305"/>
                  <a:ext cx="267659" cy="251994"/>
                </a:xfrm>
                <a:prstGeom prst="rect">
                  <a:avLst/>
                </a:prstGeom>
                <a:noFill/>
              </p:spPr>
            </p:pic>
          </p:grpSp>
          <p:sp>
            <p:nvSpPr>
              <p:cNvPr id="149" name="Rectangle 148"/>
              <p:cNvSpPr/>
              <p:nvPr/>
            </p:nvSpPr>
            <p:spPr>
              <a:xfrm>
                <a:off x="2148773" y="3525158"/>
                <a:ext cx="1214206" cy="246221"/>
              </a:xfrm>
              <a:prstGeom prst="rect">
                <a:avLst/>
              </a:prstGeom>
              <a:noFill/>
            </p:spPr>
            <p:txBody>
              <a:bodyPr wrap="square">
                <a:spAutoFit/>
              </a:bodyPr>
              <a:lstStyle/>
              <a:p>
                <a:pPr algn="ctr" fontAlgn="base">
                  <a:spcBef>
                    <a:spcPct val="50000"/>
                  </a:spcBef>
                  <a:spcAft>
                    <a:spcPct val="0"/>
                  </a:spcAft>
                  <a:buClr>
                    <a:srgbClr val="F0AB00"/>
                  </a:buClr>
                  <a:buSzPct val="80000"/>
                </a:pPr>
                <a:r>
                  <a:rPr lang="en-US" sz="1000" b="1" kern="0" dirty="0">
                    <a:latin typeface="Arial Narrow"/>
                    <a:ea typeface="Arial Unicode MS" pitchFamily="34" charset="-128"/>
                    <a:cs typeface="Arial Unicode MS" pitchFamily="34" charset="-128"/>
                  </a:rPr>
                  <a:t>Calculation engine</a:t>
                </a:r>
              </a:p>
            </p:txBody>
          </p:sp>
          <p:sp>
            <p:nvSpPr>
              <p:cNvPr id="150" name="Rectangle 149"/>
              <p:cNvSpPr/>
              <p:nvPr/>
            </p:nvSpPr>
            <p:spPr>
              <a:xfrm>
                <a:off x="2177418" y="4181628"/>
                <a:ext cx="1156916" cy="353006"/>
              </a:xfrm>
              <a:prstGeom prst="rect">
                <a:avLst/>
              </a:prstGeom>
            </p:spPr>
            <p:txBody>
              <a:bodyPr wrap="square">
                <a:spAutoFit/>
              </a:bodyPr>
              <a:lstStyle/>
              <a:p>
                <a:pPr algn="ctr" fontAlgn="base">
                  <a:lnSpc>
                    <a:spcPts val="1000"/>
                  </a:lnSpc>
                  <a:spcBef>
                    <a:spcPct val="50000"/>
                  </a:spcBef>
                  <a:spcAft>
                    <a:spcPct val="0"/>
                  </a:spcAft>
                  <a:buClr>
                    <a:srgbClr val="F0AB00"/>
                  </a:buClr>
                  <a:buSzPct val="80000"/>
                </a:pPr>
                <a:r>
                  <a:rPr lang="en-US" sz="1000" kern="0" dirty="0">
                    <a:latin typeface="Arial Narrow"/>
                    <a:ea typeface="Arial Unicode MS" pitchFamily="34" charset="-128"/>
                    <a:cs typeface="Arial Unicode MS" pitchFamily="34" charset="-128"/>
                  </a:rPr>
                  <a:t>Fast</a:t>
                </a:r>
                <a:br>
                  <a:rPr lang="en-US" sz="1000" kern="0" dirty="0">
                    <a:latin typeface="Arial Narrow"/>
                    <a:ea typeface="Arial Unicode MS" pitchFamily="34" charset="-128"/>
                    <a:cs typeface="Arial Unicode MS" pitchFamily="34" charset="-128"/>
                  </a:rPr>
                </a:br>
                <a:r>
                  <a:rPr lang="en-US" sz="1000" kern="0" dirty="0">
                    <a:latin typeface="Arial Narrow"/>
                    <a:ea typeface="Arial Unicode MS" pitchFamily="34" charset="-128"/>
                    <a:cs typeface="Arial Unicode MS" pitchFamily="34" charset="-128"/>
                  </a:rPr>
                  <a:t>computing</a:t>
                </a:r>
              </a:p>
            </p:txBody>
          </p:sp>
        </p:grpSp>
        <p:grpSp>
          <p:nvGrpSpPr>
            <p:cNvPr id="60" name="Group 59"/>
            <p:cNvGrpSpPr/>
            <p:nvPr/>
          </p:nvGrpSpPr>
          <p:grpSpPr>
            <a:xfrm>
              <a:off x="3077782" y="3525158"/>
              <a:ext cx="1156916" cy="1009476"/>
              <a:chOff x="3077782" y="3525158"/>
              <a:chExt cx="1156916" cy="1009476"/>
            </a:xfrm>
          </p:grpSpPr>
          <p:grpSp>
            <p:nvGrpSpPr>
              <p:cNvPr id="139" name="Group 138"/>
              <p:cNvGrpSpPr/>
              <p:nvPr/>
            </p:nvGrpSpPr>
            <p:grpSpPr>
              <a:xfrm>
                <a:off x="3448839" y="3770868"/>
                <a:ext cx="414803" cy="414803"/>
                <a:chOff x="3604996" y="1501009"/>
                <a:chExt cx="649825" cy="649825"/>
              </a:xfrm>
            </p:grpSpPr>
            <p:sp>
              <p:nvSpPr>
                <p:cNvPr id="140" name="Oval 139"/>
                <p:cNvSpPr/>
                <p:nvPr/>
              </p:nvSpPr>
              <p:spPr bwMode="gray">
                <a:xfrm>
                  <a:off x="3604996" y="1501009"/>
                  <a:ext cx="649825" cy="649825"/>
                </a:xfrm>
                <a:prstGeom prst="ellipse">
                  <a:avLst/>
                </a:prstGeom>
                <a:solidFill>
                  <a:schemeClr val="tx1">
                    <a:lumMod val="75000"/>
                    <a:lumOff val="25000"/>
                  </a:schemeClr>
                </a:solidFill>
                <a:ln w="6350" algn="ctr">
                  <a:noFill/>
                  <a:miter lim="800000"/>
                  <a:headEnd/>
                  <a:tailEnd/>
                </a:ln>
              </p:spPr>
              <p:txBody>
                <a:bodyPr lIns="90000" tIns="72000" rIns="90000" bIns="72000" rtlCol="0" anchor="ctr"/>
                <a:lstStyle/>
                <a:p>
                  <a:pPr algn="ctr" defTabSz="914583" fontAlgn="base">
                    <a:spcBef>
                      <a:spcPct val="50000"/>
                    </a:spcBef>
                    <a:spcAft>
                      <a:spcPct val="0"/>
                    </a:spcAft>
                    <a:buClr>
                      <a:srgbClr val="F0AB00"/>
                    </a:buClr>
                    <a:buSzPct val="80000"/>
                  </a:pPr>
                  <a:endParaRPr lang="en-SG" kern="0" dirty="0">
                    <a:ea typeface="Arial Unicode MS" pitchFamily="34" charset="-128"/>
                    <a:cs typeface="Arial Unicode MS" pitchFamily="34" charset="-128"/>
                  </a:endParaRPr>
                </a:p>
              </p:txBody>
            </p:sp>
            <p:grpSp>
              <p:nvGrpSpPr>
                <p:cNvPr id="141" name="Group 140"/>
                <p:cNvGrpSpPr/>
                <p:nvPr/>
              </p:nvGrpSpPr>
              <p:grpSpPr>
                <a:xfrm>
                  <a:off x="3779135" y="1658951"/>
                  <a:ext cx="279478" cy="363097"/>
                  <a:chOff x="6625453" y="3959184"/>
                  <a:chExt cx="482139" cy="626394"/>
                </a:xfrm>
              </p:grpSpPr>
              <p:sp>
                <p:nvSpPr>
                  <p:cNvPr id="142" name="Rectangle 141"/>
                  <p:cNvSpPr/>
                  <p:nvPr/>
                </p:nvSpPr>
                <p:spPr bwMode="gray">
                  <a:xfrm flipH="1">
                    <a:off x="6988953" y="3959184"/>
                    <a:ext cx="118639" cy="626394"/>
                  </a:xfrm>
                  <a:prstGeom prst="rect">
                    <a:avLst/>
                  </a:prstGeom>
                  <a:solidFill>
                    <a:schemeClr val="bg1"/>
                  </a:solidFill>
                  <a:ln w="6350">
                    <a:noFill/>
                  </a:ln>
                </p:spPr>
                <p:txBody>
                  <a:bodyPr wrap="none" rtlCol="0" anchor="ctr" anchorCtr="1">
                    <a:noAutofit/>
                  </a:bodyPr>
                  <a:lstStyle/>
                  <a:p>
                    <a:pPr algn="ctr"/>
                    <a:endParaRPr lang="en-US" sz="1600" b="1" dirty="0">
                      <a:solidFill>
                        <a:schemeClr val="bg1"/>
                      </a:solidFill>
                      <a:latin typeface="+mn-lt"/>
                      <a:cs typeface="Arial"/>
                    </a:endParaRPr>
                  </a:p>
                </p:txBody>
              </p:sp>
              <p:sp>
                <p:nvSpPr>
                  <p:cNvPr id="143" name="Rectangle 142"/>
                  <p:cNvSpPr/>
                  <p:nvPr/>
                </p:nvSpPr>
                <p:spPr bwMode="gray">
                  <a:xfrm flipH="1">
                    <a:off x="6804078" y="3959184"/>
                    <a:ext cx="118638" cy="626394"/>
                  </a:xfrm>
                  <a:prstGeom prst="rect">
                    <a:avLst/>
                  </a:prstGeom>
                  <a:solidFill>
                    <a:schemeClr val="bg1"/>
                  </a:solidFill>
                  <a:ln w="6350">
                    <a:noFill/>
                  </a:ln>
                </p:spPr>
                <p:txBody>
                  <a:bodyPr wrap="none" rtlCol="0" anchor="ctr" anchorCtr="1">
                    <a:noAutofit/>
                  </a:bodyPr>
                  <a:lstStyle/>
                  <a:p>
                    <a:pPr algn="ctr"/>
                    <a:endParaRPr lang="en-US" sz="1600" b="1" dirty="0">
                      <a:solidFill>
                        <a:schemeClr val="bg1"/>
                      </a:solidFill>
                      <a:latin typeface="+mn-lt"/>
                      <a:cs typeface="Arial"/>
                    </a:endParaRPr>
                  </a:p>
                </p:txBody>
              </p:sp>
              <p:sp>
                <p:nvSpPr>
                  <p:cNvPr id="144" name="Rectangle 143"/>
                  <p:cNvSpPr/>
                  <p:nvPr/>
                </p:nvSpPr>
                <p:spPr bwMode="gray">
                  <a:xfrm flipH="1">
                    <a:off x="6625453" y="3959187"/>
                    <a:ext cx="118638" cy="435246"/>
                  </a:xfrm>
                  <a:prstGeom prst="rect">
                    <a:avLst/>
                  </a:prstGeom>
                  <a:solidFill>
                    <a:schemeClr val="bg1"/>
                  </a:solidFill>
                  <a:ln w="6350">
                    <a:noFill/>
                  </a:ln>
                </p:spPr>
                <p:txBody>
                  <a:bodyPr wrap="none" rtlCol="0" anchor="ctr" anchorCtr="1">
                    <a:noAutofit/>
                  </a:bodyPr>
                  <a:lstStyle/>
                  <a:p>
                    <a:pPr algn="ctr"/>
                    <a:endParaRPr lang="en-US" sz="1600" b="1" dirty="0">
                      <a:solidFill>
                        <a:schemeClr val="bg1"/>
                      </a:solidFill>
                      <a:latin typeface="+mn-lt"/>
                      <a:cs typeface="Arial"/>
                    </a:endParaRPr>
                  </a:p>
                </p:txBody>
              </p:sp>
            </p:grpSp>
          </p:grpSp>
          <p:sp>
            <p:nvSpPr>
              <p:cNvPr id="145" name="Rectangle 144"/>
              <p:cNvSpPr/>
              <p:nvPr/>
            </p:nvSpPr>
            <p:spPr>
              <a:xfrm>
                <a:off x="3121032" y="3525158"/>
                <a:ext cx="1070417" cy="246221"/>
              </a:xfrm>
              <a:prstGeom prst="rect">
                <a:avLst/>
              </a:prstGeom>
            </p:spPr>
            <p:txBody>
              <a:bodyPr wrap="square">
                <a:spAutoFit/>
              </a:bodyPr>
              <a:lstStyle/>
              <a:p>
                <a:pPr algn="ctr" fontAlgn="base">
                  <a:spcBef>
                    <a:spcPct val="50000"/>
                  </a:spcBef>
                  <a:spcAft>
                    <a:spcPct val="0"/>
                  </a:spcAft>
                  <a:buClr>
                    <a:srgbClr val="F0AB00"/>
                  </a:buClr>
                  <a:buSzPct val="80000"/>
                </a:pPr>
                <a:r>
                  <a:rPr lang="en-US" sz="1000" b="1" kern="0" dirty="0">
                    <a:latin typeface="Arial Narrow"/>
                    <a:ea typeface="Arial Unicode MS" pitchFamily="34" charset="-128"/>
                    <a:cs typeface="Arial Unicode MS" pitchFamily="34" charset="-128"/>
                  </a:rPr>
                  <a:t>Column Storage</a:t>
                </a:r>
              </a:p>
            </p:txBody>
          </p:sp>
          <p:sp>
            <p:nvSpPr>
              <p:cNvPr id="151" name="Rectangle 150"/>
              <p:cNvSpPr/>
              <p:nvPr/>
            </p:nvSpPr>
            <p:spPr>
              <a:xfrm>
                <a:off x="3077782" y="4181628"/>
                <a:ext cx="1156916" cy="353006"/>
              </a:xfrm>
              <a:prstGeom prst="rect">
                <a:avLst/>
              </a:prstGeom>
            </p:spPr>
            <p:txBody>
              <a:bodyPr wrap="square">
                <a:spAutoFit/>
              </a:bodyPr>
              <a:lstStyle/>
              <a:p>
                <a:pPr algn="ctr" fontAlgn="base">
                  <a:lnSpc>
                    <a:spcPts val="1000"/>
                  </a:lnSpc>
                  <a:spcBef>
                    <a:spcPct val="50000"/>
                  </a:spcBef>
                  <a:spcAft>
                    <a:spcPct val="0"/>
                  </a:spcAft>
                  <a:buClr>
                    <a:srgbClr val="F0AB00"/>
                  </a:buClr>
                  <a:buSzPct val="80000"/>
                </a:pPr>
                <a:r>
                  <a:rPr lang="en-US" sz="1000" kern="0" dirty="0">
                    <a:latin typeface="Arial Narrow"/>
                    <a:ea typeface="Arial Unicode MS" pitchFamily="34" charset="-128"/>
                    <a:cs typeface="Arial Unicode MS" pitchFamily="34" charset="-128"/>
                  </a:rPr>
                  <a:t>High performance </a:t>
                </a:r>
                <a:br>
                  <a:rPr lang="en-US" sz="1000" kern="0" dirty="0">
                    <a:latin typeface="Arial Narrow"/>
                    <a:ea typeface="Arial Unicode MS" pitchFamily="34" charset="-128"/>
                    <a:cs typeface="Arial Unicode MS" pitchFamily="34" charset="-128"/>
                  </a:rPr>
                </a:br>
                <a:r>
                  <a:rPr lang="en-US" sz="1000" kern="0" dirty="0">
                    <a:latin typeface="Arial Narrow"/>
                    <a:ea typeface="Arial Unicode MS" pitchFamily="34" charset="-128"/>
                    <a:cs typeface="Arial Unicode MS" pitchFamily="34" charset="-128"/>
                  </a:rPr>
                  <a:t>analytics</a:t>
                </a:r>
              </a:p>
            </p:txBody>
          </p:sp>
        </p:grpSp>
        <p:grpSp>
          <p:nvGrpSpPr>
            <p:cNvPr id="2048" name="Group 2047"/>
            <p:cNvGrpSpPr/>
            <p:nvPr/>
          </p:nvGrpSpPr>
          <p:grpSpPr>
            <a:xfrm>
              <a:off x="4016812" y="3525158"/>
              <a:ext cx="1214206" cy="1009476"/>
              <a:chOff x="4016812" y="3525158"/>
              <a:chExt cx="1214206" cy="1009476"/>
            </a:xfrm>
          </p:grpSpPr>
          <p:sp>
            <p:nvSpPr>
              <p:cNvPr id="116" name="Rectangle 115"/>
              <p:cNvSpPr/>
              <p:nvPr/>
            </p:nvSpPr>
            <p:spPr>
              <a:xfrm>
                <a:off x="4016812" y="3525158"/>
                <a:ext cx="1214206" cy="246221"/>
              </a:xfrm>
              <a:prstGeom prst="rect">
                <a:avLst/>
              </a:prstGeom>
              <a:noFill/>
            </p:spPr>
            <p:txBody>
              <a:bodyPr wrap="square">
                <a:spAutoFit/>
              </a:bodyPr>
              <a:lstStyle/>
              <a:p>
                <a:pPr algn="ctr" fontAlgn="base">
                  <a:spcBef>
                    <a:spcPct val="50000"/>
                  </a:spcBef>
                  <a:spcAft>
                    <a:spcPct val="0"/>
                  </a:spcAft>
                  <a:buClr>
                    <a:srgbClr val="F0AB00"/>
                  </a:buClr>
                  <a:buSzPct val="80000"/>
                </a:pPr>
                <a:r>
                  <a:rPr lang="en-US" sz="1000" b="1" kern="0" dirty="0">
                    <a:latin typeface="Arial Narrow"/>
                    <a:ea typeface="Arial Unicode MS" pitchFamily="34" charset="-128"/>
                    <a:cs typeface="Arial Unicode MS" pitchFamily="34" charset="-128"/>
                  </a:rPr>
                  <a:t>Series Data Storage</a:t>
                </a:r>
              </a:p>
            </p:txBody>
          </p:sp>
          <p:grpSp>
            <p:nvGrpSpPr>
              <p:cNvPr id="23" name="Group 22"/>
              <p:cNvGrpSpPr/>
              <p:nvPr/>
            </p:nvGrpSpPr>
            <p:grpSpPr>
              <a:xfrm>
                <a:off x="4431006" y="3860611"/>
                <a:ext cx="385819" cy="235317"/>
                <a:chOff x="4401896" y="3857343"/>
                <a:chExt cx="385819" cy="235317"/>
              </a:xfrm>
            </p:grpSpPr>
            <p:sp>
              <p:nvSpPr>
                <p:cNvPr id="5" name="Oval 4"/>
                <p:cNvSpPr/>
                <p:nvPr/>
              </p:nvSpPr>
              <p:spPr bwMode="gray">
                <a:xfrm>
                  <a:off x="4401896" y="3857343"/>
                  <a:ext cx="81019" cy="82921"/>
                </a:xfrm>
                <a:prstGeom prst="ellipse">
                  <a:avLst/>
                </a:prstGeom>
                <a:solidFill>
                  <a:schemeClr val="accent2"/>
                </a:solidFill>
                <a:ln w="6350" algn="ctr">
                  <a:noFill/>
                  <a:miter lim="800000"/>
                  <a:headEnd/>
                  <a:tailEnd/>
                </a:ln>
              </p:spPr>
              <p:txBody>
                <a:bodyPr lIns="90000" tIns="72000" rIns="90000" bIns="72000" rtlCol="0" anchor="ctr"/>
                <a:lstStyle/>
                <a:p>
                  <a:pPr algn="ctr" defTabSz="914583"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54" name="Oval 153"/>
                <p:cNvSpPr/>
                <p:nvPr/>
              </p:nvSpPr>
              <p:spPr bwMode="gray">
                <a:xfrm>
                  <a:off x="4554296" y="3922655"/>
                  <a:ext cx="81019" cy="82921"/>
                </a:xfrm>
                <a:prstGeom prst="ellipse">
                  <a:avLst/>
                </a:prstGeom>
                <a:solidFill>
                  <a:schemeClr val="accent2"/>
                </a:solidFill>
                <a:ln w="6350" algn="ctr">
                  <a:noFill/>
                  <a:miter lim="800000"/>
                  <a:headEnd/>
                  <a:tailEnd/>
                </a:ln>
              </p:spPr>
              <p:txBody>
                <a:bodyPr lIns="90000" tIns="72000" rIns="90000" bIns="72000" rtlCol="0" anchor="ctr"/>
                <a:lstStyle/>
                <a:p>
                  <a:pPr algn="ctr" defTabSz="914583"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55" name="Oval 154"/>
                <p:cNvSpPr/>
                <p:nvPr/>
              </p:nvSpPr>
              <p:spPr bwMode="gray">
                <a:xfrm>
                  <a:off x="4706696" y="4009739"/>
                  <a:ext cx="81019" cy="82921"/>
                </a:xfrm>
                <a:prstGeom prst="ellipse">
                  <a:avLst/>
                </a:prstGeom>
                <a:solidFill>
                  <a:schemeClr val="accent2"/>
                </a:solidFill>
                <a:ln w="6350" algn="ctr">
                  <a:noFill/>
                  <a:miter lim="800000"/>
                  <a:headEnd/>
                  <a:tailEnd/>
                </a:ln>
              </p:spPr>
              <p:txBody>
                <a:bodyPr lIns="90000" tIns="72000" rIns="90000" bIns="72000" rtlCol="0" anchor="ctr"/>
                <a:lstStyle/>
                <a:p>
                  <a:pPr algn="ctr" defTabSz="914583"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sp>
            <p:nvSpPr>
              <p:cNvPr id="156" name="Rectangle 155"/>
              <p:cNvSpPr/>
              <p:nvPr/>
            </p:nvSpPr>
            <p:spPr>
              <a:xfrm>
                <a:off x="4045457" y="4181628"/>
                <a:ext cx="1156916" cy="353006"/>
              </a:xfrm>
              <a:prstGeom prst="rect">
                <a:avLst/>
              </a:prstGeom>
            </p:spPr>
            <p:txBody>
              <a:bodyPr wrap="square">
                <a:spAutoFit/>
              </a:bodyPr>
              <a:lstStyle/>
              <a:p>
                <a:pPr algn="ctr" fontAlgn="base">
                  <a:lnSpc>
                    <a:spcPts val="1000"/>
                  </a:lnSpc>
                  <a:spcBef>
                    <a:spcPct val="50000"/>
                  </a:spcBef>
                  <a:spcAft>
                    <a:spcPct val="0"/>
                  </a:spcAft>
                  <a:buClr>
                    <a:srgbClr val="F0AB00"/>
                  </a:buClr>
                  <a:buSzPct val="80000"/>
                </a:pPr>
                <a:r>
                  <a:rPr lang="en-US" sz="1000" kern="0" dirty="0">
                    <a:latin typeface="Arial Narrow"/>
                    <a:ea typeface="Arial Unicode MS" pitchFamily="34" charset="-128"/>
                    <a:cs typeface="Arial Unicode MS" pitchFamily="34" charset="-128"/>
                  </a:rPr>
                  <a:t>Store time-</a:t>
                </a:r>
                <a:br>
                  <a:rPr lang="en-US" sz="1000" kern="0" dirty="0">
                    <a:latin typeface="Arial Narrow"/>
                    <a:ea typeface="Arial Unicode MS" pitchFamily="34" charset="-128"/>
                    <a:cs typeface="Arial Unicode MS" pitchFamily="34" charset="-128"/>
                  </a:rPr>
                </a:br>
                <a:r>
                  <a:rPr lang="en-US" sz="1000" kern="0" dirty="0">
                    <a:latin typeface="Arial Narrow"/>
                    <a:ea typeface="Arial Unicode MS" pitchFamily="34" charset="-128"/>
                    <a:cs typeface="Arial Unicode MS" pitchFamily="34" charset="-128"/>
                  </a:rPr>
                  <a:t>series data </a:t>
                </a:r>
              </a:p>
            </p:txBody>
          </p:sp>
        </p:grpSp>
      </p:grpSp>
      <p:grpSp>
        <p:nvGrpSpPr>
          <p:cNvPr id="24" name="Group 23"/>
          <p:cNvGrpSpPr/>
          <p:nvPr/>
        </p:nvGrpSpPr>
        <p:grpSpPr>
          <a:xfrm>
            <a:off x="1350706" y="1690594"/>
            <a:ext cx="10020611" cy="485414"/>
            <a:chOff x="1552645" y="1569438"/>
            <a:chExt cx="9860745" cy="485302"/>
          </a:xfrm>
        </p:grpSpPr>
        <p:sp>
          <p:nvSpPr>
            <p:cNvPr id="66" name="Rectangle 65"/>
            <p:cNvSpPr/>
            <p:nvPr/>
          </p:nvSpPr>
          <p:spPr bwMode="auto">
            <a:xfrm>
              <a:off x="4534593" y="1570762"/>
              <a:ext cx="1216662" cy="474579"/>
            </a:xfrm>
            <a:prstGeom prst="rect">
              <a:avLst/>
            </a:prstGeom>
            <a:solidFill>
              <a:srgbClr val="0076CB"/>
            </a:solidFill>
            <a:ln w="9525" cap="flat" cmpd="sng" algn="ctr">
              <a:noFill/>
              <a:prstDash val="solid"/>
              <a:round/>
              <a:headEnd type="none" w="med" len="med"/>
              <a:tailEnd type="none" w="med" len="med"/>
            </a:ln>
            <a:effectLst/>
          </p:spPr>
          <p:txBody>
            <a:bodyPr vert="horz" wrap="square" lIns="45687" tIns="0" rIns="0" bIns="0" numCol="1" rtlCol="0" anchor="ctr" anchorCtr="0" compatLnSpc="1">
              <a:prstTxWarp prst="textNoShape">
                <a:avLst/>
              </a:prstTxWarp>
            </a:bodyPr>
            <a:lstStyle/>
            <a:p>
              <a:pPr algn="ctr" defTabSz="1088299">
                <a:lnSpc>
                  <a:spcPts val="1250"/>
                </a:lnSpc>
              </a:pPr>
              <a:r>
                <a:rPr lang="en-US" sz="1100" b="1" dirty="0">
                  <a:solidFill>
                    <a:srgbClr val="FFFFFF"/>
                  </a:solidFill>
                </a:rPr>
                <a:t>Reporting &amp;</a:t>
              </a:r>
            </a:p>
            <a:p>
              <a:pPr algn="ctr" defTabSz="1088299">
                <a:lnSpc>
                  <a:spcPts val="1250"/>
                </a:lnSpc>
              </a:pPr>
              <a:r>
                <a:rPr lang="en-US" sz="1100" b="1" dirty="0">
                  <a:solidFill>
                    <a:srgbClr val="FFFFFF"/>
                  </a:solidFill>
                </a:rPr>
                <a:t>Dashboards</a:t>
              </a:r>
            </a:p>
          </p:txBody>
        </p:sp>
        <p:sp>
          <p:nvSpPr>
            <p:cNvPr id="68" name="Rectangle 67"/>
            <p:cNvSpPr/>
            <p:nvPr/>
          </p:nvSpPr>
          <p:spPr bwMode="auto">
            <a:xfrm>
              <a:off x="1552645" y="1569438"/>
              <a:ext cx="1451631" cy="474579"/>
            </a:xfrm>
            <a:prstGeom prst="rect">
              <a:avLst/>
            </a:prstGeom>
            <a:solidFill>
              <a:srgbClr val="0076CB"/>
            </a:solidFill>
            <a:ln w="9525" cap="flat" cmpd="sng" algn="ctr">
              <a:noFill/>
              <a:prstDash val="solid"/>
              <a:round/>
              <a:headEnd type="none" w="med" len="med"/>
              <a:tailEnd type="none" w="med" len="med"/>
            </a:ln>
            <a:effectLst/>
          </p:spPr>
          <p:txBody>
            <a:bodyPr vert="horz" wrap="square" lIns="45687" tIns="0" rIns="0" bIns="0" numCol="1" rtlCol="0" anchor="ctr" anchorCtr="0" compatLnSpc="1">
              <a:prstTxWarp prst="textNoShape">
                <a:avLst/>
              </a:prstTxWarp>
            </a:bodyPr>
            <a:lstStyle/>
            <a:p>
              <a:pPr algn="ctr" defTabSz="1088299">
                <a:lnSpc>
                  <a:spcPts val="1250"/>
                </a:lnSpc>
              </a:pPr>
              <a:r>
                <a:rPr lang="en-US" sz="1100" b="1" dirty="0">
                  <a:solidFill>
                    <a:srgbClr val="FFFFFF"/>
                  </a:solidFill>
                </a:rPr>
                <a:t>High Performance Applications</a:t>
              </a:r>
              <a:endParaRPr lang="en-US" sz="1100" b="1" dirty="0">
                <a:solidFill>
                  <a:srgbClr val="FFFFFF"/>
                </a:solidFill>
                <a:ea typeface="Arial Unicode MS" pitchFamily="34" charset="-128"/>
                <a:cs typeface="Arial Unicode MS" pitchFamily="34" charset="-128"/>
              </a:endParaRPr>
            </a:p>
          </p:txBody>
        </p:sp>
        <p:sp>
          <p:nvSpPr>
            <p:cNvPr id="103" name="Rectangle 102"/>
            <p:cNvSpPr/>
            <p:nvPr/>
          </p:nvSpPr>
          <p:spPr bwMode="auto">
            <a:xfrm>
              <a:off x="7352353" y="1570762"/>
              <a:ext cx="1364628" cy="474579"/>
            </a:xfrm>
            <a:prstGeom prst="rect">
              <a:avLst/>
            </a:prstGeom>
            <a:solidFill>
              <a:srgbClr val="0076CB"/>
            </a:solidFill>
            <a:ln w="9525" cap="flat" cmpd="sng" algn="ctr">
              <a:noFill/>
              <a:prstDash val="solid"/>
              <a:round/>
              <a:headEnd type="none" w="med" len="med"/>
              <a:tailEnd type="none" w="med" len="med"/>
            </a:ln>
            <a:effectLst/>
          </p:spPr>
          <p:txBody>
            <a:bodyPr vert="horz" wrap="square" lIns="45687" tIns="0" rIns="0" bIns="0" numCol="1" rtlCol="0" anchor="ctr" anchorCtr="0" compatLnSpc="1">
              <a:prstTxWarp prst="textNoShape">
                <a:avLst/>
              </a:prstTxWarp>
            </a:bodyPr>
            <a:lstStyle/>
            <a:p>
              <a:pPr algn="ctr" defTabSz="1088299">
                <a:lnSpc>
                  <a:spcPts val="1250"/>
                </a:lnSpc>
              </a:pPr>
              <a:r>
                <a:rPr lang="en-US" sz="1100" b="1" dirty="0">
                  <a:solidFill>
                    <a:srgbClr val="FFFFFF"/>
                  </a:solidFill>
                </a:rPr>
                <a:t>Data Exploration</a:t>
              </a:r>
            </a:p>
            <a:p>
              <a:pPr algn="ctr" defTabSz="1088299">
                <a:lnSpc>
                  <a:spcPts val="1250"/>
                </a:lnSpc>
              </a:pPr>
              <a:r>
                <a:rPr lang="en-US" sz="1100" b="1" dirty="0">
                  <a:solidFill>
                    <a:srgbClr val="FFFFFF"/>
                  </a:solidFill>
                </a:rPr>
                <a:t>&amp; Visualization</a:t>
              </a:r>
            </a:p>
          </p:txBody>
        </p:sp>
        <p:sp>
          <p:nvSpPr>
            <p:cNvPr id="104" name="Rectangle 103"/>
            <p:cNvSpPr/>
            <p:nvPr/>
          </p:nvSpPr>
          <p:spPr bwMode="auto">
            <a:xfrm>
              <a:off x="5854094" y="1570762"/>
              <a:ext cx="1410114" cy="474579"/>
            </a:xfrm>
            <a:prstGeom prst="rect">
              <a:avLst/>
            </a:prstGeom>
            <a:solidFill>
              <a:srgbClr val="0076CB"/>
            </a:solidFill>
            <a:ln w="9525" cap="flat" cmpd="sng" algn="ctr">
              <a:noFill/>
              <a:prstDash val="solid"/>
              <a:round/>
              <a:headEnd type="none" w="med" len="med"/>
              <a:tailEnd type="none" w="med" len="med"/>
            </a:ln>
            <a:effectLst/>
          </p:spPr>
          <p:txBody>
            <a:bodyPr vert="horz" wrap="square" lIns="45687" tIns="0" rIns="0" bIns="0" numCol="1" rtlCol="0" anchor="ctr" anchorCtr="0" compatLnSpc="1">
              <a:prstTxWarp prst="textNoShape">
                <a:avLst/>
              </a:prstTxWarp>
            </a:bodyPr>
            <a:lstStyle/>
            <a:p>
              <a:pPr algn="ctr" defTabSz="1088299">
                <a:lnSpc>
                  <a:spcPts val="1250"/>
                </a:lnSpc>
              </a:pPr>
              <a:r>
                <a:rPr lang="en-US" sz="1100" b="1" dirty="0" err="1">
                  <a:solidFill>
                    <a:srgbClr val="FFFFFF"/>
                  </a:solidFill>
                </a:rPr>
                <a:t>Adhoc</a:t>
              </a:r>
              <a:r>
                <a:rPr lang="en-US" sz="1100" b="1" dirty="0">
                  <a:solidFill>
                    <a:srgbClr val="FFFFFF"/>
                  </a:solidFill>
                </a:rPr>
                <a:t> &amp; OLAP </a:t>
              </a:r>
              <a:br>
                <a:rPr lang="en-US" sz="1100" b="1" dirty="0">
                  <a:solidFill>
                    <a:srgbClr val="FFFFFF"/>
                  </a:solidFill>
                </a:rPr>
              </a:br>
              <a:r>
                <a:rPr lang="en-US" sz="1100" b="1" dirty="0">
                  <a:solidFill>
                    <a:srgbClr val="FFFFFF"/>
                  </a:solidFill>
                </a:rPr>
                <a:t>Analytics</a:t>
              </a:r>
            </a:p>
          </p:txBody>
        </p:sp>
        <p:sp>
          <p:nvSpPr>
            <p:cNvPr id="105" name="Rectangle 104"/>
            <p:cNvSpPr/>
            <p:nvPr/>
          </p:nvSpPr>
          <p:spPr bwMode="auto">
            <a:xfrm>
              <a:off x="8817410" y="1569438"/>
              <a:ext cx="1364628" cy="475903"/>
            </a:xfrm>
            <a:prstGeom prst="rect">
              <a:avLst/>
            </a:prstGeom>
            <a:solidFill>
              <a:srgbClr val="0076CB"/>
            </a:solidFill>
            <a:ln w="9525" cap="flat" cmpd="sng" algn="ctr">
              <a:noFill/>
              <a:prstDash val="solid"/>
              <a:round/>
              <a:headEnd type="none" w="med" len="med"/>
              <a:tailEnd type="none" w="med" len="med"/>
            </a:ln>
            <a:effectLst/>
          </p:spPr>
          <p:txBody>
            <a:bodyPr vert="horz" wrap="square" lIns="45687" tIns="0" rIns="0" bIns="0" numCol="1" rtlCol="0" anchor="ctr" anchorCtr="0" compatLnSpc="1">
              <a:prstTxWarp prst="textNoShape">
                <a:avLst/>
              </a:prstTxWarp>
            </a:bodyPr>
            <a:lstStyle/>
            <a:p>
              <a:pPr algn="ctr" defTabSz="1088299">
                <a:lnSpc>
                  <a:spcPts val="1250"/>
                </a:lnSpc>
              </a:pPr>
              <a:r>
                <a:rPr lang="en-US" sz="1100" b="1" dirty="0">
                  <a:solidFill>
                    <a:srgbClr val="FFFFFF"/>
                  </a:solidFill>
                </a:rPr>
                <a:t>Predictive</a:t>
              </a:r>
              <a:br>
                <a:rPr lang="en-US" sz="1100" b="1" dirty="0">
                  <a:solidFill>
                    <a:srgbClr val="FFFFFF"/>
                  </a:solidFill>
                </a:rPr>
              </a:br>
              <a:r>
                <a:rPr lang="en-US" sz="1100" b="1" dirty="0">
                  <a:solidFill>
                    <a:srgbClr val="FFFFFF"/>
                  </a:solidFill>
                </a:rPr>
                <a:t>Analysis</a:t>
              </a:r>
            </a:p>
          </p:txBody>
        </p:sp>
        <p:sp>
          <p:nvSpPr>
            <p:cNvPr id="106" name="Rectangle 105"/>
            <p:cNvSpPr/>
            <p:nvPr/>
          </p:nvSpPr>
          <p:spPr bwMode="auto">
            <a:xfrm>
              <a:off x="3078521" y="1570762"/>
              <a:ext cx="1364628" cy="474579"/>
            </a:xfrm>
            <a:prstGeom prst="rect">
              <a:avLst/>
            </a:prstGeom>
            <a:solidFill>
              <a:srgbClr val="0076CB"/>
            </a:solidFill>
            <a:ln w="9525" cap="flat" cmpd="sng" algn="ctr">
              <a:noFill/>
              <a:prstDash val="solid"/>
              <a:round/>
              <a:headEnd type="none" w="med" len="med"/>
              <a:tailEnd type="none" w="med" len="med"/>
            </a:ln>
            <a:effectLst/>
          </p:spPr>
          <p:txBody>
            <a:bodyPr vert="horz" wrap="square" lIns="45687" tIns="0" rIns="0" bIns="0" numCol="1" rtlCol="0" anchor="ctr" anchorCtr="0" compatLnSpc="1">
              <a:prstTxWarp prst="textNoShape">
                <a:avLst/>
              </a:prstTxWarp>
            </a:bodyPr>
            <a:lstStyle/>
            <a:p>
              <a:pPr algn="ctr" defTabSz="1088299">
                <a:lnSpc>
                  <a:spcPts val="1250"/>
                </a:lnSpc>
              </a:pPr>
              <a:r>
                <a:rPr lang="en-US" sz="1100" b="1" dirty="0">
                  <a:solidFill>
                    <a:srgbClr val="FFFFFF"/>
                  </a:solidFill>
                </a:rPr>
                <a:t>Business Planning &amp; Forecasting</a:t>
              </a:r>
            </a:p>
          </p:txBody>
        </p:sp>
        <p:sp>
          <p:nvSpPr>
            <p:cNvPr id="133" name="Rectangle 132"/>
            <p:cNvSpPr/>
            <p:nvPr/>
          </p:nvSpPr>
          <p:spPr bwMode="auto">
            <a:xfrm>
              <a:off x="10255744" y="1569438"/>
              <a:ext cx="1157646" cy="485302"/>
            </a:xfrm>
            <a:prstGeom prst="rect">
              <a:avLst/>
            </a:prstGeom>
            <a:solidFill>
              <a:srgbClr val="0076CB"/>
            </a:solidFill>
            <a:ln w="9525" cap="flat" cmpd="sng" algn="ctr">
              <a:noFill/>
              <a:prstDash val="solid"/>
              <a:round/>
              <a:headEnd type="none" w="med" len="med"/>
              <a:tailEnd type="none" w="med" len="med"/>
            </a:ln>
            <a:effectLst/>
          </p:spPr>
          <p:txBody>
            <a:bodyPr vert="horz" wrap="square" lIns="45687" tIns="0" rIns="0" bIns="0" numCol="1" rtlCol="0" anchor="ctr" anchorCtr="0" compatLnSpc="1">
              <a:prstTxWarp prst="textNoShape">
                <a:avLst/>
              </a:prstTxWarp>
            </a:bodyPr>
            <a:lstStyle/>
            <a:p>
              <a:pPr algn="ctr" defTabSz="1088299">
                <a:lnSpc>
                  <a:spcPts val="1250"/>
                </a:lnSpc>
              </a:pPr>
              <a:r>
                <a:rPr lang="en-US" sz="1100" b="1" dirty="0" err="1">
                  <a:solidFill>
                    <a:srgbClr val="FFFFFF"/>
                  </a:solidFill>
                </a:rPr>
                <a:t>Lumira</a:t>
              </a:r>
              <a:r>
                <a:rPr lang="en-US" sz="1100" b="1" dirty="0">
                  <a:solidFill>
                    <a:srgbClr val="FFFFFF"/>
                  </a:solidFill>
                </a:rPr>
                <a:t> / BI</a:t>
              </a:r>
            </a:p>
          </p:txBody>
        </p:sp>
      </p:grpSp>
      <p:sp>
        <p:nvSpPr>
          <p:cNvPr id="135" name="Rectangle 134"/>
          <p:cNvSpPr/>
          <p:nvPr/>
        </p:nvSpPr>
        <p:spPr>
          <a:xfrm>
            <a:off x="8099667" y="6382207"/>
            <a:ext cx="4879468" cy="400203"/>
          </a:xfrm>
          <a:prstGeom prst="rect">
            <a:avLst/>
          </a:prstGeom>
          <a:noFill/>
        </p:spPr>
        <p:txBody>
          <a:bodyPr wrap="square" lIns="91458" tIns="45729" rIns="91458" bIns="45729">
            <a:spAutoFit/>
          </a:bodyPr>
          <a:lstStyle/>
          <a:p>
            <a:pPr marL="91458"/>
            <a:r>
              <a:rPr lang="en-US" sz="2000" dirty="0">
                <a:solidFill>
                  <a:schemeClr val="bg1"/>
                </a:solidFill>
                <a:cs typeface="Arial"/>
              </a:rPr>
              <a:t>But there is more work to do…</a:t>
            </a:r>
          </a:p>
        </p:txBody>
      </p:sp>
      <p:grpSp>
        <p:nvGrpSpPr>
          <p:cNvPr id="2" name="Group 1"/>
          <p:cNvGrpSpPr/>
          <p:nvPr/>
        </p:nvGrpSpPr>
        <p:grpSpPr>
          <a:xfrm>
            <a:off x="6365817" y="2272883"/>
            <a:ext cx="4996203" cy="3642580"/>
            <a:chOff x="6364160" y="2218271"/>
            <a:chExt cx="4994902" cy="3322714"/>
          </a:xfrm>
        </p:grpSpPr>
        <p:sp>
          <p:nvSpPr>
            <p:cNvPr id="62" name="Rounded Rectangle 61"/>
            <p:cNvSpPr/>
            <p:nvPr/>
          </p:nvSpPr>
          <p:spPr bwMode="gray">
            <a:xfrm>
              <a:off x="6364160" y="2218271"/>
              <a:ext cx="4994902" cy="3322714"/>
            </a:xfrm>
            <a:prstGeom prst="roundRect">
              <a:avLst>
                <a:gd name="adj" fmla="val 4369"/>
              </a:avLst>
            </a:prstGeom>
            <a:gradFill>
              <a:gsLst>
                <a:gs pos="78000">
                  <a:srgbClr val="80BBE5">
                    <a:alpha val="87000"/>
                  </a:srgbClr>
                </a:gs>
                <a:gs pos="0">
                  <a:schemeClr val="bg1">
                    <a:alpha val="54000"/>
                  </a:schemeClr>
                </a:gs>
                <a:gs pos="100000">
                  <a:srgbClr val="0076CB">
                    <a:alpha val="82000"/>
                  </a:srgbClr>
                </a:gs>
              </a:gsLst>
              <a:lin ang="5400000" scaled="0"/>
            </a:gradFill>
            <a:ln w="6350" algn="ctr">
              <a:solidFill>
                <a:schemeClr val="tx1"/>
              </a:solidFill>
              <a:miter lim="800000"/>
              <a:headEnd/>
              <a:tailEnd/>
            </a:ln>
          </p:spPr>
          <p:txBody>
            <a:bodyPr lIns="90000" tIns="72000" rIns="90000" bIns="72000" rtlCol="0" anchor="ctr"/>
            <a:lstStyle/>
            <a:p>
              <a:pPr algn="ctr" defTabSz="914583"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0" name="Rectangle 9"/>
            <p:cNvSpPr/>
            <p:nvPr/>
          </p:nvSpPr>
          <p:spPr>
            <a:xfrm>
              <a:off x="6884340" y="2368965"/>
              <a:ext cx="3945109" cy="477274"/>
            </a:xfrm>
            <a:prstGeom prst="rect">
              <a:avLst/>
            </a:prstGeom>
          </p:spPr>
          <p:txBody>
            <a:bodyPr wrap="square">
              <a:spAutoFit/>
            </a:bodyPr>
            <a:lstStyle/>
            <a:p>
              <a:pPr algn="ctr" fontAlgn="base">
                <a:spcBef>
                  <a:spcPct val="50000"/>
                </a:spcBef>
                <a:spcAft>
                  <a:spcPct val="0"/>
                </a:spcAft>
                <a:buClr>
                  <a:srgbClr val="F0AB00"/>
                </a:buClr>
                <a:buSzPct val="80000"/>
              </a:pPr>
              <a:r>
                <a:rPr lang="en-US" sz="2800" b="1" kern="0" dirty="0">
                  <a:solidFill>
                    <a:schemeClr val="bg1"/>
                  </a:solidFill>
                  <a:ea typeface="Arial Unicode MS" pitchFamily="34" charset="-128"/>
                  <a:cs typeface="Arial Unicode MS" pitchFamily="34" charset="-128"/>
                </a:rPr>
                <a:t>Hadoop / NoSQL</a:t>
              </a:r>
            </a:p>
          </p:txBody>
        </p:sp>
        <p:sp>
          <p:nvSpPr>
            <p:cNvPr id="98" name="Rectangle 97"/>
            <p:cNvSpPr/>
            <p:nvPr/>
          </p:nvSpPr>
          <p:spPr>
            <a:xfrm>
              <a:off x="6645282" y="3954746"/>
              <a:ext cx="2026476" cy="364975"/>
            </a:xfrm>
            <a:prstGeom prst="rect">
              <a:avLst/>
            </a:prstGeom>
          </p:spPr>
          <p:txBody>
            <a:bodyPr wrap="square">
              <a:spAutoFit/>
            </a:bodyPr>
            <a:lstStyle/>
            <a:p>
              <a:pPr algn="ctr" fontAlgn="base">
                <a:spcBef>
                  <a:spcPct val="50000"/>
                </a:spcBef>
                <a:spcAft>
                  <a:spcPct val="0"/>
                </a:spcAft>
                <a:buClr>
                  <a:srgbClr val="F0AB00"/>
                </a:buClr>
                <a:buSzPct val="80000"/>
              </a:pPr>
              <a:r>
                <a:rPr lang="en-US" sz="2000" b="1" kern="0" dirty="0">
                  <a:ea typeface="Arial Unicode MS" pitchFamily="34" charset="-128"/>
                  <a:cs typeface="Arial Unicode MS" pitchFamily="34" charset="-128"/>
                </a:rPr>
                <a:t>MapReduce</a:t>
              </a:r>
            </a:p>
          </p:txBody>
        </p:sp>
        <p:sp>
          <p:nvSpPr>
            <p:cNvPr id="110" name="Rectangle 109"/>
            <p:cNvSpPr/>
            <p:nvPr/>
          </p:nvSpPr>
          <p:spPr>
            <a:xfrm>
              <a:off x="7038352" y="4407283"/>
              <a:ext cx="1240336" cy="364975"/>
            </a:xfrm>
            <a:prstGeom prst="rect">
              <a:avLst/>
            </a:prstGeom>
          </p:spPr>
          <p:txBody>
            <a:bodyPr wrap="square">
              <a:spAutoFit/>
            </a:bodyPr>
            <a:lstStyle/>
            <a:p>
              <a:pPr algn="ctr" fontAlgn="base">
                <a:spcBef>
                  <a:spcPct val="50000"/>
                </a:spcBef>
                <a:spcAft>
                  <a:spcPct val="0"/>
                </a:spcAft>
                <a:buClr>
                  <a:srgbClr val="F0AB00"/>
                </a:buClr>
                <a:buSzPct val="80000"/>
              </a:pPr>
              <a:r>
                <a:rPr lang="en-US" sz="2000" b="1" kern="0" dirty="0">
                  <a:ea typeface="Arial Unicode MS" pitchFamily="34" charset="-128"/>
                  <a:cs typeface="Arial Unicode MS" pitchFamily="34" charset="-128"/>
                </a:rPr>
                <a:t>YARN</a:t>
              </a:r>
            </a:p>
          </p:txBody>
        </p:sp>
        <p:sp>
          <p:nvSpPr>
            <p:cNvPr id="111" name="Rectangle 110"/>
            <p:cNvSpPr/>
            <p:nvPr/>
          </p:nvSpPr>
          <p:spPr>
            <a:xfrm>
              <a:off x="7038352" y="4864143"/>
              <a:ext cx="1240336" cy="364975"/>
            </a:xfrm>
            <a:prstGeom prst="rect">
              <a:avLst/>
            </a:prstGeom>
          </p:spPr>
          <p:txBody>
            <a:bodyPr wrap="square">
              <a:spAutoFit/>
            </a:bodyPr>
            <a:lstStyle/>
            <a:p>
              <a:pPr algn="ctr" fontAlgn="base">
                <a:spcBef>
                  <a:spcPct val="50000"/>
                </a:spcBef>
                <a:spcAft>
                  <a:spcPct val="0"/>
                </a:spcAft>
                <a:buClr>
                  <a:srgbClr val="F0AB00"/>
                </a:buClr>
                <a:buSzPct val="80000"/>
              </a:pPr>
              <a:r>
                <a:rPr lang="en-US" sz="2000" b="1" kern="0" dirty="0">
                  <a:ea typeface="Arial Unicode MS" pitchFamily="34" charset="-128"/>
                  <a:cs typeface="Arial Unicode MS" pitchFamily="34" charset="-128"/>
                </a:rPr>
                <a:t>HDFS</a:t>
              </a:r>
            </a:p>
          </p:txBody>
        </p:sp>
        <p:pic>
          <p:nvPicPr>
            <p:cNvPr id="152" name="Picture 2" descr="http://zementis.com/wp-content/uploads/2014/06/hive_logo-150x150.png"/>
            <p:cNvPicPr>
              <a:picLocks noChangeAspect="1" noChangeArrowheads="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9542481" y="3851893"/>
              <a:ext cx="1156575" cy="940929"/>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4" descr="https://spark.apache.org/images/spark-logo.png"/>
            <p:cNvPicPr>
              <a:picLocks noChangeAspect="1" noChangeArrowheads="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9392617" y="3109061"/>
              <a:ext cx="1456303" cy="6291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26" cstate="screen">
              <a:extLst>
                <a:ext uri="{28A0092B-C50C-407E-A947-70E740481C1C}">
                  <a14:useLocalDpi xmlns:a14="http://schemas.microsoft.com/office/drawing/2010/main"/>
                </a:ext>
              </a:extLst>
            </a:blip>
            <a:stretch>
              <a:fillRect/>
            </a:stretch>
          </p:blipFill>
          <p:spPr bwMode="auto">
            <a:xfrm>
              <a:off x="9583775" y="4873220"/>
              <a:ext cx="1073987" cy="634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124"/>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780355" y="2985913"/>
              <a:ext cx="1933339" cy="730756"/>
            </a:xfrm>
            <a:prstGeom prst="rect">
              <a:avLst/>
            </a:prstGeom>
          </p:spPr>
        </p:pic>
      </p:grpSp>
    </p:spTree>
    <p:extLst>
      <p:ext uri="{BB962C8B-B14F-4D97-AF65-F5344CB8AC3E}">
        <p14:creationId xmlns:p14="http://schemas.microsoft.com/office/powerpoint/2010/main" val="37661483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itle 1"/>
          <p:cNvSpPr>
            <a:spLocks noGrp="1"/>
          </p:cNvSpPr>
          <p:nvPr>
            <p:ph type="title"/>
          </p:nvPr>
        </p:nvSpPr>
        <p:spPr/>
        <p:txBody>
          <a:bodyPr/>
          <a:lstStyle/>
          <a:p>
            <a:r>
              <a:rPr lang="en-US" b="0" dirty="0" smtClean="0">
                <a:solidFill>
                  <a:srgbClr val="FFFFFF"/>
                </a:solidFill>
              </a:rPr>
              <a:t>The New Multi-Polar World of Big Data Architectures</a:t>
            </a:r>
            <a:endParaRPr lang="en-US" b="0" dirty="0">
              <a:solidFill>
                <a:srgbClr val="FFFFFF"/>
              </a:solidFill>
            </a:endParaRPr>
          </a:p>
        </p:txBody>
      </p:sp>
      <p:sp>
        <p:nvSpPr>
          <p:cNvPr id="4" name="Oval 3"/>
          <p:cNvSpPr/>
          <p:nvPr/>
        </p:nvSpPr>
        <p:spPr>
          <a:xfrm>
            <a:off x="611187" y="1674810"/>
            <a:ext cx="2040912" cy="2040912"/>
          </a:xfrm>
          <a:prstGeom prst="ellipse">
            <a:avLst/>
          </a:prstGeom>
          <a:solidFill>
            <a:schemeClr val="accent1">
              <a:alpha val="45000"/>
            </a:schemeClr>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800" b="1" dirty="0">
                <a:solidFill>
                  <a:srgbClr val="FFFFFF"/>
                </a:solidFill>
              </a:rPr>
              <a:t>Data Warehouse </a:t>
            </a:r>
          </a:p>
        </p:txBody>
      </p:sp>
      <p:sp>
        <p:nvSpPr>
          <p:cNvPr id="5" name="Oval 4"/>
          <p:cNvSpPr/>
          <p:nvPr/>
        </p:nvSpPr>
        <p:spPr>
          <a:xfrm>
            <a:off x="6961187" y="1674810"/>
            <a:ext cx="2040912" cy="2040912"/>
          </a:xfrm>
          <a:prstGeom prst="ellipse">
            <a:avLst/>
          </a:prstGeom>
          <a:solidFill>
            <a:schemeClr val="accent1">
              <a:alpha val="45000"/>
            </a:schemeClr>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685783"/>
            <a:r>
              <a:rPr lang="en-US" sz="1800" b="1" dirty="0" smtClean="0">
                <a:solidFill>
                  <a:srgbClr val="FFFFFF"/>
                </a:solidFill>
              </a:rPr>
              <a:t>Hybrid Transaction/Analytical Processing</a:t>
            </a:r>
            <a:endParaRPr lang="en-US" sz="1800" b="1" dirty="0">
              <a:solidFill>
                <a:srgbClr val="FFFFFF"/>
              </a:solidFill>
            </a:endParaRPr>
          </a:p>
        </p:txBody>
      </p:sp>
      <p:sp>
        <p:nvSpPr>
          <p:cNvPr id="6" name="Oval 5"/>
          <p:cNvSpPr/>
          <p:nvPr/>
        </p:nvSpPr>
        <p:spPr>
          <a:xfrm>
            <a:off x="3786187" y="1677194"/>
            <a:ext cx="2040912" cy="2040912"/>
          </a:xfrm>
          <a:prstGeom prst="ellipse">
            <a:avLst/>
          </a:prstGeom>
          <a:solidFill>
            <a:schemeClr val="accent1">
              <a:alpha val="45000"/>
            </a:schemeClr>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685783"/>
            <a:r>
              <a:rPr lang="en-US" sz="1800" b="1" dirty="0" smtClean="0">
                <a:solidFill>
                  <a:srgbClr val="FFFFFF"/>
                </a:solidFill>
              </a:rPr>
              <a:t>Hadoop,</a:t>
            </a:r>
          </a:p>
          <a:p>
            <a:pPr algn="ctr" defTabSz="685783"/>
            <a:r>
              <a:rPr lang="en-US" sz="1800" b="1" dirty="0" err="1" smtClean="0">
                <a:solidFill>
                  <a:srgbClr val="FFFFFF"/>
                </a:solidFill>
              </a:rPr>
              <a:t>MongoDB</a:t>
            </a:r>
            <a:r>
              <a:rPr lang="en-US" sz="1800" b="1" dirty="0" smtClean="0">
                <a:solidFill>
                  <a:srgbClr val="FFFFFF"/>
                </a:solidFill>
              </a:rPr>
              <a:t>,</a:t>
            </a:r>
          </a:p>
          <a:p>
            <a:pPr algn="ctr" defTabSz="685783"/>
            <a:r>
              <a:rPr lang="en-US" sz="1800" b="1" dirty="0" smtClean="0">
                <a:solidFill>
                  <a:srgbClr val="FFFFFF"/>
                </a:solidFill>
              </a:rPr>
              <a:t>Spark, </a:t>
            </a:r>
            <a:r>
              <a:rPr lang="en-US" sz="1800" b="1" dirty="0" err="1" smtClean="0">
                <a:solidFill>
                  <a:srgbClr val="FFFFFF"/>
                </a:solidFill>
              </a:rPr>
              <a:t>etc</a:t>
            </a:r>
            <a:endParaRPr lang="en-US" sz="1800" b="1" dirty="0">
              <a:solidFill>
                <a:srgbClr val="FFFFFF"/>
              </a:solidFill>
            </a:endParaRPr>
          </a:p>
        </p:txBody>
      </p:sp>
      <p:grpSp>
        <p:nvGrpSpPr>
          <p:cNvPr id="11" name="Group 10"/>
          <p:cNvGrpSpPr/>
          <p:nvPr/>
        </p:nvGrpSpPr>
        <p:grpSpPr>
          <a:xfrm>
            <a:off x="10104178" y="1741822"/>
            <a:ext cx="1176921" cy="1906888"/>
            <a:chOff x="10121945" y="2596966"/>
            <a:chExt cx="940656" cy="1524082"/>
          </a:xfrm>
        </p:grpSpPr>
        <p:sp>
          <p:nvSpPr>
            <p:cNvPr id="8" name="Oval 7"/>
            <p:cNvSpPr/>
            <p:nvPr/>
          </p:nvSpPr>
          <p:spPr>
            <a:xfrm>
              <a:off x="10168048" y="3226495"/>
              <a:ext cx="894553" cy="894553"/>
            </a:xfrm>
            <a:prstGeom prst="ellipse">
              <a:avLst/>
            </a:prstGeom>
            <a:solidFill>
              <a:schemeClr val="accent1">
                <a:alpha val="51000"/>
              </a:schemeClr>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685783"/>
              <a:endParaRPr lang="en-US" sz="1800" b="1" dirty="0" smtClean="0">
                <a:solidFill>
                  <a:srgbClr val="FFFFFF"/>
                </a:solidFill>
              </a:endParaRPr>
            </a:p>
          </p:txBody>
        </p:sp>
        <p:pic>
          <p:nvPicPr>
            <p:cNvPr id="9" name="Picture 3" descr="\\psf\Home\Graphic Tank\People v3-46.png"/>
            <p:cNvPicPr>
              <a:picLocks noChangeAspect="1" noChangeArrowheads="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10408990" y="2596966"/>
              <a:ext cx="430035" cy="80912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10" name="Rectangle 9"/>
            <p:cNvSpPr/>
            <p:nvPr/>
          </p:nvSpPr>
          <p:spPr>
            <a:xfrm>
              <a:off x="10121945" y="3458856"/>
              <a:ext cx="926916" cy="516581"/>
            </a:xfrm>
            <a:prstGeom prst="rect">
              <a:avLst/>
            </a:prstGeom>
          </p:spPr>
          <p:txBody>
            <a:bodyPr wrap="none">
              <a:spAutoFit/>
            </a:bodyPr>
            <a:lstStyle/>
            <a:p>
              <a:pPr algn="ctr"/>
              <a:r>
                <a:rPr lang="en-US" sz="1800" b="1" dirty="0" smtClean="0">
                  <a:solidFill>
                    <a:srgbClr val="FFFFFF"/>
                  </a:solidFill>
                </a:rPr>
                <a:t>Personal</a:t>
              </a:r>
            </a:p>
            <a:p>
              <a:pPr algn="ctr"/>
              <a:r>
                <a:rPr lang="en-US" sz="1800" b="1" dirty="0" smtClean="0">
                  <a:solidFill>
                    <a:srgbClr val="FFFFFF"/>
                  </a:solidFill>
                </a:rPr>
                <a:t>Data / BI</a:t>
              </a:r>
              <a:endParaRPr lang="en-US" sz="1800" b="1" dirty="0">
                <a:solidFill>
                  <a:srgbClr val="FFFFFF"/>
                </a:solidFill>
              </a:endParaRPr>
            </a:p>
          </p:txBody>
        </p:sp>
      </p:grpSp>
      <p:sp>
        <p:nvSpPr>
          <p:cNvPr id="3" name="Rectangle 2"/>
          <p:cNvSpPr/>
          <p:nvPr/>
        </p:nvSpPr>
        <p:spPr>
          <a:xfrm>
            <a:off x="6745684" y="4240019"/>
            <a:ext cx="4712047" cy="1631216"/>
          </a:xfrm>
          <a:prstGeom prst="rect">
            <a:avLst/>
          </a:prstGeom>
        </p:spPr>
        <p:txBody>
          <a:bodyPr wrap="square">
            <a:spAutoFit/>
          </a:bodyPr>
          <a:lstStyle/>
          <a:p>
            <a:r>
              <a:rPr lang="en-US" sz="2000" dirty="0">
                <a:solidFill>
                  <a:srgbClr val="FFFFFF"/>
                </a:solidFill>
              </a:rPr>
              <a:t>Where does data arrive?</a:t>
            </a:r>
          </a:p>
          <a:p>
            <a:r>
              <a:rPr lang="en-US" sz="2000" dirty="0">
                <a:solidFill>
                  <a:srgbClr val="FFFFFF"/>
                </a:solidFill>
              </a:rPr>
              <a:t>When does it need to move?</a:t>
            </a:r>
          </a:p>
          <a:p>
            <a:r>
              <a:rPr lang="en-US" sz="2000" dirty="0">
                <a:solidFill>
                  <a:srgbClr val="FFFFFF"/>
                </a:solidFill>
              </a:rPr>
              <a:t>Where does modeling happen?</a:t>
            </a:r>
          </a:p>
          <a:p>
            <a:r>
              <a:rPr lang="en-US" sz="2000" dirty="0">
                <a:solidFill>
                  <a:srgbClr val="FFFFFF"/>
                </a:solidFill>
              </a:rPr>
              <a:t>What can users do themselves?</a:t>
            </a:r>
          </a:p>
          <a:p>
            <a:r>
              <a:rPr lang="en-US" sz="2000" dirty="0">
                <a:solidFill>
                  <a:srgbClr val="FFFFFF"/>
                </a:solidFill>
              </a:rPr>
              <a:t>What governance is required?</a:t>
            </a:r>
          </a:p>
        </p:txBody>
      </p:sp>
      <p:sp>
        <p:nvSpPr>
          <p:cNvPr id="7" name="TextBox 6"/>
          <p:cNvSpPr txBox="1"/>
          <p:nvPr/>
        </p:nvSpPr>
        <p:spPr>
          <a:xfrm>
            <a:off x="763587" y="4813062"/>
            <a:ext cx="5388645"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400" kern="0" dirty="0" smtClean="0">
                <a:solidFill>
                  <a:srgbClr val="FFFFFF"/>
                </a:solidFill>
                <a:ea typeface="Arial Unicode MS" pitchFamily="34" charset="-128"/>
                <a:cs typeface="Arial Unicode MS" pitchFamily="34" charset="-128"/>
              </a:rPr>
              <a:t>Big Data Architectures got complicated</a:t>
            </a:r>
          </a:p>
        </p:txBody>
      </p:sp>
      <p:sp>
        <p:nvSpPr>
          <p:cNvPr id="14" name="Left Brace 13"/>
          <p:cNvSpPr/>
          <p:nvPr/>
        </p:nvSpPr>
        <p:spPr>
          <a:xfrm>
            <a:off x="6326187" y="4267994"/>
            <a:ext cx="304800" cy="1524000"/>
          </a:xfrm>
          <a:prstGeom prst="leftBrace">
            <a:avLst>
              <a:gd name="adj1" fmla="val 8333"/>
              <a:gd name="adj2" fmla="val 50980"/>
            </a:avLst>
          </a:prstGeom>
          <a:ln w="57150" cmpd="sng">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p:cNvSpPr/>
          <p:nvPr/>
        </p:nvSpPr>
        <p:spPr bwMode="gray">
          <a:xfrm>
            <a:off x="382587" y="1296194"/>
            <a:ext cx="11277600" cy="4800600"/>
          </a:xfrm>
          <a:prstGeom prst="roundRect">
            <a:avLst/>
          </a:prstGeom>
          <a:noFill/>
          <a:ln w="57150" cmpd="sng" algn="ctr">
            <a:solidFill>
              <a:schemeClr val="accent1"/>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6" name="TextBox 15"/>
          <p:cNvSpPr txBox="1"/>
          <p:nvPr/>
        </p:nvSpPr>
        <p:spPr>
          <a:xfrm>
            <a:off x="2135187" y="6276995"/>
            <a:ext cx="4811075"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solidFill>
                  <a:schemeClr val="accent1"/>
                </a:solidFill>
                <a:ea typeface="Arial Unicode MS" pitchFamily="34" charset="-128"/>
                <a:cs typeface="Arial Unicode MS" pitchFamily="34" charset="-128"/>
              </a:rPr>
              <a:t>What we want — consistent, seamless solution</a:t>
            </a:r>
          </a:p>
        </p:txBody>
      </p:sp>
      <p:sp>
        <p:nvSpPr>
          <p:cNvPr id="13" name="Freeform 12"/>
          <p:cNvSpPr/>
          <p:nvPr/>
        </p:nvSpPr>
        <p:spPr>
          <a:xfrm>
            <a:off x="1957204" y="1533713"/>
            <a:ext cx="5871613" cy="676881"/>
          </a:xfrm>
          <a:custGeom>
            <a:avLst/>
            <a:gdLst>
              <a:gd name="connsiteX0" fmla="*/ 0 w 5871613"/>
              <a:gd name="connsiteY0" fmla="*/ 164346 h 164346"/>
              <a:gd name="connsiteX1" fmla="*/ 5871613 w 5871613"/>
              <a:gd name="connsiteY1" fmla="*/ 0 h 164346"/>
              <a:gd name="connsiteX0" fmla="*/ 0 w 5871613"/>
              <a:gd name="connsiteY0" fmla="*/ 528420 h 528420"/>
              <a:gd name="connsiteX1" fmla="*/ 5871613 w 5871613"/>
              <a:gd name="connsiteY1" fmla="*/ 364074 h 528420"/>
              <a:gd name="connsiteX0" fmla="*/ 0 w 5871613"/>
              <a:gd name="connsiteY0" fmla="*/ 662074 h 662074"/>
              <a:gd name="connsiteX1" fmla="*/ 5871613 w 5871613"/>
              <a:gd name="connsiteY1" fmla="*/ 497728 h 662074"/>
              <a:gd name="connsiteX0" fmla="*/ 0 w 5871613"/>
              <a:gd name="connsiteY0" fmla="*/ 676881 h 676881"/>
              <a:gd name="connsiteX1" fmla="*/ 5871613 w 5871613"/>
              <a:gd name="connsiteY1" fmla="*/ 512535 h 676881"/>
            </a:gdLst>
            <a:ahLst/>
            <a:cxnLst>
              <a:cxn ang="0">
                <a:pos x="connsiteX0" y="connsiteY0"/>
              </a:cxn>
              <a:cxn ang="0">
                <a:pos x="connsiteX1" y="connsiteY1"/>
              </a:cxn>
            </a:cxnLst>
            <a:rect l="l" t="t" r="r" b="b"/>
            <a:pathLst>
              <a:path w="5871613" h="676881">
                <a:moveTo>
                  <a:pt x="0" y="676881"/>
                </a:moveTo>
                <a:cubicBezTo>
                  <a:pt x="1583692" y="-438682"/>
                  <a:pt x="4915421" y="59338"/>
                  <a:pt x="5871613" y="512535"/>
                </a:cubicBezTo>
              </a:path>
            </a:pathLst>
          </a:custGeom>
          <a:ln w="57150" cmpd="sng">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4802187" y="3334227"/>
            <a:ext cx="5871613" cy="613410"/>
          </a:xfrm>
          <a:custGeom>
            <a:avLst/>
            <a:gdLst>
              <a:gd name="connsiteX0" fmla="*/ 0 w 5871613"/>
              <a:gd name="connsiteY0" fmla="*/ 164346 h 164346"/>
              <a:gd name="connsiteX1" fmla="*/ 5871613 w 5871613"/>
              <a:gd name="connsiteY1" fmla="*/ 0 h 164346"/>
              <a:gd name="connsiteX0" fmla="*/ 0 w 5871613"/>
              <a:gd name="connsiteY0" fmla="*/ 528420 h 528420"/>
              <a:gd name="connsiteX1" fmla="*/ 5871613 w 5871613"/>
              <a:gd name="connsiteY1" fmla="*/ 364074 h 528420"/>
              <a:gd name="connsiteX0" fmla="*/ 0 w 5871613"/>
              <a:gd name="connsiteY0" fmla="*/ 662074 h 662074"/>
              <a:gd name="connsiteX1" fmla="*/ 5871613 w 5871613"/>
              <a:gd name="connsiteY1" fmla="*/ 497728 h 662074"/>
              <a:gd name="connsiteX0" fmla="*/ 0 w 5871613"/>
              <a:gd name="connsiteY0" fmla="*/ 676881 h 676881"/>
              <a:gd name="connsiteX1" fmla="*/ 5871613 w 5871613"/>
              <a:gd name="connsiteY1" fmla="*/ 512535 h 676881"/>
              <a:gd name="connsiteX0" fmla="*/ 0 w 5871613"/>
              <a:gd name="connsiteY0" fmla="*/ 243105 h 609616"/>
              <a:gd name="connsiteX1" fmla="*/ 5871613 w 5871613"/>
              <a:gd name="connsiteY1" fmla="*/ 78759 h 609616"/>
              <a:gd name="connsiteX0" fmla="*/ 0 w 5871613"/>
              <a:gd name="connsiteY0" fmla="*/ 164346 h 696731"/>
              <a:gd name="connsiteX1" fmla="*/ 5871613 w 5871613"/>
              <a:gd name="connsiteY1" fmla="*/ 0 h 696731"/>
              <a:gd name="connsiteX0" fmla="*/ 0 w 5871613"/>
              <a:gd name="connsiteY0" fmla="*/ 0 h 613410"/>
              <a:gd name="connsiteX1" fmla="*/ 5871613 w 5871613"/>
              <a:gd name="connsiteY1" fmla="*/ 74703 h 613410"/>
            </a:gdLst>
            <a:ahLst/>
            <a:cxnLst>
              <a:cxn ang="0">
                <a:pos x="connsiteX0" y="connsiteY0"/>
              </a:cxn>
              <a:cxn ang="0">
                <a:pos x="connsiteX1" y="connsiteY1"/>
              </a:cxn>
            </a:cxnLst>
            <a:rect l="l" t="t" r="r" b="b"/>
            <a:pathLst>
              <a:path w="5871613" h="613410">
                <a:moveTo>
                  <a:pt x="0" y="0"/>
                </a:moveTo>
                <a:cubicBezTo>
                  <a:pt x="1464168" y="1080701"/>
                  <a:pt x="5438338" y="488058"/>
                  <a:pt x="5871613" y="74703"/>
                </a:cubicBezTo>
              </a:path>
            </a:pathLst>
          </a:custGeom>
          <a:ln w="57150" cmpd="sng">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1601788" y="3277394"/>
            <a:ext cx="3124200" cy="613410"/>
          </a:xfrm>
          <a:custGeom>
            <a:avLst/>
            <a:gdLst>
              <a:gd name="connsiteX0" fmla="*/ 0 w 5871613"/>
              <a:gd name="connsiteY0" fmla="*/ 164346 h 164346"/>
              <a:gd name="connsiteX1" fmla="*/ 5871613 w 5871613"/>
              <a:gd name="connsiteY1" fmla="*/ 0 h 164346"/>
              <a:gd name="connsiteX0" fmla="*/ 0 w 5871613"/>
              <a:gd name="connsiteY0" fmla="*/ 528420 h 528420"/>
              <a:gd name="connsiteX1" fmla="*/ 5871613 w 5871613"/>
              <a:gd name="connsiteY1" fmla="*/ 364074 h 528420"/>
              <a:gd name="connsiteX0" fmla="*/ 0 w 5871613"/>
              <a:gd name="connsiteY0" fmla="*/ 662074 h 662074"/>
              <a:gd name="connsiteX1" fmla="*/ 5871613 w 5871613"/>
              <a:gd name="connsiteY1" fmla="*/ 497728 h 662074"/>
              <a:gd name="connsiteX0" fmla="*/ 0 w 5871613"/>
              <a:gd name="connsiteY0" fmla="*/ 676881 h 676881"/>
              <a:gd name="connsiteX1" fmla="*/ 5871613 w 5871613"/>
              <a:gd name="connsiteY1" fmla="*/ 512535 h 676881"/>
              <a:gd name="connsiteX0" fmla="*/ 0 w 5871613"/>
              <a:gd name="connsiteY0" fmla="*/ 243105 h 609616"/>
              <a:gd name="connsiteX1" fmla="*/ 5871613 w 5871613"/>
              <a:gd name="connsiteY1" fmla="*/ 78759 h 609616"/>
              <a:gd name="connsiteX0" fmla="*/ 0 w 5871613"/>
              <a:gd name="connsiteY0" fmla="*/ 164346 h 696731"/>
              <a:gd name="connsiteX1" fmla="*/ 5871613 w 5871613"/>
              <a:gd name="connsiteY1" fmla="*/ 0 h 696731"/>
              <a:gd name="connsiteX0" fmla="*/ 0 w 5871613"/>
              <a:gd name="connsiteY0" fmla="*/ 0 h 613410"/>
              <a:gd name="connsiteX1" fmla="*/ 5871613 w 5871613"/>
              <a:gd name="connsiteY1" fmla="*/ 74703 h 613410"/>
            </a:gdLst>
            <a:ahLst/>
            <a:cxnLst>
              <a:cxn ang="0">
                <a:pos x="connsiteX0" y="connsiteY0"/>
              </a:cxn>
              <a:cxn ang="0">
                <a:pos x="connsiteX1" y="connsiteY1"/>
              </a:cxn>
            </a:cxnLst>
            <a:rect l="l" t="t" r="r" b="b"/>
            <a:pathLst>
              <a:path w="5871613" h="613410">
                <a:moveTo>
                  <a:pt x="0" y="0"/>
                </a:moveTo>
                <a:cubicBezTo>
                  <a:pt x="1464168" y="1080701"/>
                  <a:pt x="5438338" y="488058"/>
                  <a:pt x="5871613" y="74703"/>
                </a:cubicBezTo>
              </a:path>
            </a:pathLst>
          </a:custGeom>
          <a:ln w="57150" cmpd="sng">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8470200" y="2036135"/>
            <a:ext cx="1899080" cy="782562"/>
          </a:xfrm>
          <a:custGeom>
            <a:avLst/>
            <a:gdLst>
              <a:gd name="connsiteX0" fmla="*/ 0 w 5871613"/>
              <a:gd name="connsiteY0" fmla="*/ 164346 h 164346"/>
              <a:gd name="connsiteX1" fmla="*/ 5871613 w 5871613"/>
              <a:gd name="connsiteY1" fmla="*/ 0 h 164346"/>
              <a:gd name="connsiteX0" fmla="*/ 0 w 5871613"/>
              <a:gd name="connsiteY0" fmla="*/ 528420 h 528420"/>
              <a:gd name="connsiteX1" fmla="*/ 5871613 w 5871613"/>
              <a:gd name="connsiteY1" fmla="*/ 364074 h 528420"/>
              <a:gd name="connsiteX0" fmla="*/ 0 w 5871613"/>
              <a:gd name="connsiteY0" fmla="*/ 662074 h 662074"/>
              <a:gd name="connsiteX1" fmla="*/ 5871613 w 5871613"/>
              <a:gd name="connsiteY1" fmla="*/ 497728 h 662074"/>
              <a:gd name="connsiteX0" fmla="*/ 0 w 5871613"/>
              <a:gd name="connsiteY0" fmla="*/ 676881 h 676881"/>
              <a:gd name="connsiteX1" fmla="*/ 5871613 w 5871613"/>
              <a:gd name="connsiteY1" fmla="*/ 512535 h 676881"/>
              <a:gd name="connsiteX0" fmla="*/ 0 w 5871613"/>
              <a:gd name="connsiteY0" fmla="*/ 243105 h 609616"/>
              <a:gd name="connsiteX1" fmla="*/ 5871613 w 5871613"/>
              <a:gd name="connsiteY1" fmla="*/ 78759 h 609616"/>
              <a:gd name="connsiteX0" fmla="*/ 0 w 5871613"/>
              <a:gd name="connsiteY0" fmla="*/ 164346 h 696731"/>
              <a:gd name="connsiteX1" fmla="*/ 5871613 w 5871613"/>
              <a:gd name="connsiteY1" fmla="*/ 0 h 696731"/>
              <a:gd name="connsiteX0" fmla="*/ 0 w 5871613"/>
              <a:gd name="connsiteY0" fmla="*/ 0 h 613410"/>
              <a:gd name="connsiteX1" fmla="*/ 5871613 w 5871613"/>
              <a:gd name="connsiteY1" fmla="*/ 74703 h 613410"/>
              <a:gd name="connsiteX0" fmla="*/ 0 w 3990312"/>
              <a:gd name="connsiteY0" fmla="*/ 0 h 936412"/>
              <a:gd name="connsiteX1" fmla="*/ 3990312 w 3990312"/>
              <a:gd name="connsiteY1" fmla="*/ 687267 h 936412"/>
              <a:gd name="connsiteX0" fmla="*/ 0 w 3990312"/>
              <a:gd name="connsiteY0" fmla="*/ 52088 h 814637"/>
              <a:gd name="connsiteX1" fmla="*/ 3990312 w 3990312"/>
              <a:gd name="connsiteY1" fmla="*/ 739355 h 814637"/>
              <a:gd name="connsiteX0" fmla="*/ 0 w 3990312"/>
              <a:gd name="connsiteY0" fmla="*/ 107232 h 794499"/>
              <a:gd name="connsiteX1" fmla="*/ 3990312 w 3990312"/>
              <a:gd name="connsiteY1" fmla="*/ 794499 h 794499"/>
              <a:gd name="connsiteX0" fmla="*/ 0 w 3569126"/>
              <a:gd name="connsiteY0" fmla="*/ 107232 h 794499"/>
              <a:gd name="connsiteX1" fmla="*/ 3569126 w 3569126"/>
              <a:gd name="connsiteY1" fmla="*/ 794499 h 794499"/>
              <a:gd name="connsiteX0" fmla="*/ 0 w 3569126"/>
              <a:gd name="connsiteY0" fmla="*/ 95295 h 782562"/>
              <a:gd name="connsiteX1" fmla="*/ 3569126 w 3569126"/>
              <a:gd name="connsiteY1" fmla="*/ 782562 h 782562"/>
            </a:gdLst>
            <a:ahLst/>
            <a:cxnLst>
              <a:cxn ang="0">
                <a:pos x="connsiteX0" y="connsiteY0"/>
              </a:cxn>
              <a:cxn ang="0">
                <a:pos x="connsiteX1" y="connsiteY1"/>
              </a:cxn>
            </a:cxnLst>
            <a:rect l="l" t="t" r="r" b="b"/>
            <a:pathLst>
              <a:path w="3569126" h="782562">
                <a:moveTo>
                  <a:pt x="0" y="95295"/>
                </a:moveTo>
                <a:cubicBezTo>
                  <a:pt x="1604566" y="-213476"/>
                  <a:pt x="3051615" y="284543"/>
                  <a:pt x="3569126" y="782562"/>
                </a:cubicBezTo>
              </a:path>
            </a:pathLst>
          </a:custGeom>
          <a:ln w="57150" cmpd="sng">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5335587" y="2134394"/>
            <a:ext cx="1973782" cy="373906"/>
          </a:xfrm>
          <a:custGeom>
            <a:avLst/>
            <a:gdLst>
              <a:gd name="connsiteX0" fmla="*/ 0 w 5871613"/>
              <a:gd name="connsiteY0" fmla="*/ 164346 h 164346"/>
              <a:gd name="connsiteX1" fmla="*/ 5871613 w 5871613"/>
              <a:gd name="connsiteY1" fmla="*/ 0 h 164346"/>
              <a:gd name="connsiteX0" fmla="*/ 0 w 5871613"/>
              <a:gd name="connsiteY0" fmla="*/ 528420 h 528420"/>
              <a:gd name="connsiteX1" fmla="*/ 5871613 w 5871613"/>
              <a:gd name="connsiteY1" fmla="*/ 364074 h 528420"/>
              <a:gd name="connsiteX0" fmla="*/ 0 w 5871613"/>
              <a:gd name="connsiteY0" fmla="*/ 662074 h 662074"/>
              <a:gd name="connsiteX1" fmla="*/ 5871613 w 5871613"/>
              <a:gd name="connsiteY1" fmla="*/ 497728 h 662074"/>
              <a:gd name="connsiteX0" fmla="*/ 0 w 5871613"/>
              <a:gd name="connsiteY0" fmla="*/ 676881 h 676881"/>
              <a:gd name="connsiteX1" fmla="*/ 5871613 w 5871613"/>
              <a:gd name="connsiteY1" fmla="*/ 512535 h 676881"/>
              <a:gd name="connsiteX0" fmla="*/ 0 w 5871613"/>
              <a:gd name="connsiteY0" fmla="*/ 243105 h 609616"/>
              <a:gd name="connsiteX1" fmla="*/ 5871613 w 5871613"/>
              <a:gd name="connsiteY1" fmla="*/ 78759 h 609616"/>
              <a:gd name="connsiteX0" fmla="*/ 0 w 5871613"/>
              <a:gd name="connsiteY0" fmla="*/ 164346 h 696731"/>
              <a:gd name="connsiteX1" fmla="*/ 5871613 w 5871613"/>
              <a:gd name="connsiteY1" fmla="*/ 0 h 696731"/>
              <a:gd name="connsiteX0" fmla="*/ 0 w 5871613"/>
              <a:gd name="connsiteY0" fmla="*/ 0 h 613410"/>
              <a:gd name="connsiteX1" fmla="*/ 5871613 w 5871613"/>
              <a:gd name="connsiteY1" fmla="*/ 74703 h 613410"/>
              <a:gd name="connsiteX0" fmla="*/ 0 w 5871613"/>
              <a:gd name="connsiteY0" fmla="*/ 188041 h 358543"/>
              <a:gd name="connsiteX1" fmla="*/ 5871613 w 5871613"/>
              <a:gd name="connsiteY1" fmla="*/ 262744 h 358543"/>
              <a:gd name="connsiteX0" fmla="*/ 0 w 3709521"/>
              <a:gd name="connsiteY0" fmla="*/ 196231 h 311610"/>
              <a:gd name="connsiteX1" fmla="*/ 3709521 w 3709521"/>
              <a:gd name="connsiteY1" fmla="*/ 211172 h 311610"/>
              <a:gd name="connsiteX0" fmla="*/ 0 w 3709521"/>
              <a:gd name="connsiteY0" fmla="*/ 358965 h 373906"/>
              <a:gd name="connsiteX1" fmla="*/ 3709521 w 3709521"/>
              <a:gd name="connsiteY1" fmla="*/ 373906 h 373906"/>
            </a:gdLst>
            <a:ahLst/>
            <a:cxnLst>
              <a:cxn ang="0">
                <a:pos x="connsiteX0" y="connsiteY0"/>
              </a:cxn>
              <a:cxn ang="0">
                <a:pos x="connsiteX1" y="connsiteY1"/>
              </a:cxn>
            </a:cxnLst>
            <a:rect l="l" t="t" r="r" b="b"/>
            <a:pathLst>
              <a:path w="3709521" h="373906">
                <a:moveTo>
                  <a:pt x="0" y="358965"/>
                </a:moveTo>
                <a:cubicBezTo>
                  <a:pt x="986825" y="-248618"/>
                  <a:pt x="3023535" y="25292"/>
                  <a:pt x="3709521" y="373906"/>
                </a:cubicBezTo>
              </a:path>
            </a:pathLst>
          </a:custGeom>
          <a:ln w="57150" cmpd="sng">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638059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 grpId="0"/>
      <p:bldP spid="14" grpId="0" animBg="1"/>
      <p:bldP spid="15" grpId="0" animBg="1"/>
      <p:bldP spid="16" grpId="0"/>
      <p:bldP spid="13" grpId="0" animBg="1"/>
      <p:bldP spid="17" grpId="0" animBg="1"/>
      <p:bldP spid="18" grpId="0" animBg="1"/>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pache atlas project2.jpg"/>
          <p:cNvPicPr>
            <a:picLocks noChangeAspect="1"/>
          </p:cNvPicPr>
          <p:nvPr/>
        </p:nvPicPr>
        <p:blipFill rotWithShape="1">
          <a:blip r:embed="rId3" cstate="screen">
            <a:extLst>
              <a:ext uri="{28A0092B-C50C-407E-A947-70E740481C1C}">
                <a14:useLocalDpi xmlns:a14="http://schemas.microsoft.com/office/drawing/2010/main"/>
              </a:ext>
            </a:extLst>
          </a:blip>
          <a:srcRect r="-464"/>
          <a:stretch/>
        </p:blipFill>
        <p:spPr>
          <a:xfrm>
            <a:off x="-10071" y="0"/>
            <a:ext cx="12584658" cy="6885091"/>
          </a:xfrm>
          <a:prstGeom prst="rect">
            <a:avLst/>
          </a:prstGeom>
        </p:spPr>
      </p:pic>
      <p:sp>
        <p:nvSpPr>
          <p:cNvPr id="2" name="Title 1"/>
          <p:cNvSpPr>
            <a:spLocks noGrp="1"/>
          </p:cNvSpPr>
          <p:nvPr>
            <p:ph type="title"/>
          </p:nvPr>
        </p:nvSpPr>
        <p:spPr>
          <a:xfrm>
            <a:off x="324000" y="305594"/>
            <a:ext cx="11545200" cy="756175"/>
          </a:xfrm>
        </p:spPr>
        <p:txBody>
          <a:bodyPr/>
          <a:lstStyle/>
          <a:p>
            <a:r>
              <a:rPr lang="en-US" b="0" dirty="0" smtClean="0">
                <a:solidFill>
                  <a:srgbClr val="FFFFFF"/>
                </a:solidFill>
              </a:rPr>
              <a:t>Apache Atlas</a:t>
            </a:r>
            <a:endParaRPr lang="en-US" b="0" dirty="0">
              <a:solidFill>
                <a:srgbClr val="FFFFFF"/>
              </a:solidFill>
            </a:endParaRPr>
          </a:p>
        </p:txBody>
      </p:sp>
    </p:spTree>
    <p:extLst>
      <p:ext uri="{BB962C8B-B14F-4D97-AF65-F5344CB8AC3E}">
        <p14:creationId xmlns:p14="http://schemas.microsoft.com/office/powerpoint/2010/main" val="37408099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pic>
        <p:nvPicPr>
          <p:cNvPr id="6" name="Picture 5" descr="88-percent-gu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60657" y="2058194"/>
            <a:ext cx="3518079" cy="3496971"/>
          </a:xfrm>
          <a:prstGeom prst="rect">
            <a:avLst/>
          </a:prstGeom>
        </p:spPr>
      </p:pic>
      <p:cxnSp>
        <p:nvCxnSpPr>
          <p:cNvPr id="9" name="Straight Connector 8"/>
          <p:cNvCxnSpPr/>
          <p:nvPr/>
        </p:nvCxnSpPr>
        <p:spPr>
          <a:xfrm>
            <a:off x="2116483" y="4344020"/>
            <a:ext cx="1388413" cy="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549" y="3903787"/>
            <a:ext cx="1591594" cy="7386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4800" kern="0" dirty="0" smtClean="0">
                <a:solidFill>
                  <a:schemeClr val="accent1"/>
                </a:solidFill>
                <a:ea typeface="Arial Unicode MS" pitchFamily="34" charset="-128"/>
                <a:cs typeface="Arial Unicode MS" pitchFamily="34" charset="-128"/>
              </a:rPr>
              <a:t>88%</a:t>
            </a:r>
          </a:p>
        </p:txBody>
      </p:sp>
      <p:sp>
        <p:nvSpPr>
          <p:cNvPr id="12" name="Title 1"/>
          <p:cNvSpPr txBox="1">
            <a:spLocks/>
          </p:cNvSpPr>
          <p:nvPr/>
        </p:nvSpPr>
        <p:spPr>
          <a:xfrm>
            <a:off x="324000" y="324075"/>
            <a:ext cx="11545200" cy="756175"/>
          </a:xfrm>
          <a:prstGeom prst="rect">
            <a:avLst/>
          </a:prstGeom>
        </p:spPr>
        <p:txBody>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en-US" b="0" dirty="0" smtClean="0">
                <a:solidFill>
                  <a:schemeClr val="bg1"/>
                </a:solidFill>
              </a:rPr>
              <a:t>How Do Executives Make Decisions?</a:t>
            </a:r>
            <a:endParaRPr lang="en-US" b="0" dirty="0">
              <a:solidFill>
                <a:schemeClr val="bg1"/>
              </a:solidFill>
            </a:endParaRPr>
          </a:p>
        </p:txBody>
      </p:sp>
      <p:sp>
        <p:nvSpPr>
          <p:cNvPr id="20" name="TextBox 19"/>
          <p:cNvSpPr txBox="1"/>
          <p:nvPr/>
        </p:nvSpPr>
        <p:spPr>
          <a:xfrm>
            <a:off x="440228" y="1533302"/>
            <a:ext cx="3674215" cy="36933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smtClean="0">
                <a:solidFill>
                  <a:schemeClr val="bg1"/>
                </a:solidFill>
                <a:ea typeface="Arial Unicode MS" pitchFamily="34" charset="-128"/>
                <a:cs typeface="Arial Unicode MS" pitchFamily="34" charset="-128"/>
              </a:rPr>
              <a:t>Aspect Consulting, 1997</a:t>
            </a:r>
          </a:p>
        </p:txBody>
      </p:sp>
      <p:pic>
        <p:nvPicPr>
          <p:cNvPr id="13" name="Picture 12" descr="90-percent-gu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52967" y="2058207"/>
            <a:ext cx="3518079" cy="3496971"/>
          </a:xfrm>
          <a:prstGeom prst="rect">
            <a:avLst/>
          </a:prstGeom>
        </p:spPr>
      </p:pic>
      <p:sp>
        <p:nvSpPr>
          <p:cNvPr id="14" name="TextBox 13"/>
          <p:cNvSpPr txBox="1"/>
          <p:nvPr/>
        </p:nvSpPr>
        <p:spPr>
          <a:xfrm>
            <a:off x="609548" y="2447633"/>
            <a:ext cx="2336597" cy="7386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4800" kern="0" dirty="0" smtClean="0">
                <a:solidFill>
                  <a:schemeClr val="accent1"/>
                </a:solidFill>
                <a:ea typeface="Arial Unicode MS" pitchFamily="34" charset="-128"/>
                <a:cs typeface="Arial Unicode MS" pitchFamily="34" charset="-128"/>
              </a:rPr>
              <a:t>12%</a:t>
            </a:r>
          </a:p>
        </p:txBody>
      </p:sp>
      <p:cxnSp>
        <p:nvCxnSpPr>
          <p:cNvPr id="19" name="Straight Connector 18"/>
          <p:cNvCxnSpPr/>
          <p:nvPr/>
        </p:nvCxnSpPr>
        <p:spPr>
          <a:xfrm>
            <a:off x="2116483" y="2786273"/>
            <a:ext cx="1422277" cy="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4206" y="3209573"/>
            <a:ext cx="1128802"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solidFill>
                  <a:srgbClr val="FFFFFF"/>
                </a:solidFill>
                <a:ea typeface="Arial Unicode MS" pitchFamily="34" charset="-128"/>
                <a:cs typeface="Arial Unicode MS" pitchFamily="34" charset="-128"/>
              </a:rPr>
              <a:t>Hard Facts</a:t>
            </a:r>
          </a:p>
        </p:txBody>
      </p:sp>
      <p:sp>
        <p:nvSpPr>
          <p:cNvPr id="21" name="TextBox 20"/>
          <p:cNvSpPr txBox="1"/>
          <p:nvPr/>
        </p:nvSpPr>
        <p:spPr>
          <a:xfrm>
            <a:off x="694206" y="4682659"/>
            <a:ext cx="885233"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solidFill>
                  <a:srgbClr val="FFFFFF"/>
                </a:solidFill>
                <a:ea typeface="Arial Unicode MS" pitchFamily="34" charset="-128"/>
                <a:cs typeface="Arial Unicode MS" pitchFamily="34" charset="-128"/>
              </a:rPr>
              <a:t>Gut Feel</a:t>
            </a:r>
          </a:p>
        </p:txBody>
      </p:sp>
      <p:cxnSp>
        <p:nvCxnSpPr>
          <p:cNvPr id="22" name="Straight Connector 21"/>
          <p:cNvCxnSpPr/>
          <p:nvPr/>
        </p:nvCxnSpPr>
        <p:spPr>
          <a:xfrm>
            <a:off x="8025703" y="4344020"/>
            <a:ext cx="1388413" cy="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18769" y="3903787"/>
            <a:ext cx="1591594" cy="7386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4800" kern="0" dirty="0" smtClean="0">
                <a:solidFill>
                  <a:schemeClr val="accent1"/>
                </a:solidFill>
                <a:ea typeface="Arial Unicode MS" pitchFamily="34" charset="-128"/>
                <a:cs typeface="Arial Unicode MS" pitchFamily="34" charset="-128"/>
              </a:rPr>
              <a:t>90%</a:t>
            </a:r>
          </a:p>
        </p:txBody>
      </p:sp>
      <p:sp>
        <p:nvSpPr>
          <p:cNvPr id="24" name="TextBox 23"/>
          <p:cNvSpPr txBox="1"/>
          <p:nvPr/>
        </p:nvSpPr>
        <p:spPr>
          <a:xfrm>
            <a:off x="6518768" y="2447633"/>
            <a:ext cx="2336597" cy="7386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4800" kern="0" dirty="0" smtClean="0">
                <a:solidFill>
                  <a:schemeClr val="accent1"/>
                </a:solidFill>
                <a:ea typeface="Arial Unicode MS" pitchFamily="34" charset="-128"/>
                <a:cs typeface="Arial Unicode MS" pitchFamily="34" charset="-128"/>
              </a:rPr>
              <a:t>10%</a:t>
            </a:r>
          </a:p>
        </p:txBody>
      </p:sp>
      <p:cxnSp>
        <p:nvCxnSpPr>
          <p:cNvPr id="25" name="Straight Connector 24"/>
          <p:cNvCxnSpPr/>
          <p:nvPr/>
        </p:nvCxnSpPr>
        <p:spPr>
          <a:xfrm>
            <a:off x="8025703" y="2786273"/>
            <a:ext cx="1422277" cy="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03426" y="3209573"/>
            <a:ext cx="1128802"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solidFill>
                  <a:srgbClr val="FFFFFF"/>
                </a:solidFill>
                <a:ea typeface="Arial Unicode MS" pitchFamily="34" charset="-128"/>
                <a:cs typeface="Arial Unicode MS" pitchFamily="34" charset="-128"/>
              </a:rPr>
              <a:t>Hard Facts</a:t>
            </a:r>
          </a:p>
        </p:txBody>
      </p:sp>
      <p:sp>
        <p:nvSpPr>
          <p:cNvPr id="27" name="TextBox 26"/>
          <p:cNvSpPr txBox="1"/>
          <p:nvPr/>
        </p:nvSpPr>
        <p:spPr>
          <a:xfrm>
            <a:off x="6603426" y="4682659"/>
            <a:ext cx="885233"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solidFill>
                  <a:srgbClr val="FFFFFF"/>
                </a:solidFill>
                <a:ea typeface="Arial Unicode MS" pitchFamily="34" charset="-128"/>
                <a:cs typeface="Arial Unicode MS" pitchFamily="34" charset="-128"/>
              </a:rPr>
              <a:t>Gut Feel</a:t>
            </a:r>
          </a:p>
        </p:txBody>
      </p:sp>
      <p:sp>
        <p:nvSpPr>
          <p:cNvPr id="28" name="TextBox 27"/>
          <p:cNvSpPr txBox="1"/>
          <p:nvPr/>
        </p:nvSpPr>
        <p:spPr>
          <a:xfrm>
            <a:off x="6400244" y="1533302"/>
            <a:ext cx="5130355" cy="36933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smtClean="0">
                <a:solidFill>
                  <a:schemeClr val="bg1"/>
                </a:solidFill>
                <a:ea typeface="Arial Unicode MS" pitchFamily="34" charset="-128"/>
                <a:cs typeface="Arial Unicode MS" pitchFamily="34" charset="-128"/>
              </a:rPr>
              <a:t>Economist Intelligence Unit, 2014</a:t>
            </a:r>
          </a:p>
        </p:txBody>
      </p:sp>
      <p:sp>
        <p:nvSpPr>
          <p:cNvPr id="8" name="TextBox 7"/>
          <p:cNvSpPr txBox="1"/>
          <p:nvPr/>
        </p:nvSpPr>
        <p:spPr>
          <a:xfrm>
            <a:off x="1449387" y="6096794"/>
            <a:ext cx="982980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solidFill>
                  <a:srgbClr val="FFFFFF"/>
                </a:solidFill>
                <a:ea typeface="Arial Unicode MS" pitchFamily="34" charset="-128"/>
                <a:cs typeface="Arial Unicode MS" pitchFamily="34" charset="-128"/>
              </a:rPr>
              <a:t>Why the </a:t>
            </a:r>
            <a:r>
              <a:rPr lang="en-US" sz="1800" b="1" kern="0" dirty="0" smtClean="0">
                <a:solidFill>
                  <a:srgbClr val="FFFFFF"/>
                </a:solidFill>
                <a:ea typeface="Arial Unicode MS" pitchFamily="34" charset="-128"/>
                <a:cs typeface="Arial Unicode MS" pitchFamily="34" charset="-128"/>
              </a:rPr>
              <a:t>worst-practice </a:t>
            </a:r>
            <a:r>
              <a:rPr lang="en-US" sz="1800" kern="0" dirty="0" smtClean="0">
                <a:solidFill>
                  <a:srgbClr val="FFFFFF"/>
                </a:solidFill>
                <a:ea typeface="Arial Unicode MS" pitchFamily="34" charset="-128"/>
                <a:cs typeface="Arial Unicode MS" pitchFamily="34" charset="-128"/>
              </a:rPr>
              <a:t>shaded 3D donut charts? JUST TO ANNOY DATA VIZ EXPERTS! </a:t>
            </a:r>
            <a:r>
              <a:rPr lang="en-US" sz="1800" kern="0" dirty="0" smtClean="0">
                <a:solidFill>
                  <a:srgbClr val="FFFFFF"/>
                </a:solidFill>
                <a:ea typeface="Arial Unicode MS" pitchFamily="34" charset="-128"/>
                <a:cs typeface="Arial Unicode MS" pitchFamily="34" charset="-128"/>
                <a:sym typeface="Wingdings"/>
              </a:rPr>
              <a:t></a:t>
            </a:r>
            <a:endParaRPr lang="en-US" sz="1800" kern="0" dirty="0" smtClean="0">
              <a:solidFill>
                <a:srgbClr val="FFFFFF"/>
              </a:solidFill>
              <a:ea typeface="Arial Unicode MS" pitchFamily="34" charset="-128"/>
              <a:cs typeface="Arial Unicode MS" pitchFamily="34" charset="-128"/>
            </a:endParaRPr>
          </a:p>
        </p:txBody>
      </p:sp>
    </p:spTree>
    <p:extLst>
      <p:ext uri="{BB962C8B-B14F-4D97-AF65-F5344CB8AC3E}">
        <p14:creationId xmlns:p14="http://schemas.microsoft.com/office/powerpoint/2010/main" val="31701818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14" grpId="0"/>
      <p:bldP spid="7" grpId="0"/>
      <p:bldP spid="21" grpId="0"/>
      <p:bldP spid="23" grpId="0"/>
      <p:bldP spid="24" grpId="0"/>
      <p:bldP spid="26" grpId="0"/>
      <p:bldP spid="27" grpId="0"/>
      <p:bldP spid="28"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11" name="Rectangle 10"/>
          <p:cNvSpPr/>
          <p:nvPr/>
        </p:nvSpPr>
        <p:spPr bwMode="gray">
          <a:xfrm>
            <a:off x="534987" y="1600994"/>
            <a:ext cx="2133600" cy="21336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b="0" dirty="0" smtClean="0">
                <a:solidFill>
                  <a:schemeClr val="bg1"/>
                </a:solidFill>
              </a:rPr>
              <a:t>Data Wrangling Eats Into ETL</a:t>
            </a:r>
            <a:endParaRPr lang="en-US" b="0" dirty="0">
              <a:solidFill>
                <a:schemeClr val="bg1"/>
              </a:solidFill>
            </a:endParaRPr>
          </a:p>
        </p:txBody>
      </p:sp>
      <p:sp>
        <p:nvSpPr>
          <p:cNvPr id="6" name="Rectangle 5"/>
          <p:cNvSpPr/>
          <p:nvPr/>
        </p:nvSpPr>
        <p:spPr>
          <a:xfrm>
            <a:off x="2820987" y="4191794"/>
            <a:ext cx="6934200" cy="2031325"/>
          </a:xfrm>
          <a:prstGeom prst="rect">
            <a:avLst/>
          </a:prstGeom>
        </p:spPr>
        <p:txBody>
          <a:bodyPr wrap="square">
            <a:spAutoFit/>
          </a:bodyPr>
          <a:lstStyle/>
          <a:p>
            <a:r>
              <a:rPr lang="en-US" dirty="0" smtClean="0">
                <a:solidFill>
                  <a:srgbClr val="FFFFFF"/>
                </a:solidFill>
              </a:rPr>
              <a:t>“We </a:t>
            </a:r>
            <a:r>
              <a:rPr lang="en-US" dirty="0">
                <a:solidFill>
                  <a:srgbClr val="FFFFFF"/>
                </a:solidFill>
              </a:rPr>
              <a:t>had a short period of time to complete a massive data migration project which required us to extract, organize and clean 30 million records being moved from a legacy environment into an SAP </a:t>
            </a:r>
            <a:r>
              <a:rPr lang="en-US" dirty="0" smtClean="0">
                <a:solidFill>
                  <a:srgbClr val="FFFFFF"/>
                </a:solidFill>
              </a:rPr>
              <a:t>system” </a:t>
            </a:r>
            <a:br>
              <a:rPr lang="en-US" dirty="0" smtClean="0">
                <a:solidFill>
                  <a:srgbClr val="FFFFFF"/>
                </a:solidFill>
              </a:rPr>
            </a:br>
            <a:endParaRPr lang="en-US" dirty="0" smtClean="0">
              <a:solidFill>
                <a:srgbClr val="FFFFFF"/>
              </a:solidFill>
            </a:endParaRPr>
          </a:p>
          <a:p>
            <a:r>
              <a:rPr lang="en-US" dirty="0">
                <a:solidFill>
                  <a:srgbClr val="FFFFFF"/>
                </a:solidFill>
              </a:rPr>
              <a:t>	</a:t>
            </a:r>
            <a:r>
              <a:rPr lang="en-US" dirty="0" smtClean="0">
                <a:solidFill>
                  <a:srgbClr val="FFFFFF"/>
                </a:solidFill>
              </a:rPr>
              <a:t>Matt </a:t>
            </a:r>
            <a:r>
              <a:rPr lang="en-US" dirty="0">
                <a:solidFill>
                  <a:srgbClr val="FFFFFF"/>
                </a:solidFill>
              </a:rPr>
              <a:t>Heinz, Head of </a:t>
            </a:r>
            <a:r>
              <a:rPr lang="en-US" dirty="0" smtClean="0">
                <a:solidFill>
                  <a:srgbClr val="FFFFFF"/>
                </a:solidFill>
              </a:rPr>
              <a:t>BI at </a:t>
            </a:r>
            <a:r>
              <a:rPr lang="en-US" dirty="0">
                <a:solidFill>
                  <a:srgbClr val="FFFFFF"/>
                </a:solidFill>
              </a:rPr>
              <a:t>Del Monte Foods, Inc. </a:t>
            </a:r>
          </a:p>
        </p:txBody>
      </p:sp>
      <p:pic>
        <p:nvPicPr>
          <p:cNvPr id="7" name="Picture 6"/>
          <p:cNvPicPr>
            <a:picLocks noChangeAspect="1"/>
          </p:cNvPicPr>
          <p:nvPr/>
        </p:nvPicPr>
        <p:blipFill>
          <a:blip r:embed="rId5"/>
          <a:stretch>
            <a:fillRect/>
          </a:stretch>
        </p:blipFill>
        <p:spPr>
          <a:xfrm>
            <a:off x="534987" y="4191794"/>
            <a:ext cx="2107406" cy="2107406"/>
          </a:xfrm>
          <a:prstGeom prst="rect">
            <a:avLst/>
          </a:prstGeom>
        </p:spPr>
      </p:pic>
      <p:sp>
        <p:nvSpPr>
          <p:cNvPr id="9" name="Rectangle 8"/>
          <p:cNvSpPr/>
          <p:nvPr/>
        </p:nvSpPr>
        <p:spPr>
          <a:xfrm>
            <a:off x="2897187" y="1677194"/>
            <a:ext cx="7696200" cy="2031325"/>
          </a:xfrm>
          <a:prstGeom prst="rect">
            <a:avLst/>
          </a:prstGeom>
        </p:spPr>
        <p:txBody>
          <a:bodyPr wrap="square">
            <a:spAutoFit/>
          </a:bodyPr>
          <a:lstStyle/>
          <a:p>
            <a:r>
              <a:rPr lang="en-US" dirty="0" smtClean="0">
                <a:solidFill>
                  <a:srgbClr val="FFFFFF"/>
                </a:solidFill>
              </a:rPr>
              <a:t>“Self</a:t>
            </a:r>
            <a:r>
              <a:rPr lang="en-US" dirty="0">
                <a:solidFill>
                  <a:srgbClr val="FFFFFF"/>
                </a:solidFill>
              </a:rPr>
              <a:t>-service data integration will do for traditional IT-centric data integration what data discovery platforms have done for traditional IT-centric </a:t>
            </a:r>
            <a:r>
              <a:rPr lang="en-US" dirty="0" smtClean="0">
                <a:solidFill>
                  <a:srgbClr val="FFFFFF"/>
                </a:solidFill>
              </a:rPr>
              <a:t>BI… shifting much </a:t>
            </a:r>
            <a:r>
              <a:rPr lang="en-US" dirty="0">
                <a:solidFill>
                  <a:srgbClr val="FFFFFF"/>
                </a:solidFill>
              </a:rPr>
              <a:t>of the activity from IT to the business </a:t>
            </a:r>
            <a:r>
              <a:rPr lang="en-US" dirty="0" smtClean="0">
                <a:solidFill>
                  <a:srgbClr val="FFFFFF"/>
                </a:solidFill>
              </a:rPr>
              <a:t>user”</a:t>
            </a:r>
          </a:p>
          <a:p>
            <a:endParaRPr lang="en-US" dirty="0" smtClean="0">
              <a:solidFill>
                <a:srgbClr val="FFFFFF"/>
              </a:solidFill>
            </a:endParaRPr>
          </a:p>
          <a:p>
            <a:r>
              <a:rPr lang="en-US" dirty="0">
                <a:solidFill>
                  <a:srgbClr val="FFFFFF"/>
                </a:solidFill>
              </a:rPr>
              <a:t>	</a:t>
            </a:r>
            <a:r>
              <a:rPr lang="en-US" dirty="0" smtClean="0">
                <a:solidFill>
                  <a:srgbClr val="FFFFFF"/>
                </a:solidFill>
              </a:rPr>
              <a:t>Rita </a:t>
            </a:r>
            <a:r>
              <a:rPr lang="en-US" dirty="0" err="1" smtClean="0">
                <a:solidFill>
                  <a:srgbClr val="FFFFFF"/>
                </a:solidFill>
              </a:rPr>
              <a:t>Sallam</a:t>
            </a:r>
            <a:r>
              <a:rPr lang="en-US" dirty="0" smtClean="0">
                <a:solidFill>
                  <a:srgbClr val="FFFFFF"/>
                </a:solidFill>
              </a:rPr>
              <a:t>, Gartner Analyst</a:t>
            </a:r>
            <a:endParaRPr lang="en-US" dirty="0">
              <a:solidFill>
                <a:srgbClr val="FFFFFF"/>
              </a:solidFill>
            </a:endParaRPr>
          </a:p>
        </p:txBody>
      </p:sp>
      <p:pic>
        <p:nvPicPr>
          <p:cNvPr id="10" name="Picture 9"/>
          <p:cNvPicPr>
            <a:picLocks noChangeAspect="1"/>
          </p:cNvPicPr>
          <p:nvPr/>
        </p:nvPicPr>
        <p:blipFill>
          <a:blip r:embed="rId6"/>
          <a:stretch>
            <a:fillRect/>
          </a:stretch>
        </p:blipFill>
        <p:spPr>
          <a:xfrm>
            <a:off x="611187" y="2362994"/>
            <a:ext cx="1959429" cy="457200"/>
          </a:xfrm>
          <a:prstGeom prst="rect">
            <a:avLst/>
          </a:prstGeom>
        </p:spPr>
      </p:pic>
    </p:spTree>
    <p:extLst>
      <p:ext uri="{BB962C8B-B14F-4D97-AF65-F5344CB8AC3E}">
        <p14:creationId xmlns:p14="http://schemas.microsoft.com/office/powerpoint/2010/main" val="28976746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41855" y="323925"/>
            <a:ext cx="12053321" cy="755825"/>
          </a:xfrm>
        </p:spPr>
        <p:txBody>
          <a:bodyPr/>
          <a:lstStyle/>
          <a:p>
            <a:r>
              <a:rPr lang="en-US" sz="2600">
                <a:latin typeface="Arial" charset="0"/>
              </a:rPr>
              <a:t>Data Preparation is a Highly Iterative and Time-consuming Process</a:t>
            </a:r>
            <a:r>
              <a:rPr lang="en-US">
                <a:latin typeface="Arial" charset="0"/>
              </a:rPr>
              <a:t/>
            </a:r>
            <a:br>
              <a:rPr lang="en-US">
                <a:latin typeface="Arial" charset="0"/>
              </a:rPr>
            </a:br>
            <a:r>
              <a:rPr lang="en-US" sz="2300">
                <a:latin typeface="Arial" charset="0"/>
              </a:rPr>
              <a:t>Commonly accepted that ~80% of the work on data analytics is in preparation </a:t>
            </a:r>
          </a:p>
        </p:txBody>
      </p:sp>
      <p:pic>
        <p:nvPicPr>
          <p:cNvPr id="1638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00617" y="1279821"/>
            <a:ext cx="7554233" cy="5298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07436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atin typeface="Arial" charset="0"/>
              </a:rPr>
              <a:t>Self-service Data Preparation Tools Reduce the Time and Complexity of Preparing the Data</a:t>
            </a:r>
          </a:p>
        </p:txBody>
      </p:sp>
      <p:pic>
        <p:nvPicPr>
          <p:cNvPr id="17411"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0118" y="1702194"/>
            <a:ext cx="10668190" cy="370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4066" y="6311774"/>
            <a:ext cx="1282402" cy="215444"/>
          </a:xfrm>
          <a:prstGeom prst="rect">
            <a:avLst/>
          </a:prstGeom>
          <a:noFill/>
        </p:spPr>
        <p:txBody>
          <a:bodyPr wrap="none" lIns="0" tIns="0" rIns="0" bIns="0">
            <a:spAutoFit/>
          </a:bodyPr>
          <a:lstStyle/>
          <a:p>
            <a:pPr>
              <a:spcBef>
                <a:spcPts val="600"/>
              </a:spcBef>
              <a:buClr>
                <a:srgbClr val="F0AB00"/>
              </a:buClr>
              <a:buSzPct val="80000"/>
              <a:defRPr/>
            </a:pPr>
            <a:r>
              <a:rPr lang="en-US" sz="1400" kern="0" dirty="0">
                <a:ea typeface="Arial Unicode MS" pitchFamily="34" charset="-128"/>
                <a:cs typeface="Arial Unicode MS" pitchFamily="34" charset="-128"/>
              </a:rPr>
              <a:t>Source: Gartner</a:t>
            </a:r>
          </a:p>
        </p:txBody>
      </p:sp>
      <p:sp>
        <p:nvSpPr>
          <p:cNvPr id="4" name="Rectangle 3"/>
          <p:cNvSpPr/>
          <p:nvPr/>
        </p:nvSpPr>
        <p:spPr bwMode="gray">
          <a:xfrm>
            <a:off x="254066" y="5486083"/>
            <a:ext cx="11746325" cy="654201"/>
          </a:xfrm>
          <a:prstGeom prst="rect">
            <a:avLst/>
          </a:prstGeom>
          <a:solidFill>
            <a:schemeClr val="accent1"/>
          </a:solidFill>
          <a:ln w="6350" algn="ctr">
            <a:noFill/>
            <a:miter lim="800000"/>
            <a:headEnd/>
            <a:tailEnd/>
          </a:ln>
        </p:spPr>
        <p:txBody>
          <a:bodyPr lIns="89985" tIns="71987" rIns="89985" bIns="71987" anchor="ctr"/>
          <a:lstStyle/>
          <a:p>
            <a:pPr algn="ctr" defTabSz="914246">
              <a:spcBef>
                <a:spcPct val="50000"/>
              </a:spcBef>
              <a:buClr>
                <a:srgbClr val="F0AB00"/>
              </a:buClr>
              <a:buSzPct val="80000"/>
              <a:defRPr/>
            </a:pPr>
            <a:r>
              <a:rPr lang="en-US" sz="1800" kern="0" dirty="0">
                <a:ea typeface="Arial Unicode MS" pitchFamily="34" charset="-128"/>
                <a:cs typeface="Arial Unicode MS" pitchFamily="34" charset="-128"/>
              </a:rPr>
              <a:t>Gartner  predicts by 2018 most business users will have access to self-service tools to prepare </a:t>
            </a:r>
            <a:r>
              <a:rPr lang="en-US" sz="1800" kern="0" dirty="0" err="1">
                <a:ea typeface="Arial Unicode MS" pitchFamily="34" charset="-128"/>
                <a:cs typeface="Arial Unicode MS" pitchFamily="34" charset="-128"/>
              </a:rPr>
              <a:t>dat</a:t>
            </a:r>
            <a:r>
              <a:rPr lang="en-US" sz="1800" kern="0" dirty="0">
                <a:ea typeface="Arial Unicode MS" pitchFamily="34" charset="-128"/>
                <a:cs typeface="Arial Unicode MS" pitchFamily="34" charset="-128"/>
              </a:rPr>
              <a:t>a for analytics  </a:t>
            </a:r>
          </a:p>
        </p:txBody>
      </p:sp>
    </p:spTree>
    <p:extLst>
      <p:ext uri="{BB962C8B-B14F-4D97-AF65-F5344CB8AC3E}">
        <p14:creationId xmlns:p14="http://schemas.microsoft.com/office/powerpoint/2010/main" val="38169711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Agile Data Preparation: Cleanse</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2587" y="1905794"/>
            <a:ext cx="11410981" cy="2438400"/>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06387" y="1382255"/>
            <a:ext cx="1573226" cy="501945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3427" y="1382253"/>
            <a:ext cx="3236958" cy="501934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35706" y="1382253"/>
            <a:ext cx="3029681" cy="501934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18800" y="1372395"/>
            <a:ext cx="3253318" cy="5029198"/>
          </a:xfrm>
          <a:prstGeom prst="rect">
            <a:avLst/>
          </a:prstGeom>
          <a:noFill/>
          <a:ln w="9525">
            <a:solidFill>
              <a:srgbClr val="9999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82324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Agile Data Preparation: De-Duplicate</a:t>
            </a:r>
            <a:endParaRPr lang="en-US" dirty="0"/>
          </a:p>
        </p:txBody>
      </p:sp>
      <p:pic>
        <p:nvPicPr>
          <p:cNvPr id="5"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06387" y="1382255"/>
            <a:ext cx="1573226" cy="501945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6387" y="1372394"/>
            <a:ext cx="3309558" cy="5029201"/>
          </a:xfrm>
          <a:prstGeom prst="rect">
            <a:avLst/>
          </a:prstGeom>
          <a:noFill/>
          <a:ln w="9525">
            <a:solidFill>
              <a:srgbClr val="999999"/>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35387" y="1372394"/>
            <a:ext cx="6096000" cy="5033545"/>
          </a:xfrm>
          <a:prstGeom prst="rect">
            <a:avLst/>
          </a:prstGeom>
          <a:noFill/>
          <a:ln w="9525">
            <a:solidFill>
              <a:srgbClr val="999999"/>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93900" y="1372394"/>
            <a:ext cx="3031387" cy="5029200"/>
          </a:xfrm>
          <a:prstGeom prst="rect">
            <a:avLst/>
          </a:prstGeom>
          <a:noFill/>
          <a:ln w="9525">
            <a:solidFill>
              <a:srgbClr val="9999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24470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Agile Data Preparation: Merge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6387" y="1524793"/>
            <a:ext cx="9982200" cy="4820969"/>
          </a:xfrm>
          <a:prstGeom prst="rect">
            <a:avLst/>
          </a:prstGeom>
          <a:noFill/>
          <a:ln w="9525">
            <a:solidFill>
              <a:srgbClr val="999999"/>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6387" y="1524793"/>
            <a:ext cx="10058400" cy="4811095"/>
          </a:xfrm>
          <a:prstGeom prst="rect">
            <a:avLst/>
          </a:prstGeom>
          <a:noFill/>
          <a:ln w="9525">
            <a:solidFill>
              <a:srgbClr val="999999"/>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002587" y="1524794"/>
            <a:ext cx="3888668" cy="4841224"/>
          </a:xfrm>
          <a:prstGeom prst="rect">
            <a:avLst/>
          </a:prstGeom>
          <a:noFill/>
          <a:ln w="9525">
            <a:solidFill>
              <a:srgbClr val="9999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113038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Agile Data Preparation: Admin</a:t>
            </a:r>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6387" y="1429437"/>
            <a:ext cx="11430000" cy="4819757"/>
          </a:xfrm>
          <a:prstGeom prst="rect">
            <a:avLst/>
          </a:prstGeom>
          <a:noFill/>
          <a:ln w="9525">
            <a:solidFill>
              <a:srgbClr val="999999"/>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6387" y="1448594"/>
            <a:ext cx="11430000" cy="2575861"/>
          </a:xfrm>
          <a:prstGeom prst="rect">
            <a:avLst/>
          </a:prstGeom>
          <a:noFill/>
          <a:ln w="9525">
            <a:solidFill>
              <a:srgbClr val="999999"/>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2050" y="2016125"/>
            <a:ext cx="4019550" cy="3276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836646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Agile Data Preparation</a:t>
            </a:r>
            <a:r>
              <a:rPr lang="en-US" smtClean="0"/>
              <a:t>: Operationalize</a:t>
            </a:r>
            <a:endParaRPr lang="en-US" dirty="0"/>
          </a:p>
        </p:txBody>
      </p:sp>
      <p:sp>
        <p:nvSpPr>
          <p:cNvPr id="4" name="TextBox 3"/>
          <p:cNvSpPr txBox="1"/>
          <p:nvPr/>
        </p:nvSpPr>
        <p:spPr>
          <a:xfrm>
            <a:off x="306387" y="1372394"/>
            <a:ext cx="6311937"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Export Action History and Import as a </a:t>
            </a:r>
            <a:r>
              <a:rPr lang="en-US" sz="1800" kern="0" dirty="0" err="1" smtClean="0">
                <a:ea typeface="Arial Unicode MS" pitchFamily="34" charset="-128"/>
                <a:cs typeface="Arial Unicode MS" pitchFamily="34" charset="-128"/>
              </a:rPr>
              <a:t>flowgraph</a:t>
            </a:r>
            <a:r>
              <a:rPr lang="en-US" sz="1800" kern="0" dirty="0" smtClean="0">
                <a:ea typeface="Arial Unicode MS" pitchFamily="34" charset="-128"/>
                <a:cs typeface="Arial Unicode MS" pitchFamily="34" charset="-128"/>
              </a:rPr>
              <a:t> in HANA EIM</a:t>
            </a:r>
          </a:p>
        </p:txBody>
      </p:sp>
      <p:grpSp>
        <p:nvGrpSpPr>
          <p:cNvPr id="8" name="Group 7"/>
          <p:cNvGrpSpPr/>
          <p:nvPr/>
        </p:nvGrpSpPr>
        <p:grpSpPr>
          <a:xfrm>
            <a:off x="306387" y="1981994"/>
            <a:ext cx="11018180" cy="4299195"/>
            <a:chOff x="181573" y="3264237"/>
            <a:chExt cx="8665543" cy="3381217"/>
          </a:xfrm>
        </p:grpSpPr>
        <p:sp>
          <p:nvSpPr>
            <p:cNvPr id="5" name="Freeform 4"/>
            <p:cNvSpPr/>
            <p:nvPr/>
          </p:nvSpPr>
          <p:spPr bwMode="auto">
            <a:xfrm>
              <a:off x="1876412" y="4381995"/>
              <a:ext cx="769476" cy="933900"/>
            </a:xfrm>
            <a:custGeom>
              <a:avLst/>
              <a:gdLst>
                <a:gd name="connsiteX0" fmla="*/ 1371600 w 2133600"/>
                <a:gd name="connsiteY0" fmla="*/ 1649506 h 4724400"/>
                <a:gd name="connsiteX1" fmla="*/ 1371600 w 2133600"/>
                <a:gd name="connsiteY1" fmla="*/ 1326777 h 4724400"/>
                <a:gd name="connsiteX2" fmla="*/ 2133600 w 2133600"/>
                <a:gd name="connsiteY2" fmla="*/ 2375647 h 4724400"/>
                <a:gd name="connsiteX3" fmla="*/ 1380565 w 2133600"/>
                <a:gd name="connsiteY3" fmla="*/ 3442447 h 4724400"/>
                <a:gd name="connsiteX4" fmla="*/ 1380565 w 2133600"/>
                <a:gd name="connsiteY4" fmla="*/ 3128682 h 4724400"/>
                <a:gd name="connsiteX5" fmla="*/ 8965 w 2133600"/>
                <a:gd name="connsiteY5" fmla="*/ 4724400 h 4724400"/>
                <a:gd name="connsiteX6" fmla="*/ 0 w 2133600"/>
                <a:gd name="connsiteY6" fmla="*/ 0 h 4724400"/>
                <a:gd name="connsiteX7" fmla="*/ 1371600 w 2133600"/>
                <a:gd name="connsiteY7" fmla="*/ 1649506 h 4724400"/>
                <a:gd name="connsiteX0" fmla="*/ 1371600 w 2133600"/>
                <a:gd name="connsiteY0" fmla="*/ 1649506 h 4724400"/>
                <a:gd name="connsiteX1" fmla="*/ 1371600 w 2133600"/>
                <a:gd name="connsiteY1" fmla="*/ 1326777 h 4724400"/>
                <a:gd name="connsiteX2" fmla="*/ 2133600 w 2133600"/>
                <a:gd name="connsiteY2" fmla="*/ 2375647 h 4724400"/>
                <a:gd name="connsiteX3" fmla="*/ 1380565 w 2133600"/>
                <a:gd name="connsiteY3" fmla="*/ 3442447 h 4724400"/>
                <a:gd name="connsiteX4" fmla="*/ 1380565 w 2133600"/>
                <a:gd name="connsiteY4" fmla="*/ 3128682 h 4724400"/>
                <a:gd name="connsiteX5" fmla="*/ 8965 w 2133600"/>
                <a:gd name="connsiteY5" fmla="*/ 4724400 h 4724400"/>
                <a:gd name="connsiteX6" fmla="*/ 0 w 2133600"/>
                <a:gd name="connsiteY6" fmla="*/ 0 h 4724400"/>
                <a:gd name="connsiteX7" fmla="*/ 1371600 w 2133600"/>
                <a:gd name="connsiteY7" fmla="*/ 1649506 h 4724400"/>
                <a:gd name="connsiteX0" fmla="*/ 1371600 w 2133600"/>
                <a:gd name="connsiteY0" fmla="*/ 1649506 h 4724400"/>
                <a:gd name="connsiteX1" fmla="*/ 1371600 w 2133600"/>
                <a:gd name="connsiteY1" fmla="*/ 1326777 h 4724400"/>
                <a:gd name="connsiteX2" fmla="*/ 2133600 w 2133600"/>
                <a:gd name="connsiteY2" fmla="*/ 2375647 h 4724400"/>
                <a:gd name="connsiteX3" fmla="*/ 1380565 w 2133600"/>
                <a:gd name="connsiteY3" fmla="*/ 3442447 h 4724400"/>
                <a:gd name="connsiteX4" fmla="*/ 1380565 w 2133600"/>
                <a:gd name="connsiteY4" fmla="*/ 3128682 h 4724400"/>
                <a:gd name="connsiteX5" fmla="*/ 8965 w 2133600"/>
                <a:gd name="connsiteY5" fmla="*/ 4724400 h 4724400"/>
                <a:gd name="connsiteX6" fmla="*/ 0 w 2133600"/>
                <a:gd name="connsiteY6" fmla="*/ 0 h 4724400"/>
                <a:gd name="connsiteX7" fmla="*/ 1371600 w 2133600"/>
                <a:gd name="connsiteY7" fmla="*/ 1649506 h 4724400"/>
                <a:gd name="connsiteX0" fmla="*/ 1371600 w 2133600"/>
                <a:gd name="connsiteY0" fmla="*/ 1649506 h 4724400"/>
                <a:gd name="connsiteX1" fmla="*/ 1371600 w 2133600"/>
                <a:gd name="connsiteY1" fmla="*/ 1326777 h 4724400"/>
                <a:gd name="connsiteX2" fmla="*/ 2133600 w 2133600"/>
                <a:gd name="connsiteY2" fmla="*/ 2375647 h 4724400"/>
                <a:gd name="connsiteX3" fmla="*/ 1380565 w 2133600"/>
                <a:gd name="connsiteY3" fmla="*/ 3442447 h 4724400"/>
                <a:gd name="connsiteX4" fmla="*/ 1380565 w 2133600"/>
                <a:gd name="connsiteY4" fmla="*/ 3128682 h 4724400"/>
                <a:gd name="connsiteX5" fmla="*/ 8965 w 2133600"/>
                <a:gd name="connsiteY5" fmla="*/ 4724400 h 4724400"/>
                <a:gd name="connsiteX6" fmla="*/ 0 w 2133600"/>
                <a:gd name="connsiteY6" fmla="*/ 0 h 4724400"/>
                <a:gd name="connsiteX7" fmla="*/ 1371600 w 2133600"/>
                <a:gd name="connsiteY7" fmla="*/ 1649506 h 4724400"/>
                <a:gd name="connsiteX0" fmla="*/ 1371600 w 2133600"/>
                <a:gd name="connsiteY0" fmla="*/ 1649506 h 4724400"/>
                <a:gd name="connsiteX1" fmla="*/ 1371600 w 2133600"/>
                <a:gd name="connsiteY1" fmla="*/ 1326777 h 4724400"/>
                <a:gd name="connsiteX2" fmla="*/ 2133600 w 2133600"/>
                <a:gd name="connsiteY2" fmla="*/ 2375647 h 4724400"/>
                <a:gd name="connsiteX3" fmla="*/ 1380565 w 2133600"/>
                <a:gd name="connsiteY3" fmla="*/ 3442447 h 4724400"/>
                <a:gd name="connsiteX4" fmla="*/ 1380565 w 2133600"/>
                <a:gd name="connsiteY4" fmla="*/ 3128682 h 4724400"/>
                <a:gd name="connsiteX5" fmla="*/ 8965 w 2133600"/>
                <a:gd name="connsiteY5" fmla="*/ 4724400 h 4724400"/>
                <a:gd name="connsiteX6" fmla="*/ 0 w 2133600"/>
                <a:gd name="connsiteY6" fmla="*/ 0 h 4724400"/>
                <a:gd name="connsiteX7" fmla="*/ 1371600 w 2133600"/>
                <a:gd name="connsiteY7" fmla="*/ 1649506 h 4724400"/>
                <a:gd name="connsiteX0" fmla="*/ 1371600 w 2133600"/>
                <a:gd name="connsiteY0" fmla="*/ 1649506 h 4724400"/>
                <a:gd name="connsiteX1" fmla="*/ 1371600 w 2133600"/>
                <a:gd name="connsiteY1" fmla="*/ 1326777 h 4724400"/>
                <a:gd name="connsiteX2" fmla="*/ 2133600 w 2133600"/>
                <a:gd name="connsiteY2" fmla="*/ 2375647 h 4724400"/>
                <a:gd name="connsiteX3" fmla="*/ 1380565 w 2133600"/>
                <a:gd name="connsiteY3" fmla="*/ 3442447 h 4724400"/>
                <a:gd name="connsiteX4" fmla="*/ 1380565 w 2133600"/>
                <a:gd name="connsiteY4" fmla="*/ 3128682 h 4724400"/>
                <a:gd name="connsiteX5" fmla="*/ 8965 w 2133600"/>
                <a:gd name="connsiteY5" fmla="*/ 4724400 h 4724400"/>
                <a:gd name="connsiteX6" fmla="*/ 0 w 2133600"/>
                <a:gd name="connsiteY6" fmla="*/ 0 h 4724400"/>
                <a:gd name="connsiteX7" fmla="*/ 1371600 w 2133600"/>
                <a:gd name="connsiteY7" fmla="*/ 1649506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600" h="4724400">
                  <a:moveTo>
                    <a:pt x="1371600" y="1649506"/>
                  </a:moveTo>
                  <a:lnTo>
                    <a:pt x="1371600" y="1326777"/>
                  </a:lnTo>
                  <a:lnTo>
                    <a:pt x="2133600" y="2375647"/>
                  </a:lnTo>
                  <a:lnTo>
                    <a:pt x="1380565" y="3442447"/>
                  </a:lnTo>
                  <a:lnTo>
                    <a:pt x="1380565" y="3128682"/>
                  </a:lnTo>
                  <a:cubicBezTo>
                    <a:pt x="1380565" y="3113741"/>
                    <a:pt x="672353" y="3107764"/>
                    <a:pt x="8965" y="4724400"/>
                  </a:cubicBezTo>
                  <a:cubicBezTo>
                    <a:pt x="5977" y="3149600"/>
                    <a:pt x="2988" y="1574800"/>
                    <a:pt x="0" y="0"/>
                  </a:cubicBezTo>
                  <a:cubicBezTo>
                    <a:pt x="806824" y="1831788"/>
                    <a:pt x="1398495" y="1673412"/>
                    <a:pt x="1371600" y="1649506"/>
                  </a:cubicBezTo>
                  <a:close/>
                </a:path>
              </a:pathLst>
            </a:custGeom>
            <a:gradFill flip="none" rotWithShape="1">
              <a:gsLst>
                <a:gs pos="9000">
                  <a:schemeClr val="bg2">
                    <a:lumMod val="75000"/>
                  </a:schemeClr>
                </a:gs>
                <a:gs pos="100000">
                  <a:srgbClr val="FFFFFF">
                    <a:alpha val="0"/>
                  </a:srgbClr>
                </a:gs>
              </a:gsLst>
              <a:lin ang="10800000" scaled="1"/>
              <a:tileRect/>
            </a:gradFill>
            <a:ln w="6350">
              <a:noFill/>
              <a:round/>
              <a:headEnd/>
              <a:tailEnd/>
            </a:ln>
          </p:spPr>
          <p:txBody>
            <a:bodyPr lIns="0" tIns="0" rIns="0" bIns="0" anchor="ctr"/>
            <a:lstStyle/>
            <a:p>
              <a:pPr marL="244475" indent="-244475">
                <a:defRPr/>
              </a:pPr>
              <a:endParaRPr lang="en-US" sz="600" dirty="0"/>
            </a:p>
          </p:txBody>
        </p:sp>
        <p:pic>
          <p:nvPicPr>
            <p:cNvPr id="6" name="Content Placeholder 3" descr="Screen Shot 2015-04-30 at 11.00.42 PM.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gray">
            <a:xfrm>
              <a:off x="2743199" y="3264237"/>
              <a:ext cx="6103917" cy="3381217"/>
            </a:xfrm>
            <a:prstGeom prst="rect">
              <a:avLst/>
            </a:prstGeom>
            <a:ln>
              <a:solidFill>
                <a:schemeClr val="tx1"/>
              </a:solidFill>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1573" y="3825462"/>
              <a:ext cx="1694839" cy="230220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19048175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1606"/>
            <a:ext cx="12207455" cy="7047858"/>
          </a:xfrm>
          <a:prstGeom prst="rect">
            <a:avLst/>
          </a:prstGeom>
        </p:spPr>
      </p:pic>
      <p:sp>
        <p:nvSpPr>
          <p:cNvPr id="2" name="Title 1"/>
          <p:cNvSpPr>
            <a:spLocks noGrp="1"/>
          </p:cNvSpPr>
          <p:nvPr>
            <p:ph type="title"/>
          </p:nvPr>
        </p:nvSpPr>
        <p:spPr/>
        <p:txBody>
          <a:bodyPr/>
          <a:lstStyle/>
          <a:p>
            <a:r>
              <a:rPr lang="en-US" dirty="0" smtClean="0">
                <a:solidFill>
                  <a:srgbClr val="FFFFFF"/>
                </a:solidFill>
              </a:rPr>
              <a:t>Data Visualization is Cool… (but)</a:t>
            </a:r>
            <a:endParaRPr lang="en-US" dirty="0">
              <a:solidFill>
                <a:srgbClr val="FFFFFF"/>
              </a:solidFill>
            </a:endParaRPr>
          </a:p>
        </p:txBody>
      </p:sp>
      <p:pic>
        <p:nvPicPr>
          <p:cNvPr id="5" name="Picture 4" descr="lipstick-on-pi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63777" y="1706881"/>
            <a:ext cx="6277410" cy="5152707"/>
          </a:xfrm>
          <a:prstGeom prst="rect">
            <a:avLst/>
          </a:prstGeom>
        </p:spPr>
      </p:pic>
      <p:graphicFrame>
        <p:nvGraphicFramePr>
          <p:cNvPr id="3" name="Chart 2"/>
          <p:cNvGraphicFramePr/>
          <p:nvPr>
            <p:extLst>
              <p:ext uri="{D42A27DB-BD31-4B8C-83A1-F6EECF244321}">
                <p14:modId xmlns:p14="http://schemas.microsoft.com/office/powerpoint/2010/main" val="4273679560"/>
              </p:ext>
            </p:extLst>
          </p:nvPr>
        </p:nvGraphicFramePr>
        <p:xfrm>
          <a:off x="382587" y="2743994"/>
          <a:ext cx="4876800" cy="3515078"/>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3735387" y="2362994"/>
            <a:ext cx="213360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solidFill>
                  <a:schemeClr val="bg1"/>
                </a:solidFill>
                <a:ea typeface="Arial Unicode MS" pitchFamily="34" charset="-128"/>
                <a:cs typeface="Arial Unicode MS" pitchFamily="34" charset="-128"/>
              </a:rPr>
              <a:t>Not using pie charts</a:t>
            </a:r>
          </a:p>
        </p:txBody>
      </p:sp>
      <p:sp>
        <p:nvSpPr>
          <p:cNvPr id="13" name="Freeform 12"/>
          <p:cNvSpPr/>
          <p:nvPr/>
        </p:nvSpPr>
        <p:spPr>
          <a:xfrm>
            <a:off x="4571790" y="2704242"/>
            <a:ext cx="373512" cy="761969"/>
          </a:xfrm>
          <a:custGeom>
            <a:avLst/>
            <a:gdLst>
              <a:gd name="connsiteX0" fmla="*/ 373512 w 373512"/>
              <a:gd name="connsiteY0" fmla="*/ 0 h 761969"/>
              <a:gd name="connsiteX1" fmla="*/ 0 w 373512"/>
              <a:gd name="connsiteY1" fmla="*/ 761969 h 761969"/>
            </a:gdLst>
            <a:ahLst/>
            <a:cxnLst>
              <a:cxn ang="0">
                <a:pos x="connsiteX0" y="connsiteY0"/>
              </a:cxn>
              <a:cxn ang="0">
                <a:pos x="connsiteX1" y="connsiteY1"/>
              </a:cxn>
            </a:cxnLst>
            <a:rect l="l" t="t" r="r" b="b"/>
            <a:pathLst>
              <a:path w="373512" h="761969">
                <a:moveTo>
                  <a:pt x="373512" y="0"/>
                </a:moveTo>
                <a:cubicBezTo>
                  <a:pt x="282624" y="295076"/>
                  <a:pt x="191736" y="590152"/>
                  <a:pt x="0" y="761969"/>
                </a:cubicBezTo>
              </a:path>
            </a:pathLst>
          </a:custGeom>
          <a:ln w="57150" cmpd="sng">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449387" y="3429794"/>
            <a:ext cx="1828800" cy="16619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solidFill>
                  <a:schemeClr val="bg1"/>
                </a:solidFill>
                <a:ea typeface="Arial Unicode MS" pitchFamily="34" charset="-128"/>
                <a:cs typeface="Arial Unicode MS" pitchFamily="34" charset="-128"/>
              </a:rPr>
              <a:t>Ease of use, training, data quality, incentives, organization, process, etc. etc. </a:t>
            </a:r>
          </a:p>
        </p:txBody>
      </p:sp>
      <p:sp>
        <p:nvSpPr>
          <p:cNvPr id="9" name="TextBox 8"/>
          <p:cNvSpPr txBox="1"/>
          <p:nvPr/>
        </p:nvSpPr>
        <p:spPr>
          <a:xfrm>
            <a:off x="534987" y="1905794"/>
            <a:ext cx="2133600"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smtClean="0">
                <a:solidFill>
                  <a:schemeClr val="accent1"/>
                </a:solidFill>
                <a:ea typeface="Arial Unicode MS" pitchFamily="34" charset="-128"/>
                <a:cs typeface="Arial Unicode MS" pitchFamily="34" charset="-128"/>
              </a:rPr>
              <a:t>Importance for BI Success of:</a:t>
            </a:r>
          </a:p>
        </p:txBody>
      </p:sp>
    </p:spTree>
    <p:extLst>
      <p:ext uri="{BB962C8B-B14F-4D97-AF65-F5344CB8AC3E}">
        <p14:creationId xmlns:p14="http://schemas.microsoft.com/office/powerpoint/2010/main" val="25503920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13" grpId="0"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1606"/>
            <a:ext cx="12207455" cy="7047858"/>
          </a:xfrm>
          <a:prstGeom prst="rect">
            <a:avLst/>
          </a:prstGeom>
        </p:spPr>
      </p:pic>
      <p:sp>
        <p:nvSpPr>
          <p:cNvPr id="2" name="Title 1"/>
          <p:cNvSpPr>
            <a:spLocks noGrp="1"/>
          </p:cNvSpPr>
          <p:nvPr>
            <p:ph type="title"/>
          </p:nvPr>
        </p:nvSpPr>
        <p:spPr/>
        <p:txBody>
          <a:bodyPr/>
          <a:lstStyle/>
          <a:p>
            <a:r>
              <a:rPr lang="en-US" dirty="0" smtClean="0">
                <a:solidFill>
                  <a:srgbClr val="FFFFFF"/>
                </a:solidFill>
              </a:rPr>
              <a:t>We Still Need Reporting and Dashboards!</a:t>
            </a:r>
            <a:endParaRPr lang="en-US" dirty="0">
              <a:solidFill>
                <a:srgbClr val="FFFFFF"/>
              </a:solidFill>
            </a:endParaRPr>
          </a:p>
        </p:txBody>
      </p:sp>
      <p:graphicFrame>
        <p:nvGraphicFramePr>
          <p:cNvPr id="4" name="Chart 3"/>
          <p:cNvGraphicFramePr>
            <a:graphicFrameLocks/>
          </p:cNvGraphicFramePr>
          <p:nvPr>
            <p:extLst>
              <p:ext uri="{D42A27DB-BD31-4B8C-83A1-F6EECF244321}">
                <p14:modId xmlns:p14="http://schemas.microsoft.com/office/powerpoint/2010/main" val="1448272995"/>
              </p:ext>
            </p:extLst>
          </p:nvPr>
        </p:nvGraphicFramePr>
        <p:xfrm>
          <a:off x="1743982" y="1268024"/>
          <a:ext cx="8296613" cy="497796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55569" y="6281782"/>
            <a:ext cx="4944104" cy="2154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smtClean="0">
                <a:solidFill>
                  <a:srgbClr val="FFFFFF"/>
                </a:solidFill>
                <a:ea typeface="Arial Unicode MS" pitchFamily="34" charset="-128"/>
                <a:cs typeface="Arial Unicode MS" pitchFamily="34" charset="-128"/>
              </a:rPr>
              <a:t>Source: InformationWeek BI Survey 2015</a:t>
            </a:r>
          </a:p>
        </p:txBody>
      </p:sp>
      <p:sp>
        <p:nvSpPr>
          <p:cNvPr id="7" name="TextBox 6"/>
          <p:cNvSpPr txBox="1"/>
          <p:nvPr/>
        </p:nvSpPr>
        <p:spPr>
          <a:xfrm>
            <a:off x="7850187" y="4039394"/>
            <a:ext cx="3733800" cy="138499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i="1" kern="0" dirty="0" smtClean="0">
                <a:solidFill>
                  <a:srgbClr val="FFFFFF"/>
                </a:solidFill>
                <a:ea typeface="Arial Unicode MS" pitchFamily="34" charset="-128"/>
                <a:cs typeface="Arial Unicode MS" pitchFamily="34" charset="-128"/>
              </a:rPr>
              <a:t>Question: “To what extent are the following technologies used to share analytic and BI insights within your organization?” and response: “Used Extensively”</a:t>
            </a:r>
          </a:p>
        </p:txBody>
      </p:sp>
    </p:spTree>
    <p:extLst>
      <p:ext uri="{BB962C8B-B14F-4D97-AF65-F5344CB8AC3E}">
        <p14:creationId xmlns:p14="http://schemas.microsoft.com/office/powerpoint/2010/main" val="11962646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itle 1"/>
          <p:cNvSpPr>
            <a:spLocks noGrp="1"/>
          </p:cNvSpPr>
          <p:nvPr>
            <p:ph type="title"/>
          </p:nvPr>
        </p:nvSpPr>
        <p:spPr>
          <a:xfrm>
            <a:off x="324000" y="305594"/>
            <a:ext cx="11545200" cy="756175"/>
          </a:xfrm>
        </p:spPr>
        <p:txBody>
          <a:bodyPr/>
          <a:lstStyle/>
          <a:p>
            <a:r>
              <a:rPr lang="en-US" b="0" dirty="0" smtClean="0">
                <a:solidFill>
                  <a:srgbClr val="FFFFFF"/>
                </a:solidFill>
              </a:rPr>
              <a:t>Biggest Barriers to Business Intelligence</a:t>
            </a:r>
            <a:endParaRPr lang="en-US" b="0" dirty="0">
              <a:solidFill>
                <a:srgbClr val="FFFFFF"/>
              </a:solidFill>
            </a:endParaRPr>
          </a:p>
        </p:txBody>
      </p:sp>
      <p:graphicFrame>
        <p:nvGraphicFramePr>
          <p:cNvPr id="6" name="Chart 5"/>
          <p:cNvGraphicFramePr>
            <a:graphicFrameLocks/>
          </p:cNvGraphicFramePr>
          <p:nvPr>
            <p:extLst>
              <p:ext uri="{D42A27DB-BD31-4B8C-83A1-F6EECF244321}">
                <p14:modId xmlns:p14="http://schemas.microsoft.com/office/powerpoint/2010/main" val="3786258654"/>
              </p:ext>
            </p:extLst>
          </p:nvPr>
        </p:nvGraphicFramePr>
        <p:xfrm>
          <a:off x="6165828" y="1448594"/>
          <a:ext cx="5646759" cy="416527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p:cNvGraphicFramePr>
            <a:graphicFrameLocks/>
          </p:cNvGraphicFramePr>
          <p:nvPr>
            <p:extLst>
              <p:ext uri="{D42A27DB-BD31-4B8C-83A1-F6EECF244321}">
                <p14:modId xmlns:p14="http://schemas.microsoft.com/office/powerpoint/2010/main" val="729728105"/>
              </p:ext>
            </p:extLst>
          </p:nvPr>
        </p:nvGraphicFramePr>
        <p:xfrm>
          <a:off x="374628" y="1548620"/>
          <a:ext cx="5646759" cy="4571646"/>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p:cNvSpPr txBox="1"/>
          <p:nvPr/>
        </p:nvSpPr>
        <p:spPr>
          <a:xfrm>
            <a:off x="8485493" y="1600983"/>
            <a:ext cx="1185231"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solidFill>
                  <a:srgbClr val="FFFFFF"/>
                </a:solidFill>
                <a:ea typeface="Arial Unicode MS" pitchFamily="34" charset="-128"/>
                <a:cs typeface="Arial Unicode MS" pitchFamily="34" charset="-128"/>
              </a:rPr>
              <a:t>2015</a:t>
            </a:r>
          </a:p>
        </p:txBody>
      </p:sp>
      <p:sp>
        <p:nvSpPr>
          <p:cNvPr id="10" name="TextBox 9"/>
          <p:cNvSpPr txBox="1"/>
          <p:nvPr/>
        </p:nvSpPr>
        <p:spPr>
          <a:xfrm>
            <a:off x="2582976" y="1600983"/>
            <a:ext cx="1185231"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solidFill>
                  <a:srgbClr val="FFFFFF"/>
                </a:solidFill>
                <a:ea typeface="Arial Unicode MS" pitchFamily="34" charset="-128"/>
                <a:cs typeface="Arial Unicode MS" pitchFamily="34" charset="-128"/>
              </a:rPr>
              <a:t>2003</a:t>
            </a:r>
          </a:p>
        </p:txBody>
      </p:sp>
      <p:sp>
        <p:nvSpPr>
          <p:cNvPr id="11" name="TextBox 10"/>
          <p:cNvSpPr txBox="1"/>
          <p:nvPr/>
        </p:nvSpPr>
        <p:spPr>
          <a:xfrm>
            <a:off x="372501" y="6281782"/>
            <a:ext cx="7670134" cy="18466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smtClean="0">
                <a:ea typeface="Arial Unicode MS" pitchFamily="34" charset="-128"/>
                <a:cs typeface="Arial Unicode MS" pitchFamily="34" charset="-128"/>
              </a:rPr>
              <a:t>Sources: InformationWeek Survey 2015, BusinessWeek Survey, 2003</a:t>
            </a:r>
          </a:p>
        </p:txBody>
      </p:sp>
    </p:spTree>
    <p:extLst>
      <p:ext uri="{BB962C8B-B14F-4D97-AF65-F5344CB8AC3E}">
        <p14:creationId xmlns:p14="http://schemas.microsoft.com/office/powerpoint/2010/main" val="1387473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1606"/>
            <a:ext cx="12207455" cy="7047858"/>
          </a:xfrm>
          <a:prstGeom prst="rect">
            <a:avLst/>
          </a:prstGeom>
        </p:spPr>
      </p:pic>
      <p:sp>
        <p:nvSpPr>
          <p:cNvPr id="2" name="Title 1"/>
          <p:cNvSpPr>
            <a:spLocks noGrp="1"/>
          </p:cNvSpPr>
          <p:nvPr>
            <p:ph type="title"/>
          </p:nvPr>
        </p:nvSpPr>
        <p:spPr/>
        <p:txBody>
          <a:bodyPr/>
          <a:lstStyle/>
          <a:p>
            <a:r>
              <a:rPr lang="en-US" b="0" dirty="0" smtClean="0">
                <a:solidFill>
                  <a:srgbClr val="FFFFFF"/>
                </a:solidFill>
              </a:rPr>
              <a:t>We Need To Support The </a:t>
            </a:r>
            <a:r>
              <a:rPr lang="en-US" b="0" smtClean="0">
                <a:solidFill>
                  <a:srgbClr val="FFFFFF"/>
                </a:solidFill>
              </a:rPr>
              <a:t>Analytics Lifecycle</a:t>
            </a:r>
            <a:endParaRPr lang="en-US" b="0" dirty="0">
              <a:solidFill>
                <a:srgbClr val="FFFFFF"/>
              </a:solidFill>
            </a:endParaRPr>
          </a:p>
        </p:txBody>
      </p:sp>
      <p:grpSp>
        <p:nvGrpSpPr>
          <p:cNvPr id="4" name="Group 3"/>
          <p:cNvGrpSpPr/>
          <p:nvPr/>
        </p:nvGrpSpPr>
        <p:grpSpPr>
          <a:xfrm>
            <a:off x="915252" y="4196960"/>
            <a:ext cx="1772039" cy="1369636"/>
            <a:chOff x="-1239383" y="6604681"/>
            <a:chExt cx="762000" cy="588962"/>
          </a:xfrm>
        </p:grpSpPr>
        <p:sp>
          <p:nvSpPr>
            <p:cNvPr id="5" name="Freeform 104"/>
            <p:cNvSpPr>
              <a:spLocks noEditPoints="1"/>
            </p:cNvSpPr>
            <p:nvPr/>
          </p:nvSpPr>
          <p:spPr bwMode="auto">
            <a:xfrm>
              <a:off x="-1239383" y="6604681"/>
              <a:ext cx="762000" cy="588962"/>
            </a:xfrm>
            <a:custGeom>
              <a:avLst/>
              <a:gdLst>
                <a:gd name="T0" fmla="*/ 195 w 203"/>
                <a:gd name="T1" fmla="*/ 157 h 157"/>
                <a:gd name="T2" fmla="*/ 8 w 203"/>
                <a:gd name="T3" fmla="*/ 157 h 157"/>
                <a:gd name="T4" fmla="*/ 0 w 203"/>
                <a:gd name="T5" fmla="*/ 149 h 157"/>
                <a:gd name="T6" fmla="*/ 0 w 203"/>
                <a:gd name="T7" fmla="*/ 8 h 157"/>
                <a:gd name="T8" fmla="*/ 8 w 203"/>
                <a:gd name="T9" fmla="*/ 0 h 157"/>
                <a:gd name="T10" fmla="*/ 195 w 203"/>
                <a:gd name="T11" fmla="*/ 0 h 157"/>
                <a:gd name="T12" fmla="*/ 203 w 203"/>
                <a:gd name="T13" fmla="*/ 8 h 157"/>
                <a:gd name="T14" fmla="*/ 203 w 203"/>
                <a:gd name="T15" fmla="*/ 149 h 157"/>
                <a:gd name="T16" fmla="*/ 195 w 203"/>
                <a:gd name="T17" fmla="*/ 157 h 157"/>
                <a:gd name="T18" fmla="*/ 8 w 203"/>
                <a:gd name="T19" fmla="*/ 8 h 157"/>
                <a:gd name="T20" fmla="*/ 8 w 203"/>
                <a:gd name="T21" fmla="*/ 149 h 157"/>
                <a:gd name="T22" fmla="*/ 195 w 203"/>
                <a:gd name="T23" fmla="*/ 149 h 157"/>
                <a:gd name="T24" fmla="*/ 195 w 203"/>
                <a:gd name="T25" fmla="*/ 8 h 157"/>
                <a:gd name="T26" fmla="*/ 8 w 203"/>
                <a:gd name="T27" fmla="*/ 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57">
                  <a:moveTo>
                    <a:pt x="195" y="157"/>
                  </a:moveTo>
                  <a:cubicBezTo>
                    <a:pt x="8" y="157"/>
                    <a:pt x="8" y="157"/>
                    <a:pt x="8" y="157"/>
                  </a:cubicBezTo>
                  <a:cubicBezTo>
                    <a:pt x="4" y="157"/>
                    <a:pt x="0" y="154"/>
                    <a:pt x="0" y="149"/>
                  </a:cubicBezTo>
                  <a:cubicBezTo>
                    <a:pt x="0" y="8"/>
                    <a:pt x="0" y="8"/>
                    <a:pt x="0" y="8"/>
                  </a:cubicBezTo>
                  <a:cubicBezTo>
                    <a:pt x="0" y="4"/>
                    <a:pt x="4" y="0"/>
                    <a:pt x="8" y="0"/>
                  </a:cubicBezTo>
                  <a:cubicBezTo>
                    <a:pt x="195" y="0"/>
                    <a:pt x="195" y="0"/>
                    <a:pt x="195" y="0"/>
                  </a:cubicBezTo>
                  <a:cubicBezTo>
                    <a:pt x="199" y="0"/>
                    <a:pt x="203" y="4"/>
                    <a:pt x="203" y="8"/>
                  </a:cubicBezTo>
                  <a:cubicBezTo>
                    <a:pt x="203" y="149"/>
                    <a:pt x="203" y="149"/>
                    <a:pt x="203" y="149"/>
                  </a:cubicBezTo>
                  <a:cubicBezTo>
                    <a:pt x="203" y="154"/>
                    <a:pt x="199" y="157"/>
                    <a:pt x="195" y="157"/>
                  </a:cubicBezTo>
                  <a:close/>
                  <a:moveTo>
                    <a:pt x="8" y="8"/>
                  </a:moveTo>
                  <a:cubicBezTo>
                    <a:pt x="8" y="149"/>
                    <a:pt x="8" y="149"/>
                    <a:pt x="8" y="149"/>
                  </a:cubicBezTo>
                  <a:cubicBezTo>
                    <a:pt x="195" y="149"/>
                    <a:pt x="195" y="149"/>
                    <a:pt x="195" y="149"/>
                  </a:cubicBezTo>
                  <a:cubicBezTo>
                    <a:pt x="195" y="8"/>
                    <a:pt x="195" y="8"/>
                    <a:pt x="195" y="8"/>
                  </a:cubicBezTo>
                  <a:cubicBezTo>
                    <a:pt x="8" y="8"/>
                    <a:pt x="8" y="8"/>
                    <a:pt x="8" y="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Rectangle 105"/>
            <p:cNvSpPr>
              <a:spLocks noChangeArrowheads="1"/>
            </p:cNvSpPr>
            <p:nvPr/>
          </p:nvSpPr>
          <p:spPr bwMode="auto">
            <a:xfrm>
              <a:off x="-1163183" y="6682468"/>
              <a:ext cx="611188" cy="43180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06"/>
            <p:cNvSpPr>
              <a:spLocks/>
            </p:cNvSpPr>
            <p:nvPr/>
          </p:nvSpPr>
          <p:spPr bwMode="auto">
            <a:xfrm>
              <a:off x="-1126670" y="6742793"/>
              <a:ext cx="525463" cy="304800"/>
            </a:xfrm>
            <a:custGeom>
              <a:avLst/>
              <a:gdLst>
                <a:gd name="T0" fmla="*/ 85 w 140"/>
                <a:gd name="T1" fmla="*/ 81 h 81"/>
                <a:gd name="T2" fmla="*/ 80 w 140"/>
                <a:gd name="T3" fmla="*/ 81 h 81"/>
                <a:gd name="T4" fmla="*/ 77 w 140"/>
                <a:gd name="T5" fmla="*/ 78 h 81"/>
                <a:gd name="T6" fmla="*/ 67 w 140"/>
                <a:gd name="T7" fmla="*/ 47 h 81"/>
                <a:gd name="T8" fmla="*/ 63 w 140"/>
                <a:gd name="T9" fmla="*/ 43 h 81"/>
                <a:gd name="T10" fmla="*/ 60 w 140"/>
                <a:gd name="T11" fmla="*/ 47 h 81"/>
                <a:gd name="T12" fmla="*/ 57 w 140"/>
                <a:gd name="T13" fmla="*/ 49 h 81"/>
                <a:gd name="T14" fmla="*/ 54 w 140"/>
                <a:gd name="T15" fmla="*/ 46 h 81"/>
                <a:gd name="T16" fmla="*/ 52 w 140"/>
                <a:gd name="T17" fmla="*/ 39 h 81"/>
                <a:gd name="T18" fmla="*/ 49 w 140"/>
                <a:gd name="T19" fmla="*/ 32 h 81"/>
                <a:gd name="T20" fmla="*/ 49 w 140"/>
                <a:gd name="T21" fmla="*/ 31 h 81"/>
                <a:gd name="T22" fmla="*/ 48 w 140"/>
                <a:gd name="T23" fmla="*/ 22 h 81"/>
                <a:gd name="T24" fmla="*/ 42 w 140"/>
                <a:gd name="T25" fmla="*/ 51 h 81"/>
                <a:gd name="T26" fmla="*/ 38 w 140"/>
                <a:gd name="T27" fmla="*/ 54 h 81"/>
                <a:gd name="T28" fmla="*/ 35 w 140"/>
                <a:gd name="T29" fmla="*/ 51 h 81"/>
                <a:gd name="T30" fmla="*/ 28 w 140"/>
                <a:gd name="T31" fmla="*/ 25 h 81"/>
                <a:gd name="T32" fmla="*/ 23 w 140"/>
                <a:gd name="T33" fmla="*/ 53 h 81"/>
                <a:gd name="T34" fmla="*/ 19 w 140"/>
                <a:gd name="T35" fmla="*/ 56 h 81"/>
                <a:gd name="T36" fmla="*/ 3 w 140"/>
                <a:gd name="T37" fmla="*/ 56 h 81"/>
                <a:gd name="T38" fmla="*/ 0 w 140"/>
                <a:gd name="T39" fmla="*/ 52 h 81"/>
                <a:gd name="T40" fmla="*/ 3 w 140"/>
                <a:gd name="T41" fmla="*/ 49 h 81"/>
                <a:gd name="T42" fmla="*/ 16 w 140"/>
                <a:gd name="T43" fmla="*/ 49 h 81"/>
                <a:gd name="T44" fmla="*/ 23 w 140"/>
                <a:gd name="T45" fmla="*/ 9 h 81"/>
                <a:gd name="T46" fmla="*/ 27 w 140"/>
                <a:gd name="T47" fmla="*/ 6 h 81"/>
                <a:gd name="T48" fmla="*/ 30 w 140"/>
                <a:gd name="T49" fmla="*/ 8 h 81"/>
                <a:gd name="T50" fmla="*/ 38 w 140"/>
                <a:gd name="T51" fmla="*/ 36 h 81"/>
                <a:gd name="T52" fmla="*/ 45 w 140"/>
                <a:gd name="T53" fmla="*/ 2 h 81"/>
                <a:gd name="T54" fmla="*/ 48 w 140"/>
                <a:gd name="T55" fmla="*/ 0 h 81"/>
                <a:gd name="T56" fmla="*/ 52 w 140"/>
                <a:gd name="T57" fmla="*/ 3 h 81"/>
                <a:gd name="T58" fmla="*/ 56 w 140"/>
                <a:gd name="T59" fmla="*/ 30 h 81"/>
                <a:gd name="T60" fmla="*/ 59 w 140"/>
                <a:gd name="T61" fmla="*/ 37 h 81"/>
                <a:gd name="T62" fmla="*/ 59 w 140"/>
                <a:gd name="T63" fmla="*/ 36 h 81"/>
                <a:gd name="T64" fmla="*/ 61 w 140"/>
                <a:gd name="T65" fmla="*/ 35 h 81"/>
                <a:gd name="T66" fmla="*/ 64 w 140"/>
                <a:gd name="T67" fmla="*/ 35 h 81"/>
                <a:gd name="T68" fmla="*/ 73 w 140"/>
                <a:gd name="T69" fmla="*/ 42 h 81"/>
                <a:gd name="T70" fmla="*/ 74 w 140"/>
                <a:gd name="T71" fmla="*/ 43 h 81"/>
                <a:gd name="T72" fmla="*/ 82 w 140"/>
                <a:gd name="T73" fmla="*/ 72 h 81"/>
                <a:gd name="T74" fmla="*/ 87 w 140"/>
                <a:gd name="T75" fmla="*/ 51 h 81"/>
                <a:gd name="T76" fmla="*/ 90 w 140"/>
                <a:gd name="T77" fmla="*/ 49 h 81"/>
                <a:gd name="T78" fmla="*/ 100 w 140"/>
                <a:gd name="T79" fmla="*/ 49 h 81"/>
                <a:gd name="T80" fmla="*/ 108 w 140"/>
                <a:gd name="T81" fmla="*/ 4 h 81"/>
                <a:gd name="T82" fmla="*/ 112 w 140"/>
                <a:gd name="T83" fmla="*/ 1 h 81"/>
                <a:gd name="T84" fmla="*/ 115 w 140"/>
                <a:gd name="T85" fmla="*/ 4 h 81"/>
                <a:gd name="T86" fmla="*/ 117 w 140"/>
                <a:gd name="T87" fmla="*/ 29 h 81"/>
                <a:gd name="T88" fmla="*/ 122 w 140"/>
                <a:gd name="T89" fmla="*/ 29 h 81"/>
                <a:gd name="T90" fmla="*/ 126 w 140"/>
                <a:gd name="T91" fmla="*/ 31 h 81"/>
                <a:gd name="T92" fmla="*/ 130 w 140"/>
                <a:gd name="T93" fmla="*/ 45 h 81"/>
                <a:gd name="T94" fmla="*/ 137 w 140"/>
                <a:gd name="T95" fmla="*/ 45 h 81"/>
                <a:gd name="T96" fmla="*/ 140 w 140"/>
                <a:gd name="T97" fmla="*/ 49 h 81"/>
                <a:gd name="T98" fmla="*/ 137 w 140"/>
                <a:gd name="T99" fmla="*/ 53 h 81"/>
                <a:gd name="T100" fmla="*/ 127 w 140"/>
                <a:gd name="T101" fmla="*/ 53 h 81"/>
                <a:gd name="T102" fmla="*/ 124 w 140"/>
                <a:gd name="T103" fmla="*/ 50 h 81"/>
                <a:gd name="T104" fmla="*/ 120 w 140"/>
                <a:gd name="T105" fmla="*/ 36 h 81"/>
                <a:gd name="T106" fmla="*/ 114 w 140"/>
                <a:gd name="T107" fmla="*/ 36 h 81"/>
                <a:gd name="T108" fmla="*/ 110 w 140"/>
                <a:gd name="T109" fmla="*/ 32 h 81"/>
                <a:gd name="T110" fmla="*/ 110 w 140"/>
                <a:gd name="T111" fmla="*/ 31 h 81"/>
                <a:gd name="T112" fmla="*/ 106 w 140"/>
                <a:gd name="T113" fmla="*/ 53 h 81"/>
                <a:gd name="T114" fmla="*/ 103 w 140"/>
                <a:gd name="T115" fmla="*/ 56 h 81"/>
                <a:gd name="T116" fmla="*/ 93 w 140"/>
                <a:gd name="T117" fmla="*/ 56 h 81"/>
                <a:gd name="T118" fmla="*/ 88 w 140"/>
                <a:gd name="T119" fmla="*/ 78 h 81"/>
                <a:gd name="T120" fmla="*/ 85 w 140"/>
                <a:gd name="T1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 h="81">
                  <a:moveTo>
                    <a:pt x="85" y="81"/>
                  </a:moveTo>
                  <a:cubicBezTo>
                    <a:pt x="80" y="81"/>
                    <a:pt x="80" y="81"/>
                    <a:pt x="80" y="81"/>
                  </a:cubicBezTo>
                  <a:cubicBezTo>
                    <a:pt x="79" y="81"/>
                    <a:pt x="77" y="80"/>
                    <a:pt x="77" y="78"/>
                  </a:cubicBezTo>
                  <a:cubicBezTo>
                    <a:pt x="67" y="47"/>
                    <a:pt x="67" y="47"/>
                    <a:pt x="67" y="47"/>
                  </a:cubicBezTo>
                  <a:cubicBezTo>
                    <a:pt x="63" y="43"/>
                    <a:pt x="63" y="43"/>
                    <a:pt x="63" y="43"/>
                  </a:cubicBezTo>
                  <a:cubicBezTo>
                    <a:pt x="60" y="47"/>
                    <a:pt x="60" y="47"/>
                    <a:pt x="60" y="47"/>
                  </a:cubicBezTo>
                  <a:cubicBezTo>
                    <a:pt x="60" y="48"/>
                    <a:pt x="58" y="49"/>
                    <a:pt x="57" y="49"/>
                  </a:cubicBezTo>
                  <a:cubicBezTo>
                    <a:pt x="56" y="49"/>
                    <a:pt x="55" y="48"/>
                    <a:pt x="54" y="46"/>
                  </a:cubicBezTo>
                  <a:cubicBezTo>
                    <a:pt x="52" y="39"/>
                    <a:pt x="52" y="39"/>
                    <a:pt x="52" y="39"/>
                  </a:cubicBezTo>
                  <a:cubicBezTo>
                    <a:pt x="49" y="32"/>
                    <a:pt x="49" y="32"/>
                    <a:pt x="49" y="32"/>
                  </a:cubicBezTo>
                  <a:cubicBezTo>
                    <a:pt x="49" y="32"/>
                    <a:pt x="49" y="31"/>
                    <a:pt x="49" y="31"/>
                  </a:cubicBezTo>
                  <a:cubicBezTo>
                    <a:pt x="48" y="22"/>
                    <a:pt x="48" y="22"/>
                    <a:pt x="48" y="22"/>
                  </a:cubicBezTo>
                  <a:cubicBezTo>
                    <a:pt x="42" y="51"/>
                    <a:pt x="42" y="51"/>
                    <a:pt x="42" y="51"/>
                  </a:cubicBezTo>
                  <a:cubicBezTo>
                    <a:pt x="41" y="53"/>
                    <a:pt x="40" y="54"/>
                    <a:pt x="38" y="54"/>
                  </a:cubicBezTo>
                  <a:cubicBezTo>
                    <a:pt x="37" y="54"/>
                    <a:pt x="35" y="53"/>
                    <a:pt x="35" y="51"/>
                  </a:cubicBezTo>
                  <a:cubicBezTo>
                    <a:pt x="28" y="25"/>
                    <a:pt x="28" y="25"/>
                    <a:pt x="28" y="25"/>
                  </a:cubicBezTo>
                  <a:cubicBezTo>
                    <a:pt x="23" y="53"/>
                    <a:pt x="23" y="53"/>
                    <a:pt x="23" y="53"/>
                  </a:cubicBezTo>
                  <a:cubicBezTo>
                    <a:pt x="22" y="54"/>
                    <a:pt x="21" y="56"/>
                    <a:pt x="19" y="56"/>
                  </a:cubicBezTo>
                  <a:cubicBezTo>
                    <a:pt x="3" y="56"/>
                    <a:pt x="3" y="56"/>
                    <a:pt x="3" y="56"/>
                  </a:cubicBezTo>
                  <a:cubicBezTo>
                    <a:pt x="1" y="56"/>
                    <a:pt x="0" y="54"/>
                    <a:pt x="0" y="52"/>
                  </a:cubicBezTo>
                  <a:cubicBezTo>
                    <a:pt x="0" y="50"/>
                    <a:pt x="1" y="49"/>
                    <a:pt x="3" y="49"/>
                  </a:cubicBezTo>
                  <a:cubicBezTo>
                    <a:pt x="16" y="49"/>
                    <a:pt x="16" y="49"/>
                    <a:pt x="16" y="49"/>
                  </a:cubicBezTo>
                  <a:cubicBezTo>
                    <a:pt x="23" y="9"/>
                    <a:pt x="23" y="9"/>
                    <a:pt x="23" y="9"/>
                  </a:cubicBezTo>
                  <a:cubicBezTo>
                    <a:pt x="24" y="7"/>
                    <a:pt x="25" y="6"/>
                    <a:pt x="27" y="6"/>
                  </a:cubicBezTo>
                  <a:cubicBezTo>
                    <a:pt x="28" y="6"/>
                    <a:pt x="30" y="7"/>
                    <a:pt x="30" y="8"/>
                  </a:cubicBezTo>
                  <a:cubicBezTo>
                    <a:pt x="38" y="36"/>
                    <a:pt x="38" y="36"/>
                    <a:pt x="38" y="36"/>
                  </a:cubicBezTo>
                  <a:cubicBezTo>
                    <a:pt x="45" y="2"/>
                    <a:pt x="45" y="2"/>
                    <a:pt x="45" y="2"/>
                  </a:cubicBezTo>
                  <a:cubicBezTo>
                    <a:pt x="45" y="1"/>
                    <a:pt x="47" y="0"/>
                    <a:pt x="48" y="0"/>
                  </a:cubicBezTo>
                  <a:cubicBezTo>
                    <a:pt x="50" y="0"/>
                    <a:pt x="52" y="1"/>
                    <a:pt x="52" y="3"/>
                  </a:cubicBezTo>
                  <a:cubicBezTo>
                    <a:pt x="56" y="30"/>
                    <a:pt x="56" y="30"/>
                    <a:pt x="56" y="30"/>
                  </a:cubicBezTo>
                  <a:cubicBezTo>
                    <a:pt x="59" y="37"/>
                    <a:pt x="59" y="37"/>
                    <a:pt x="59" y="37"/>
                  </a:cubicBezTo>
                  <a:cubicBezTo>
                    <a:pt x="59" y="36"/>
                    <a:pt x="59" y="36"/>
                    <a:pt x="59" y="36"/>
                  </a:cubicBezTo>
                  <a:cubicBezTo>
                    <a:pt x="60" y="36"/>
                    <a:pt x="60" y="35"/>
                    <a:pt x="61" y="35"/>
                  </a:cubicBezTo>
                  <a:cubicBezTo>
                    <a:pt x="62" y="35"/>
                    <a:pt x="63" y="35"/>
                    <a:pt x="64" y="35"/>
                  </a:cubicBezTo>
                  <a:cubicBezTo>
                    <a:pt x="73" y="42"/>
                    <a:pt x="73" y="42"/>
                    <a:pt x="73" y="42"/>
                  </a:cubicBezTo>
                  <a:cubicBezTo>
                    <a:pt x="73" y="42"/>
                    <a:pt x="74" y="43"/>
                    <a:pt x="74" y="43"/>
                  </a:cubicBezTo>
                  <a:cubicBezTo>
                    <a:pt x="82" y="72"/>
                    <a:pt x="82" y="72"/>
                    <a:pt x="82" y="72"/>
                  </a:cubicBezTo>
                  <a:cubicBezTo>
                    <a:pt x="87" y="51"/>
                    <a:pt x="87" y="51"/>
                    <a:pt x="87" y="51"/>
                  </a:cubicBezTo>
                  <a:cubicBezTo>
                    <a:pt x="87" y="50"/>
                    <a:pt x="89" y="49"/>
                    <a:pt x="90" y="49"/>
                  </a:cubicBezTo>
                  <a:cubicBezTo>
                    <a:pt x="100" y="49"/>
                    <a:pt x="100" y="49"/>
                    <a:pt x="100" y="49"/>
                  </a:cubicBezTo>
                  <a:cubicBezTo>
                    <a:pt x="108" y="4"/>
                    <a:pt x="108" y="4"/>
                    <a:pt x="108" y="4"/>
                  </a:cubicBezTo>
                  <a:cubicBezTo>
                    <a:pt x="109" y="2"/>
                    <a:pt x="110" y="1"/>
                    <a:pt x="112" y="1"/>
                  </a:cubicBezTo>
                  <a:cubicBezTo>
                    <a:pt x="114" y="1"/>
                    <a:pt x="115" y="3"/>
                    <a:pt x="115" y="4"/>
                  </a:cubicBezTo>
                  <a:cubicBezTo>
                    <a:pt x="117" y="29"/>
                    <a:pt x="117" y="29"/>
                    <a:pt x="117" y="29"/>
                  </a:cubicBezTo>
                  <a:cubicBezTo>
                    <a:pt x="122" y="29"/>
                    <a:pt x="122" y="29"/>
                    <a:pt x="122" y="29"/>
                  </a:cubicBezTo>
                  <a:cubicBezTo>
                    <a:pt x="124" y="29"/>
                    <a:pt x="125" y="30"/>
                    <a:pt x="126" y="31"/>
                  </a:cubicBezTo>
                  <a:cubicBezTo>
                    <a:pt x="130" y="45"/>
                    <a:pt x="130" y="45"/>
                    <a:pt x="130" y="45"/>
                  </a:cubicBezTo>
                  <a:cubicBezTo>
                    <a:pt x="137" y="45"/>
                    <a:pt x="137" y="45"/>
                    <a:pt x="137" y="45"/>
                  </a:cubicBezTo>
                  <a:cubicBezTo>
                    <a:pt x="139" y="45"/>
                    <a:pt x="140" y="47"/>
                    <a:pt x="140" y="49"/>
                  </a:cubicBezTo>
                  <a:cubicBezTo>
                    <a:pt x="140" y="51"/>
                    <a:pt x="139" y="53"/>
                    <a:pt x="137" y="53"/>
                  </a:cubicBezTo>
                  <a:cubicBezTo>
                    <a:pt x="127" y="53"/>
                    <a:pt x="127" y="53"/>
                    <a:pt x="127" y="53"/>
                  </a:cubicBezTo>
                  <a:cubicBezTo>
                    <a:pt x="125" y="53"/>
                    <a:pt x="124" y="51"/>
                    <a:pt x="124" y="50"/>
                  </a:cubicBezTo>
                  <a:cubicBezTo>
                    <a:pt x="120" y="36"/>
                    <a:pt x="120" y="36"/>
                    <a:pt x="120" y="36"/>
                  </a:cubicBezTo>
                  <a:cubicBezTo>
                    <a:pt x="114" y="36"/>
                    <a:pt x="114" y="36"/>
                    <a:pt x="114" y="36"/>
                  </a:cubicBezTo>
                  <a:cubicBezTo>
                    <a:pt x="112" y="36"/>
                    <a:pt x="111" y="34"/>
                    <a:pt x="110" y="32"/>
                  </a:cubicBezTo>
                  <a:cubicBezTo>
                    <a:pt x="110" y="31"/>
                    <a:pt x="110" y="31"/>
                    <a:pt x="110" y="31"/>
                  </a:cubicBezTo>
                  <a:cubicBezTo>
                    <a:pt x="106" y="53"/>
                    <a:pt x="106" y="53"/>
                    <a:pt x="106" y="53"/>
                  </a:cubicBezTo>
                  <a:cubicBezTo>
                    <a:pt x="106" y="54"/>
                    <a:pt x="104" y="56"/>
                    <a:pt x="103" y="56"/>
                  </a:cubicBezTo>
                  <a:cubicBezTo>
                    <a:pt x="93" y="56"/>
                    <a:pt x="93" y="56"/>
                    <a:pt x="93" y="56"/>
                  </a:cubicBezTo>
                  <a:cubicBezTo>
                    <a:pt x="88" y="78"/>
                    <a:pt x="88" y="78"/>
                    <a:pt x="88" y="78"/>
                  </a:cubicBezTo>
                  <a:cubicBezTo>
                    <a:pt x="88" y="80"/>
                    <a:pt x="87" y="81"/>
                    <a:pt x="85" y="81"/>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61567" y="4361150"/>
            <a:ext cx="1818614" cy="109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reeform 11"/>
          <p:cNvSpPr>
            <a:spLocks noEditPoints="1"/>
          </p:cNvSpPr>
          <p:nvPr/>
        </p:nvSpPr>
        <p:spPr bwMode="auto">
          <a:xfrm>
            <a:off x="2727333" y="1979274"/>
            <a:ext cx="1597402" cy="1076866"/>
          </a:xfrm>
          <a:custGeom>
            <a:avLst/>
            <a:gdLst>
              <a:gd name="T0" fmla="*/ 445 w 570"/>
              <a:gd name="T1" fmla="*/ 101 h 385"/>
              <a:gd name="T2" fmla="*/ 276 w 570"/>
              <a:gd name="T3" fmla="*/ 0 h 385"/>
              <a:gd name="T4" fmla="*/ 86 w 570"/>
              <a:gd name="T5" fmla="*/ 162 h 385"/>
              <a:gd name="T6" fmla="*/ 0 w 570"/>
              <a:gd name="T7" fmla="*/ 269 h 385"/>
              <a:gd name="T8" fmla="*/ 110 w 570"/>
              <a:gd name="T9" fmla="*/ 379 h 385"/>
              <a:gd name="T10" fmla="*/ 179 w 570"/>
              <a:gd name="T11" fmla="*/ 356 h 385"/>
              <a:gd name="T12" fmla="*/ 276 w 570"/>
              <a:gd name="T13" fmla="*/ 385 h 385"/>
              <a:gd name="T14" fmla="*/ 356 w 570"/>
              <a:gd name="T15" fmla="*/ 366 h 385"/>
              <a:gd name="T16" fmla="*/ 428 w 570"/>
              <a:gd name="T17" fmla="*/ 385 h 385"/>
              <a:gd name="T18" fmla="*/ 570 w 570"/>
              <a:gd name="T19" fmla="*/ 243 h 385"/>
              <a:gd name="T20" fmla="*/ 445 w 570"/>
              <a:gd name="T21" fmla="*/ 101 h 385"/>
              <a:gd name="T22" fmla="*/ 428 w 570"/>
              <a:gd name="T23" fmla="*/ 347 h 385"/>
              <a:gd name="T24" fmla="*/ 368 w 570"/>
              <a:gd name="T25" fmla="*/ 328 h 385"/>
              <a:gd name="T26" fmla="*/ 349 w 570"/>
              <a:gd name="T27" fmla="*/ 326 h 385"/>
              <a:gd name="T28" fmla="*/ 345 w 570"/>
              <a:gd name="T29" fmla="*/ 328 h 385"/>
              <a:gd name="T30" fmla="*/ 276 w 570"/>
              <a:gd name="T31" fmla="*/ 347 h 385"/>
              <a:gd name="T32" fmla="*/ 189 w 570"/>
              <a:gd name="T33" fmla="*/ 316 h 385"/>
              <a:gd name="T34" fmla="*/ 177 w 570"/>
              <a:gd name="T35" fmla="*/ 312 h 385"/>
              <a:gd name="T36" fmla="*/ 162 w 570"/>
              <a:gd name="T37" fmla="*/ 319 h 385"/>
              <a:gd name="T38" fmla="*/ 110 w 570"/>
              <a:gd name="T39" fmla="*/ 341 h 385"/>
              <a:gd name="T40" fmla="*/ 38 w 570"/>
              <a:gd name="T41" fmla="*/ 269 h 385"/>
              <a:gd name="T42" fmla="*/ 110 w 570"/>
              <a:gd name="T43" fmla="*/ 197 h 385"/>
              <a:gd name="T44" fmla="*/ 149 w 570"/>
              <a:gd name="T45" fmla="*/ 209 h 385"/>
              <a:gd name="T46" fmla="*/ 176 w 570"/>
              <a:gd name="T47" fmla="*/ 203 h 385"/>
              <a:gd name="T48" fmla="*/ 170 w 570"/>
              <a:gd name="T49" fmla="*/ 176 h 385"/>
              <a:gd name="T50" fmla="*/ 125 w 570"/>
              <a:gd name="T51" fmla="*/ 160 h 385"/>
              <a:gd name="T52" fmla="*/ 276 w 570"/>
              <a:gd name="T53" fmla="*/ 39 h 385"/>
              <a:gd name="T54" fmla="*/ 401 w 570"/>
              <a:gd name="T55" fmla="*/ 103 h 385"/>
              <a:gd name="T56" fmla="*/ 313 w 570"/>
              <a:gd name="T57" fmla="*/ 158 h 385"/>
              <a:gd name="T58" fmla="*/ 317 w 570"/>
              <a:gd name="T59" fmla="*/ 185 h 385"/>
              <a:gd name="T60" fmla="*/ 344 w 570"/>
              <a:gd name="T61" fmla="*/ 181 h 385"/>
              <a:gd name="T62" fmla="*/ 428 w 570"/>
              <a:gd name="T63" fmla="*/ 138 h 385"/>
              <a:gd name="T64" fmla="*/ 532 w 570"/>
              <a:gd name="T65" fmla="*/ 243 h 385"/>
              <a:gd name="T66" fmla="*/ 428 w 570"/>
              <a:gd name="T67" fmla="*/ 34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385">
                <a:moveTo>
                  <a:pt x="445" y="101"/>
                </a:moveTo>
                <a:cubicBezTo>
                  <a:pt x="412" y="40"/>
                  <a:pt x="346" y="0"/>
                  <a:pt x="276" y="0"/>
                </a:cubicBezTo>
                <a:cubicBezTo>
                  <a:pt x="178" y="0"/>
                  <a:pt x="99" y="69"/>
                  <a:pt x="86" y="162"/>
                </a:cubicBezTo>
                <a:cubicBezTo>
                  <a:pt x="37" y="173"/>
                  <a:pt x="0" y="217"/>
                  <a:pt x="0" y="269"/>
                </a:cubicBezTo>
                <a:cubicBezTo>
                  <a:pt x="0" y="330"/>
                  <a:pt x="49" y="379"/>
                  <a:pt x="110" y="379"/>
                </a:cubicBezTo>
                <a:cubicBezTo>
                  <a:pt x="136" y="379"/>
                  <a:pt x="159" y="371"/>
                  <a:pt x="179" y="356"/>
                </a:cubicBezTo>
                <a:cubicBezTo>
                  <a:pt x="209" y="376"/>
                  <a:pt x="241" y="385"/>
                  <a:pt x="276" y="385"/>
                </a:cubicBezTo>
                <a:cubicBezTo>
                  <a:pt x="308" y="385"/>
                  <a:pt x="331" y="380"/>
                  <a:pt x="356" y="366"/>
                </a:cubicBezTo>
                <a:cubicBezTo>
                  <a:pt x="378" y="379"/>
                  <a:pt x="402" y="385"/>
                  <a:pt x="428" y="385"/>
                </a:cubicBezTo>
                <a:cubicBezTo>
                  <a:pt x="506" y="385"/>
                  <a:pt x="570" y="321"/>
                  <a:pt x="570" y="243"/>
                </a:cubicBezTo>
                <a:cubicBezTo>
                  <a:pt x="570" y="170"/>
                  <a:pt x="516" y="110"/>
                  <a:pt x="445" y="101"/>
                </a:cubicBezTo>
                <a:close/>
                <a:moveTo>
                  <a:pt x="428" y="347"/>
                </a:moveTo>
                <a:cubicBezTo>
                  <a:pt x="406" y="347"/>
                  <a:pt x="385" y="340"/>
                  <a:pt x="368" y="328"/>
                </a:cubicBezTo>
                <a:cubicBezTo>
                  <a:pt x="362" y="324"/>
                  <a:pt x="355" y="324"/>
                  <a:pt x="349" y="326"/>
                </a:cubicBezTo>
                <a:cubicBezTo>
                  <a:pt x="348" y="327"/>
                  <a:pt x="346" y="327"/>
                  <a:pt x="345" y="328"/>
                </a:cubicBezTo>
                <a:cubicBezTo>
                  <a:pt x="322" y="342"/>
                  <a:pt x="305" y="347"/>
                  <a:pt x="276" y="347"/>
                </a:cubicBezTo>
                <a:cubicBezTo>
                  <a:pt x="245" y="347"/>
                  <a:pt x="217" y="337"/>
                  <a:pt x="189" y="316"/>
                </a:cubicBezTo>
                <a:cubicBezTo>
                  <a:pt x="185" y="314"/>
                  <a:pt x="181" y="312"/>
                  <a:pt x="177" y="312"/>
                </a:cubicBezTo>
                <a:cubicBezTo>
                  <a:pt x="172" y="312"/>
                  <a:pt x="166" y="314"/>
                  <a:pt x="162" y="319"/>
                </a:cubicBezTo>
                <a:cubicBezTo>
                  <a:pt x="149" y="333"/>
                  <a:pt x="131" y="341"/>
                  <a:pt x="110" y="341"/>
                </a:cubicBezTo>
                <a:cubicBezTo>
                  <a:pt x="70" y="341"/>
                  <a:pt x="38" y="309"/>
                  <a:pt x="38" y="269"/>
                </a:cubicBezTo>
                <a:cubicBezTo>
                  <a:pt x="38" y="230"/>
                  <a:pt x="70" y="197"/>
                  <a:pt x="110" y="197"/>
                </a:cubicBezTo>
                <a:cubicBezTo>
                  <a:pt x="124" y="197"/>
                  <a:pt x="137" y="201"/>
                  <a:pt x="149" y="209"/>
                </a:cubicBezTo>
                <a:cubicBezTo>
                  <a:pt x="158" y="214"/>
                  <a:pt x="170" y="212"/>
                  <a:pt x="176" y="203"/>
                </a:cubicBezTo>
                <a:cubicBezTo>
                  <a:pt x="181" y="194"/>
                  <a:pt x="179" y="182"/>
                  <a:pt x="170" y="176"/>
                </a:cubicBezTo>
                <a:cubicBezTo>
                  <a:pt x="156" y="168"/>
                  <a:pt x="141" y="162"/>
                  <a:pt x="125" y="160"/>
                </a:cubicBezTo>
                <a:cubicBezTo>
                  <a:pt x="138" y="90"/>
                  <a:pt x="200" y="39"/>
                  <a:pt x="276" y="39"/>
                </a:cubicBezTo>
                <a:cubicBezTo>
                  <a:pt x="326" y="39"/>
                  <a:pt x="372" y="63"/>
                  <a:pt x="401" y="103"/>
                </a:cubicBezTo>
                <a:cubicBezTo>
                  <a:pt x="366" y="109"/>
                  <a:pt x="334" y="129"/>
                  <a:pt x="313" y="158"/>
                </a:cubicBezTo>
                <a:cubicBezTo>
                  <a:pt x="306" y="167"/>
                  <a:pt x="308" y="179"/>
                  <a:pt x="317" y="185"/>
                </a:cubicBezTo>
                <a:cubicBezTo>
                  <a:pt x="325" y="191"/>
                  <a:pt x="337" y="190"/>
                  <a:pt x="344" y="181"/>
                </a:cubicBezTo>
                <a:cubicBezTo>
                  <a:pt x="363" y="154"/>
                  <a:pt x="395" y="138"/>
                  <a:pt x="428" y="138"/>
                </a:cubicBezTo>
                <a:cubicBezTo>
                  <a:pt x="485" y="138"/>
                  <a:pt x="532" y="185"/>
                  <a:pt x="532" y="243"/>
                </a:cubicBezTo>
                <a:cubicBezTo>
                  <a:pt x="532" y="300"/>
                  <a:pt x="485" y="347"/>
                  <a:pt x="428" y="347"/>
                </a:cubicBezTo>
                <a:close/>
              </a:path>
            </a:pathLst>
          </a:custGeom>
          <a:solidFill>
            <a:schemeClr val="accent1"/>
          </a:solidFill>
          <a:ln>
            <a:noFill/>
          </a:ln>
        </p:spPr>
        <p:txBody>
          <a:bodyPr vert="horz" wrap="square" lIns="76214" tIns="38107" rIns="76214" bIns="38107" numCol="1" anchor="t" anchorCtr="0" compatLnSpc="1">
            <a:prstTxWarp prst="textNoShape">
              <a:avLst/>
            </a:prstTxWarp>
          </a:bodyPr>
          <a:lstStyle/>
          <a:p>
            <a:endParaRPr lang="en-US" dirty="0"/>
          </a:p>
        </p:txBody>
      </p:sp>
      <p:sp>
        <p:nvSpPr>
          <p:cNvPr id="12" name="Freeform 13"/>
          <p:cNvSpPr>
            <a:spLocks noEditPoints="1"/>
          </p:cNvSpPr>
          <p:nvPr/>
        </p:nvSpPr>
        <p:spPr bwMode="auto">
          <a:xfrm>
            <a:off x="6721904" y="1879202"/>
            <a:ext cx="1058795" cy="1244936"/>
          </a:xfrm>
          <a:custGeom>
            <a:avLst/>
            <a:gdLst>
              <a:gd name="T0" fmla="*/ 159 w 319"/>
              <a:gd name="T1" fmla="*/ 0 h 416"/>
              <a:gd name="T2" fmla="*/ 0 w 319"/>
              <a:gd name="T3" fmla="*/ 63 h 416"/>
              <a:gd name="T4" fmla="*/ 0 w 319"/>
              <a:gd name="T5" fmla="*/ 353 h 416"/>
              <a:gd name="T6" fmla="*/ 159 w 319"/>
              <a:gd name="T7" fmla="*/ 416 h 416"/>
              <a:gd name="T8" fmla="*/ 319 w 319"/>
              <a:gd name="T9" fmla="*/ 353 h 416"/>
              <a:gd name="T10" fmla="*/ 319 w 319"/>
              <a:gd name="T11" fmla="*/ 63 h 416"/>
              <a:gd name="T12" fmla="*/ 159 w 319"/>
              <a:gd name="T13" fmla="*/ 0 h 416"/>
              <a:gd name="T14" fmla="*/ 28 w 319"/>
              <a:gd name="T15" fmla="*/ 192 h 416"/>
              <a:gd name="T16" fmla="*/ 159 w 319"/>
              <a:gd name="T17" fmla="*/ 218 h 416"/>
              <a:gd name="T18" fmla="*/ 290 w 319"/>
              <a:gd name="T19" fmla="*/ 192 h 416"/>
              <a:gd name="T20" fmla="*/ 290 w 319"/>
              <a:gd name="T21" fmla="*/ 265 h 416"/>
              <a:gd name="T22" fmla="*/ 159 w 319"/>
              <a:gd name="T23" fmla="*/ 295 h 416"/>
              <a:gd name="T24" fmla="*/ 28 w 319"/>
              <a:gd name="T25" fmla="*/ 265 h 416"/>
              <a:gd name="T26" fmla="*/ 28 w 319"/>
              <a:gd name="T27" fmla="*/ 192 h 416"/>
              <a:gd name="T28" fmla="*/ 290 w 319"/>
              <a:gd name="T29" fmla="*/ 169 h 416"/>
              <a:gd name="T30" fmla="*/ 159 w 319"/>
              <a:gd name="T31" fmla="*/ 198 h 416"/>
              <a:gd name="T32" fmla="*/ 28 w 319"/>
              <a:gd name="T33" fmla="*/ 169 h 416"/>
              <a:gd name="T34" fmla="*/ 28 w 319"/>
              <a:gd name="T35" fmla="*/ 101 h 416"/>
              <a:gd name="T36" fmla="*/ 159 w 319"/>
              <a:gd name="T37" fmla="*/ 126 h 416"/>
              <a:gd name="T38" fmla="*/ 290 w 319"/>
              <a:gd name="T39" fmla="*/ 101 h 416"/>
              <a:gd name="T40" fmla="*/ 290 w 319"/>
              <a:gd name="T41" fmla="*/ 169 h 416"/>
              <a:gd name="T42" fmla="*/ 159 w 319"/>
              <a:gd name="T43" fmla="*/ 29 h 416"/>
              <a:gd name="T44" fmla="*/ 290 w 319"/>
              <a:gd name="T45" fmla="*/ 63 h 416"/>
              <a:gd name="T46" fmla="*/ 159 w 319"/>
              <a:gd name="T47" fmla="*/ 97 h 416"/>
              <a:gd name="T48" fmla="*/ 28 w 319"/>
              <a:gd name="T49" fmla="*/ 63 h 416"/>
              <a:gd name="T50" fmla="*/ 159 w 319"/>
              <a:gd name="T51" fmla="*/ 29 h 416"/>
              <a:gd name="T52" fmla="*/ 159 w 319"/>
              <a:gd name="T53" fmla="*/ 387 h 416"/>
              <a:gd name="T54" fmla="*/ 28 w 319"/>
              <a:gd name="T55" fmla="*/ 353 h 416"/>
              <a:gd name="T56" fmla="*/ 28 w 319"/>
              <a:gd name="T57" fmla="*/ 289 h 416"/>
              <a:gd name="T58" fmla="*/ 159 w 319"/>
              <a:gd name="T59" fmla="*/ 315 h 416"/>
              <a:gd name="T60" fmla="*/ 290 w 319"/>
              <a:gd name="T61" fmla="*/ 289 h 416"/>
              <a:gd name="T62" fmla="*/ 290 w 319"/>
              <a:gd name="T63" fmla="*/ 353 h 416"/>
              <a:gd name="T64" fmla="*/ 159 w 319"/>
              <a:gd name="T65" fmla="*/ 38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9" h="416">
                <a:moveTo>
                  <a:pt x="159" y="0"/>
                </a:moveTo>
                <a:cubicBezTo>
                  <a:pt x="82" y="0"/>
                  <a:pt x="0" y="20"/>
                  <a:pt x="0" y="63"/>
                </a:cubicBezTo>
                <a:cubicBezTo>
                  <a:pt x="0" y="353"/>
                  <a:pt x="0" y="353"/>
                  <a:pt x="0" y="353"/>
                </a:cubicBezTo>
                <a:cubicBezTo>
                  <a:pt x="0" y="396"/>
                  <a:pt x="82" y="416"/>
                  <a:pt x="159" y="416"/>
                </a:cubicBezTo>
                <a:cubicBezTo>
                  <a:pt x="236" y="416"/>
                  <a:pt x="319" y="396"/>
                  <a:pt x="319" y="353"/>
                </a:cubicBezTo>
                <a:cubicBezTo>
                  <a:pt x="319" y="63"/>
                  <a:pt x="319" y="63"/>
                  <a:pt x="319" y="63"/>
                </a:cubicBezTo>
                <a:cubicBezTo>
                  <a:pt x="319" y="20"/>
                  <a:pt x="236" y="0"/>
                  <a:pt x="159" y="0"/>
                </a:cubicBezTo>
                <a:close/>
                <a:moveTo>
                  <a:pt x="28" y="192"/>
                </a:moveTo>
                <a:cubicBezTo>
                  <a:pt x="63" y="212"/>
                  <a:pt x="120" y="218"/>
                  <a:pt x="159" y="218"/>
                </a:cubicBezTo>
                <a:cubicBezTo>
                  <a:pt x="210" y="218"/>
                  <a:pt x="261" y="209"/>
                  <a:pt x="290" y="192"/>
                </a:cubicBezTo>
                <a:cubicBezTo>
                  <a:pt x="290" y="265"/>
                  <a:pt x="290" y="265"/>
                  <a:pt x="290" y="265"/>
                </a:cubicBezTo>
                <a:cubicBezTo>
                  <a:pt x="276" y="280"/>
                  <a:pt x="227" y="295"/>
                  <a:pt x="159" y="295"/>
                </a:cubicBezTo>
                <a:cubicBezTo>
                  <a:pt x="91" y="295"/>
                  <a:pt x="43" y="280"/>
                  <a:pt x="28" y="265"/>
                </a:cubicBezTo>
                <a:lnTo>
                  <a:pt x="28" y="192"/>
                </a:lnTo>
                <a:close/>
                <a:moveTo>
                  <a:pt x="290" y="169"/>
                </a:moveTo>
                <a:cubicBezTo>
                  <a:pt x="266" y="193"/>
                  <a:pt x="191" y="198"/>
                  <a:pt x="159" y="198"/>
                </a:cubicBezTo>
                <a:cubicBezTo>
                  <a:pt x="91" y="198"/>
                  <a:pt x="43" y="183"/>
                  <a:pt x="28" y="169"/>
                </a:cubicBezTo>
                <a:cubicBezTo>
                  <a:pt x="28" y="101"/>
                  <a:pt x="28" y="101"/>
                  <a:pt x="28" y="101"/>
                </a:cubicBezTo>
                <a:cubicBezTo>
                  <a:pt x="60" y="118"/>
                  <a:pt x="110" y="126"/>
                  <a:pt x="159" y="126"/>
                </a:cubicBezTo>
                <a:cubicBezTo>
                  <a:pt x="208" y="126"/>
                  <a:pt x="259" y="118"/>
                  <a:pt x="290" y="101"/>
                </a:cubicBezTo>
                <a:lnTo>
                  <a:pt x="290" y="169"/>
                </a:lnTo>
                <a:close/>
                <a:moveTo>
                  <a:pt x="159" y="29"/>
                </a:moveTo>
                <a:cubicBezTo>
                  <a:pt x="175" y="29"/>
                  <a:pt x="290" y="38"/>
                  <a:pt x="290" y="63"/>
                </a:cubicBezTo>
                <a:cubicBezTo>
                  <a:pt x="290" y="73"/>
                  <a:pt x="244" y="97"/>
                  <a:pt x="159" y="97"/>
                </a:cubicBezTo>
                <a:cubicBezTo>
                  <a:pt x="74" y="97"/>
                  <a:pt x="28" y="73"/>
                  <a:pt x="28" y="63"/>
                </a:cubicBezTo>
                <a:cubicBezTo>
                  <a:pt x="28" y="53"/>
                  <a:pt x="74" y="29"/>
                  <a:pt x="159" y="29"/>
                </a:cubicBezTo>
                <a:close/>
                <a:moveTo>
                  <a:pt x="159" y="387"/>
                </a:moveTo>
                <a:cubicBezTo>
                  <a:pt x="144" y="387"/>
                  <a:pt x="28" y="378"/>
                  <a:pt x="28" y="353"/>
                </a:cubicBezTo>
                <a:cubicBezTo>
                  <a:pt x="28" y="289"/>
                  <a:pt x="28" y="289"/>
                  <a:pt x="28" y="289"/>
                </a:cubicBezTo>
                <a:cubicBezTo>
                  <a:pt x="58" y="306"/>
                  <a:pt x="109" y="315"/>
                  <a:pt x="159" y="315"/>
                </a:cubicBezTo>
                <a:cubicBezTo>
                  <a:pt x="210" y="315"/>
                  <a:pt x="261" y="306"/>
                  <a:pt x="290" y="289"/>
                </a:cubicBezTo>
                <a:cubicBezTo>
                  <a:pt x="290" y="353"/>
                  <a:pt x="290" y="353"/>
                  <a:pt x="290" y="353"/>
                </a:cubicBezTo>
                <a:cubicBezTo>
                  <a:pt x="290" y="363"/>
                  <a:pt x="244" y="387"/>
                  <a:pt x="159" y="387"/>
                </a:cubicBezTo>
                <a:close/>
              </a:path>
            </a:pathLst>
          </a:custGeom>
          <a:solidFill>
            <a:schemeClr val="bg1"/>
          </a:solidFill>
          <a:ln>
            <a:noFill/>
          </a:ln>
        </p:spPr>
        <p:txBody>
          <a:bodyPr vert="horz" wrap="square" lIns="91438" tIns="45719" rIns="91438" bIns="45719" numCol="1" anchor="t" anchorCtr="0" compatLnSpc="1">
            <a:prstTxWarp prst="textNoShape">
              <a:avLst/>
            </a:prstTxWarp>
          </a:bodyPr>
          <a:lstStyle/>
          <a:p>
            <a:endParaRPr lang="en-US" sz="1400" dirty="0"/>
          </a:p>
        </p:txBody>
      </p:sp>
      <p:sp>
        <p:nvSpPr>
          <p:cNvPr id="16" name="Freeform 15"/>
          <p:cNvSpPr/>
          <p:nvPr/>
        </p:nvSpPr>
        <p:spPr>
          <a:xfrm>
            <a:off x="1952658" y="3108121"/>
            <a:ext cx="871595" cy="938962"/>
          </a:xfrm>
          <a:custGeom>
            <a:avLst/>
            <a:gdLst>
              <a:gd name="connsiteX0" fmla="*/ 0 w 889000"/>
              <a:gd name="connsiteY0" fmla="*/ 660247 h 660247"/>
              <a:gd name="connsiteX1" fmla="*/ 889000 w 889000"/>
              <a:gd name="connsiteY1" fmla="*/ 0 h 660247"/>
              <a:gd name="connsiteX0" fmla="*/ 0 w 889000"/>
              <a:gd name="connsiteY0" fmla="*/ 660247 h 660247"/>
              <a:gd name="connsiteX1" fmla="*/ 889000 w 889000"/>
              <a:gd name="connsiteY1" fmla="*/ 0 h 660247"/>
              <a:gd name="connsiteX0" fmla="*/ 0 w 889000"/>
              <a:gd name="connsiteY0" fmla="*/ 660247 h 660247"/>
              <a:gd name="connsiteX1" fmla="*/ 889000 w 889000"/>
              <a:gd name="connsiteY1" fmla="*/ 0 h 660247"/>
            </a:gdLst>
            <a:ahLst/>
            <a:cxnLst>
              <a:cxn ang="0">
                <a:pos x="connsiteX0" y="connsiteY0"/>
              </a:cxn>
              <a:cxn ang="0">
                <a:pos x="connsiteX1" y="connsiteY1"/>
              </a:cxn>
            </a:cxnLst>
            <a:rect l="l" t="t" r="r" b="b"/>
            <a:pathLst>
              <a:path w="889000" h="660247">
                <a:moveTo>
                  <a:pt x="0" y="660247"/>
                </a:moveTo>
                <a:cubicBezTo>
                  <a:pt x="153220" y="355517"/>
                  <a:pt x="439127" y="98177"/>
                  <a:pt x="889000" y="0"/>
                </a:cubicBezTo>
              </a:path>
            </a:pathLst>
          </a:custGeom>
          <a:ln w="57150" cmpd="sng">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2284370" y="3831816"/>
            <a:ext cx="2009231" cy="496813"/>
          </a:xfrm>
          <a:custGeom>
            <a:avLst/>
            <a:gdLst>
              <a:gd name="connsiteX0" fmla="*/ 0 w 889000"/>
              <a:gd name="connsiteY0" fmla="*/ 660247 h 660247"/>
              <a:gd name="connsiteX1" fmla="*/ 889000 w 889000"/>
              <a:gd name="connsiteY1" fmla="*/ 0 h 660247"/>
              <a:gd name="connsiteX0" fmla="*/ 0 w 889000"/>
              <a:gd name="connsiteY0" fmla="*/ 660247 h 660247"/>
              <a:gd name="connsiteX1" fmla="*/ 889000 w 889000"/>
              <a:gd name="connsiteY1" fmla="*/ 0 h 660247"/>
              <a:gd name="connsiteX0" fmla="*/ 0 w 889000"/>
              <a:gd name="connsiteY0" fmla="*/ 660247 h 660247"/>
              <a:gd name="connsiteX1" fmla="*/ 889000 w 889000"/>
              <a:gd name="connsiteY1" fmla="*/ 0 h 660247"/>
              <a:gd name="connsiteX0" fmla="*/ 0 w 936099"/>
              <a:gd name="connsiteY0" fmla="*/ 135775 h 135775"/>
              <a:gd name="connsiteX1" fmla="*/ 936099 w 936099"/>
              <a:gd name="connsiteY1" fmla="*/ 50595 h 135775"/>
              <a:gd name="connsiteX0" fmla="*/ 0 w 936099"/>
              <a:gd name="connsiteY0" fmla="*/ 328072 h 328072"/>
              <a:gd name="connsiteX1" fmla="*/ 936099 w 936099"/>
              <a:gd name="connsiteY1" fmla="*/ 242892 h 328072"/>
              <a:gd name="connsiteX0" fmla="*/ 0 w 1271682"/>
              <a:gd name="connsiteY0" fmla="*/ 130496 h 523384"/>
              <a:gd name="connsiteX1" fmla="*/ 1271682 w 1271682"/>
              <a:gd name="connsiteY1" fmla="*/ 523384 h 523384"/>
              <a:gd name="connsiteX0" fmla="*/ 0 w 1271682"/>
              <a:gd name="connsiteY0" fmla="*/ 164111 h 556999"/>
              <a:gd name="connsiteX1" fmla="*/ 1271682 w 1271682"/>
              <a:gd name="connsiteY1" fmla="*/ 556999 h 556999"/>
              <a:gd name="connsiteX0" fmla="*/ 0 w 1271682"/>
              <a:gd name="connsiteY0" fmla="*/ 188902 h 581790"/>
              <a:gd name="connsiteX1" fmla="*/ 1271682 w 1271682"/>
              <a:gd name="connsiteY1" fmla="*/ 581790 h 581790"/>
              <a:gd name="connsiteX0" fmla="*/ 0 w 1236358"/>
              <a:gd name="connsiteY0" fmla="*/ 290241 h 405988"/>
              <a:gd name="connsiteX1" fmla="*/ 1236358 w 1236358"/>
              <a:gd name="connsiteY1" fmla="*/ 405988 h 405988"/>
              <a:gd name="connsiteX0" fmla="*/ 0 w 1236358"/>
              <a:gd name="connsiteY0" fmla="*/ 251818 h 367565"/>
              <a:gd name="connsiteX1" fmla="*/ 1236358 w 1236358"/>
              <a:gd name="connsiteY1" fmla="*/ 367565 h 367565"/>
              <a:gd name="connsiteX0" fmla="*/ 0 w 1236358"/>
              <a:gd name="connsiteY0" fmla="*/ 179191 h 294938"/>
              <a:gd name="connsiteX1" fmla="*/ 1236358 w 1236358"/>
              <a:gd name="connsiteY1" fmla="*/ 294938 h 294938"/>
              <a:gd name="connsiteX0" fmla="*/ 0 w 1248133"/>
              <a:gd name="connsiteY0" fmla="*/ 157364 h 363182"/>
              <a:gd name="connsiteX1" fmla="*/ 1248133 w 1248133"/>
              <a:gd name="connsiteY1" fmla="*/ 363182 h 363182"/>
            </a:gdLst>
            <a:ahLst/>
            <a:cxnLst>
              <a:cxn ang="0">
                <a:pos x="connsiteX0" y="connsiteY0"/>
              </a:cxn>
              <a:cxn ang="0">
                <a:pos x="connsiteX1" y="connsiteY1"/>
              </a:cxn>
            </a:cxnLst>
            <a:rect l="l" t="t" r="r" b="b"/>
            <a:pathLst>
              <a:path w="1248133" h="363182">
                <a:moveTo>
                  <a:pt x="0" y="157364"/>
                </a:moveTo>
                <a:cubicBezTo>
                  <a:pt x="694862" y="-223580"/>
                  <a:pt x="1021981" y="184220"/>
                  <a:pt x="1248133" y="363182"/>
                </a:cubicBezTo>
              </a:path>
            </a:pathLst>
          </a:custGeom>
          <a:ln w="57150" cmpd="sng">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6027983" y="3838976"/>
            <a:ext cx="1791247" cy="426096"/>
          </a:xfrm>
          <a:custGeom>
            <a:avLst/>
            <a:gdLst>
              <a:gd name="connsiteX0" fmla="*/ 0 w 889000"/>
              <a:gd name="connsiteY0" fmla="*/ 660247 h 660247"/>
              <a:gd name="connsiteX1" fmla="*/ 889000 w 889000"/>
              <a:gd name="connsiteY1" fmla="*/ 0 h 660247"/>
              <a:gd name="connsiteX0" fmla="*/ 0 w 889000"/>
              <a:gd name="connsiteY0" fmla="*/ 660247 h 660247"/>
              <a:gd name="connsiteX1" fmla="*/ 889000 w 889000"/>
              <a:gd name="connsiteY1" fmla="*/ 0 h 660247"/>
              <a:gd name="connsiteX0" fmla="*/ 0 w 889000"/>
              <a:gd name="connsiteY0" fmla="*/ 660247 h 660247"/>
              <a:gd name="connsiteX1" fmla="*/ 889000 w 889000"/>
              <a:gd name="connsiteY1" fmla="*/ 0 h 660247"/>
              <a:gd name="connsiteX0" fmla="*/ 0 w 2240284"/>
              <a:gd name="connsiteY0" fmla="*/ 128651 h 128651"/>
              <a:gd name="connsiteX1" fmla="*/ 2240284 w 2240284"/>
              <a:gd name="connsiteY1" fmla="*/ 71186 h 128651"/>
              <a:gd name="connsiteX0" fmla="*/ 0 w 2240284"/>
              <a:gd name="connsiteY0" fmla="*/ 242161 h 242161"/>
              <a:gd name="connsiteX1" fmla="*/ 2240284 w 2240284"/>
              <a:gd name="connsiteY1" fmla="*/ 184696 h 242161"/>
              <a:gd name="connsiteX0" fmla="*/ 0 w 2240284"/>
              <a:gd name="connsiteY0" fmla="*/ 261691 h 261691"/>
              <a:gd name="connsiteX1" fmla="*/ 2240284 w 2240284"/>
              <a:gd name="connsiteY1" fmla="*/ 204226 h 261691"/>
              <a:gd name="connsiteX0" fmla="*/ 0 w 2240284"/>
              <a:gd name="connsiteY0" fmla="*/ 311487 h 311487"/>
              <a:gd name="connsiteX1" fmla="*/ 2240284 w 2240284"/>
              <a:gd name="connsiteY1" fmla="*/ 254022 h 311487"/>
            </a:gdLst>
            <a:ahLst/>
            <a:cxnLst>
              <a:cxn ang="0">
                <a:pos x="connsiteX0" y="connsiteY0"/>
              </a:cxn>
              <a:cxn ang="0">
                <a:pos x="connsiteX1" y="connsiteY1"/>
              </a:cxn>
            </a:cxnLst>
            <a:rect l="l" t="t" r="r" b="b"/>
            <a:pathLst>
              <a:path w="2240284" h="311487">
                <a:moveTo>
                  <a:pt x="0" y="311487"/>
                </a:moveTo>
                <a:cubicBezTo>
                  <a:pt x="864422" y="-131814"/>
                  <a:pt x="1695585" y="-56585"/>
                  <a:pt x="2240284" y="254022"/>
                </a:cubicBezTo>
              </a:path>
            </a:pathLst>
          </a:custGeom>
          <a:ln w="57150" cmpd="sng">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5563586" y="2954344"/>
            <a:ext cx="1014092" cy="1282295"/>
          </a:xfrm>
          <a:custGeom>
            <a:avLst/>
            <a:gdLst>
              <a:gd name="connsiteX0" fmla="*/ 0 w 889000"/>
              <a:gd name="connsiteY0" fmla="*/ 660247 h 660247"/>
              <a:gd name="connsiteX1" fmla="*/ 889000 w 889000"/>
              <a:gd name="connsiteY1" fmla="*/ 0 h 660247"/>
              <a:gd name="connsiteX0" fmla="*/ 0 w 889000"/>
              <a:gd name="connsiteY0" fmla="*/ 660247 h 660247"/>
              <a:gd name="connsiteX1" fmla="*/ 889000 w 889000"/>
              <a:gd name="connsiteY1" fmla="*/ 0 h 660247"/>
              <a:gd name="connsiteX0" fmla="*/ 0 w 889000"/>
              <a:gd name="connsiteY0" fmla="*/ 660247 h 660247"/>
              <a:gd name="connsiteX1" fmla="*/ 889000 w 889000"/>
              <a:gd name="connsiteY1" fmla="*/ 0 h 660247"/>
              <a:gd name="connsiteX0" fmla="*/ 0 w 1066801"/>
              <a:gd name="connsiteY0" fmla="*/ 674104 h 674104"/>
              <a:gd name="connsiteX1" fmla="*/ 1066801 w 1066801"/>
              <a:gd name="connsiteY1" fmla="*/ 0 h 674104"/>
              <a:gd name="connsiteX0" fmla="*/ 0 w 1066801"/>
              <a:gd name="connsiteY0" fmla="*/ 674104 h 674104"/>
              <a:gd name="connsiteX1" fmla="*/ 1066801 w 1066801"/>
              <a:gd name="connsiteY1" fmla="*/ 0 h 674104"/>
              <a:gd name="connsiteX0" fmla="*/ 0 w 1564642"/>
              <a:gd name="connsiteY0" fmla="*/ 694889 h 694889"/>
              <a:gd name="connsiteX1" fmla="*/ 1564642 w 1564642"/>
              <a:gd name="connsiteY1" fmla="*/ 0 h 694889"/>
              <a:gd name="connsiteX0" fmla="*/ 0 w 1564642"/>
              <a:gd name="connsiteY0" fmla="*/ 694889 h 694889"/>
              <a:gd name="connsiteX1" fmla="*/ 1564642 w 1564642"/>
              <a:gd name="connsiteY1" fmla="*/ 0 h 694889"/>
              <a:gd name="connsiteX0" fmla="*/ 0 w 1564642"/>
              <a:gd name="connsiteY0" fmla="*/ 694889 h 694889"/>
              <a:gd name="connsiteX1" fmla="*/ 1564642 w 1564642"/>
              <a:gd name="connsiteY1" fmla="*/ 0 h 694889"/>
              <a:gd name="connsiteX0" fmla="*/ 0 w 1213164"/>
              <a:gd name="connsiteY0" fmla="*/ 876231 h 876231"/>
              <a:gd name="connsiteX1" fmla="*/ 1213164 w 1213164"/>
              <a:gd name="connsiteY1" fmla="*/ 0 h 876231"/>
              <a:gd name="connsiteX0" fmla="*/ 0 w 1213164"/>
              <a:gd name="connsiteY0" fmla="*/ 876231 h 876231"/>
              <a:gd name="connsiteX1" fmla="*/ 1213164 w 1213164"/>
              <a:gd name="connsiteY1" fmla="*/ 0 h 876231"/>
            </a:gdLst>
            <a:ahLst/>
            <a:cxnLst>
              <a:cxn ang="0">
                <a:pos x="connsiteX0" y="connsiteY0"/>
              </a:cxn>
              <a:cxn ang="0">
                <a:pos x="connsiteX1" y="connsiteY1"/>
              </a:cxn>
            </a:cxnLst>
            <a:rect l="l" t="t" r="r" b="b"/>
            <a:pathLst>
              <a:path w="1213164" h="876231">
                <a:moveTo>
                  <a:pt x="0" y="876231"/>
                </a:moveTo>
                <a:cubicBezTo>
                  <a:pt x="324835" y="365912"/>
                  <a:pt x="503031" y="187951"/>
                  <a:pt x="1213164" y="0"/>
                </a:cubicBezTo>
              </a:path>
            </a:pathLst>
          </a:custGeom>
          <a:ln w="57150" cmpd="sng">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8570389" y="3141542"/>
            <a:ext cx="871595" cy="938962"/>
          </a:xfrm>
          <a:custGeom>
            <a:avLst/>
            <a:gdLst>
              <a:gd name="connsiteX0" fmla="*/ 0 w 889000"/>
              <a:gd name="connsiteY0" fmla="*/ 660247 h 660247"/>
              <a:gd name="connsiteX1" fmla="*/ 889000 w 889000"/>
              <a:gd name="connsiteY1" fmla="*/ 0 h 660247"/>
              <a:gd name="connsiteX0" fmla="*/ 0 w 889000"/>
              <a:gd name="connsiteY0" fmla="*/ 660247 h 660247"/>
              <a:gd name="connsiteX1" fmla="*/ 889000 w 889000"/>
              <a:gd name="connsiteY1" fmla="*/ 0 h 660247"/>
              <a:gd name="connsiteX0" fmla="*/ 0 w 889000"/>
              <a:gd name="connsiteY0" fmla="*/ 660247 h 660247"/>
              <a:gd name="connsiteX1" fmla="*/ 889000 w 889000"/>
              <a:gd name="connsiteY1" fmla="*/ 0 h 660247"/>
            </a:gdLst>
            <a:ahLst/>
            <a:cxnLst>
              <a:cxn ang="0">
                <a:pos x="connsiteX0" y="connsiteY0"/>
              </a:cxn>
              <a:cxn ang="0">
                <a:pos x="connsiteX1" y="connsiteY1"/>
              </a:cxn>
            </a:cxnLst>
            <a:rect l="l" t="t" r="r" b="b"/>
            <a:pathLst>
              <a:path w="889000" h="660247">
                <a:moveTo>
                  <a:pt x="0" y="660247"/>
                </a:moveTo>
                <a:cubicBezTo>
                  <a:pt x="153220" y="355517"/>
                  <a:pt x="439127" y="98177"/>
                  <a:pt x="889000" y="0"/>
                </a:cubicBezTo>
              </a:path>
            </a:pathLst>
          </a:custGeom>
          <a:ln w="57150" cmpd="sng">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7852075" y="4214841"/>
            <a:ext cx="1624825" cy="1377233"/>
          </a:xfrm>
          <a:prstGeom prst="rect">
            <a:avLst/>
          </a:prstGeom>
        </p:spPr>
      </p:pic>
      <p:pic>
        <p:nvPicPr>
          <p:cNvPr id="24" name="Picture 23"/>
          <p:cNvPicPr>
            <a:picLocks noChangeAspect="1"/>
          </p:cNvPicPr>
          <p:nvPr/>
        </p:nvPicPr>
        <p:blipFill>
          <a:blip r:embed="rId5"/>
          <a:stretch>
            <a:fillRect/>
          </a:stretch>
        </p:blipFill>
        <p:spPr>
          <a:xfrm>
            <a:off x="9444399" y="1884118"/>
            <a:ext cx="1761533" cy="1479383"/>
          </a:xfrm>
          <a:prstGeom prst="rect">
            <a:avLst/>
          </a:prstGeom>
        </p:spPr>
      </p:pic>
      <p:pic>
        <p:nvPicPr>
          <p:cNvPr id="26" name="Picture 25"/>
          <p:cNvPicPr>
            <a:picLocks noChangeAspect="1"/>
          </p:cNvPicPr>
          <p:nvPr/>
        </p:nvPicPr>
        <p:blipFill>
          <a:blip r:embed="rId6"/>
          <a:stretch>
            <a:fillRect/>
          </a:stretch>
        </p:blipFill>
        <p:spPr>
          <a:xfrm>
            <a:off x="4490589" y="1944793"/>
            <a:ext cx="919279" cy="1172873"/>
          </a:xfrm>
          <a:prstGeom prst="rect">
            <a:avLst/>
          </a:prstGeom>
        </p:spPr>
      </p:pic>
      <p:sp>
        <p:nvSpPr>
          <p:cNvPr id="3" name="TextBox 2"/>
          <p:cNvSpPr txBox="1"/>
          <p:nvPr/>
        </p:nvSpPr>
        <p:spPr>
          <a:xfrm>
            <a:off x="-493036" y="3242103"/>
            <a:ext cx="0"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endParaRPr lang="en-US"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8928540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6" grpId="0" animBg="1"/>
      <p:bldP spid="17" grpId="0" animBg="1"/>
      <p:bldP spid="18" grpId="0" animBg="1"/>
      <p:bldP spid="19"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0" y="-19055"/>
            <a:ext cx="12221637" cy="6897697"/>
          </a:xfrm>
          <a:prstGeom prst="rect">
            <a:avLst/>
          </a:prstGeom>
        </p:spPr>
      </p:pic>
      <p:sp>
        <p:nvSpPr>
          <p:cNvPr id="13" name="Rectangle 12"/>
          <p:cNvSpPr/>
          <p:nvPr/>
        </p:nvSpPr>
        <p:spPr bwMode="gray">
          <a:xfrm>
            <a:off x="689156" y="5689155"/>
            <a:ext cx="10934371" cy="835569"/>
          </a:xfrm>
          <a:prstGeom prst="rect">
            <a:avLst/>
          </a:prstGeom>
          <a:solidFill>
            <a:srgbClr val="FFFFFF">
              <a:alpha val="20000"/>
            </a:srgbClr>
          </a:solidFill>
          <a:ln w="6350" algn="ctr">
            <a:noFill/>
            <a:miter lim="800000"/>
            <a:headEnd/>
            <a:tailEnd/>
          </a:ln>
        </p:spPr>
        <p:txBody>
          <a:bodyPr lIns="90018" tIns="72014" rIns="90018" bIns="72014"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 name="TextBox 2"/>
          <p:cNvSpPr txBox="1"/>
          <p:nvPr/>
        </p:nvSpPr>
        <p:spPr>
          <a:xfrm>
            <a:off x="689156" y="3258800"/>
            <a:ext cx="2068413" cy="615696"/>
          </a:xfrm>
          <a:prstGeom prst="rect">
            <a:avLst/>
          </a:prstGeom>
          <a:noFill/>
        </p:spPr>
        <p:txBody>
          <a:bodyPr wrap="none" lIns="0" tIns="0" rIns="0" bIns="0" rtlCol="0">
            <a:spAutoFit/>
          </a:bodyPr>
          <a:lstStyle/>
          <a:p>
            <a:pPr fontAlgn="base">
              <a:spcAft>
                <a:spcPct val="0"/>
              </a:spcAft>
              <a:buClr>
                <a:srgbClr val="F0AB00"/>
              </a:buClr>
              <a:buSzPct val="80000"/>
            </a:pPr>
            <a:r>
              <a:rPr lang="en-US" sz="2000" b="1" kern="0" dirty="0">
                <a:solidFill>
                  <a:schemeClr val="accent1"/>
                </a:solidFill>
                <a:ea typeface="Arial Unicode MS" pitchFamily="34" charset="-128"/>
                <a:cs typeface="Arial Unicode MS" pitchFamily="34" charset="-128"/>
              </a:rPr>
              <a:t>Descriptive</a:t>
            </a:r>
            <a:r>
              <a:rPr lang="en-US" sz="2000" b="1" kern="0" dirty="0">
                <a:solidFill>
                  <a:schemeClr val="bg1"/>
                </a:solidFill>
                <a:ea typeface="Arial Unicode MS" pitchFamily="34" charset="-128"/>
                <a:cs typeface="Arial Unicode MS" pitchFamily="34" charset="-128"/>
              </a:rPr>
              <a:t>:</a:t>
            </a:r>
          </a:p>
          <a:p>
            <a:pPr fontAlgn="base">
              <a:spcAft>
                <a:spcPct val="0"/>
              </a:spcAft>
              <a:buClr>
                <a:srgbClr val="F0AB00"/>
              </a:buClr>
              <a:buSzPct val="80000"/>
            </a:pPr>
            <a:r>
              <a:rPr lang="en-US" sz="2000" b="1" kern="0" dirty="0">
                <a:solidFill>
                  <a:schemeClr val="bg1"/>
                </a:solidFill>
                <a:ea typeface="Arial Unicode MS" pitchFamily="34" charset="-128"/>
                <a:cs typeface="Arial Unicode MS" pitchFamily="34" charset="-128"/>
              </a:rPr>
              <a:t>What happened?</a:t>
            </a:r>
          </a:p>
        </p:txBody>
      </p:sp>
      <p:sp>
        <p:nvSpPr>
          <p:cNvPr id="4" name="TextBox 3"/>
          <p:cNvSpPr txBox="1"/>
          <p:nvPr/>
        </p:nvSpPr>
        <p:spPr>
          <a:xfrm>
            <a:off x="3328641" y="2507610"/>
            <a:ext cx="2365046" cy="615696"/>
          </a:xfrm>
          <a:prstGeom prst="rect">
            <a:avLst/>
          </a:prstGeom>
          <a:noFill/>
        </p:spPr>
        <p:txBody>
          <a:bodyPr wrap="none" lIns="0" tIns="0" rIns="0" bIns="0" rtlCol="0">
            <a:spAutoFit/>
          </a:bodyPr>
          <a:lstStyle/>
          <a:p>
            <a:pPr fontAlgn="base">
              <a:spcAft>
                <a:spcPct val="0"/>
              </a:spcAft>
              <a:buClr>
                <a:srgbClr val="F0AB00"/>
              </a:buClr>
              <a:buSzPct val="80000"/>
            </a:pPr>
            <a:r>
              <a:rPr lang="en-US" sz="2000" b="1" kern="0" dirty="0">
                <a:solidFill>
                  <a:schemeClr val="accent1"/>
                </a:solidFill>
                <a:ea typeface="Arial Unicode MS" pitchFamily="34" charset="-128"/>
                <a:cs typeface="Arial Unicode MS" pitchFamily="34" charset="-128"/>
              </a:rPr>
              <a:t>Diagnostic</a:t>
            </a:r>
            <a:r>
              <a:rPr lang="en-US" sz="2000" b="1" kern="0" dirty="0">
                <a:solidFill>
                  <a:schemeClr val="bg1"/>
                </a:solidFill>
                <a:ea typeface="Arial Unicode MS" pitchFamily="34" charset="-128"/>
                <a:cs typeface="Arial Unicode MS" pitchFamily="34" charset="-128"/>
              </a:rPr>
              <a:t>:</a:t>
            </a:r>
          </a:p>
          <a:p>
            <a:pPr fontAlgn="base">
              <a:spcAft>
                <a:spcPct val="0"/>
              </a:spcAft>
              <a:buClr>
                <a:srgbClr val="F0AB00"/>
              </a:buClr>
              <a:buSzPct val="80000"/>
            </a:pPr>
            <a:r>
              <a:rPr lang="en-US" sz="2000" b="1" kern="0" dirty="0">
                <a:solidFill>
                  <a:schemeClr val="bg1"/>
                </a:solidFill>
                <a:ea typeface="Arial Unicode MS" pitchFamily="34" charset="-128"/>
                <a:cs typeface="Arial Unicode MS" pitchFamily="34" charset="-128"/>
              </a:rPr>
              <a:t>Why did it happen?</a:t>
            </a:r>
          </a:p>
        </p:txBody>
      </p:sp>
      <p:sp>
        <p:nvSpPr>
          <p:cNvPr id="5" name="TextBox 4"/>
          <p:cNvSpPr txBox="1"/>
          <p:nvPr/>
        </p:nvSpPr>
        <p:spPr>
          <a:xfrm>
            <a:off x="6237502" y="1756419"/>
            <a:ext cx="2249600" cy="615696"/>
          </a:xfrm>
          <a:prstGeom prst="rect">
            <a:avLst/>
          </a:prstGeom>
          <a:noFill/>
        </p:spPr>
        <p:txBody>
          <a:bodyPr wrap="none" lIns="0" tIns="0" rIns="0" bIns="0" rtlCol="0">
            <a:spAutoFit/>
          </a:bodyPr>
          <a:lstStyle/>
          <a:p>
            <a:pPr fontAlgn="base">
              <a:spcAft>
                <a:spcPct val="0"/>
              </a:spcAft>
              <a:buClr>
                <a:srgbClr val="F0AB00"/>
              </a:buClr>
              <a:buSzPct val="80000"/>
            </a:pPr>
            <a:r>
              <a:rPr lang="en-US" sz="2000" b="1" kern="0" dirty="0">
                <a:solidFill>
                  <a:schemeClr val="accent1"/>
                </a:solidFill>
                <a:ea typeface="Arial Unicode MS" pitchFamily="34" charset="-128"/>
                <a:cs typeface="Arial Unicode MS" pitchFamily="34" charset="-128"/>
              </a:rPr>
              <a:t>Predictive</a:t>
            </a:r>
            <a:r>
              <a:rPr lang="en-US" sz="2000" b="1" kern="0" dirty="0">
                <a:solidFill>
                  <a:schemeClr val="bg1"/>
                </a:solidFill>
                <a:ea typeface="Arial Unicode MS" pitchFamily="34" charset="-128"/>
                <a:cs typeface="Arial Unicode MS" pitchFamily="34" charset="-128"/>
              </a:rPr>
              <a:t>:</a:t>
            </a:r>
          </a:p>
          <a:p>
            <a:pPr fontAlgn="base">
              <a:spcAft>
                <a:spcPct val="0"/>
              </a:spcAft>
              <a:buClr>
                <a:srgbClr val="F0AB00"/>
              </a:buClr>
              <a:buSzPct val="80000"/>
            </a:pPr>
            <a:r>
              <a:rPr lang="en-US" sz="2000" b="1" kern="0" dirty="0">
                <a:solidFill>
                  <a:schemeClr val="bg1"/>
                </a:solidFill>
                <a:ea typeface="Arial Unicode MS" pitchFamily="34" charset="-128"/>
                <a:cs typeface="Arial Unicode MS" pitchFamily="34" charset="-128"/>
              </a:rPr>
              <a:t>What will happen?</a:t>
            </a:r>
          </a:p>
        </p:txBody>
      </p:sp>
      <p:sp>
        <p:nvSpPr>
          <p:cNvPr id="6" name="TextBox 5"/>
          <p:cNvSpPr txBox="1"/>
          <p:nvPr/>
        </p:nvSpPr>
        <p:spPr>
          <a:xfrm>
            <a:off x="9043743" y="728166"/>
            <a:ext cx="2751278" cy="923544"/>
          </a:xfrm>
          <a:prstGeom prst="rect">
            <a:avLst/>
          </a:prstGeom>
          <a:noFill/>
        </p:spPr>
        <p:txBody>
          <a:bodyPr wrap="square" lIns="0" tIns="0" rIns="0" bIns="0" rtlCol="0">
            <a:spAutoFit/>
          </a:bodyPr>
          <a:lstStyle/>
          <a:p>
            <a:pPr fontAlgn="base">
              <a:spcAft>
                <a:spcPct val="0"/>
              </a:spcAft>
              <a:buClr>
                <a:srgbClr val="F0AB00"/>
              </a:buClr>
              <a:buSzPct val="80000"/>
            </a:pPr>
            <a:r>
              <a:rPr lang="en-US" sz="2000" b="1" kern="0" dirty="0">
                <a:solidFill>
                  <a:schemeClr val="accent1"/>
                </a:solidFill>
                <a:ea typeface="Arial Unicode MS" pitchFamily="34" charset="-128"/>
                <a:cs typeface="Arial Unicode MS" pitchFamily="34" charset="-128"/>
              </a:rPr>
              <a:t>Prescriptive</a:t>
            </a:r>
            <a:r>
              <a:rPr lang="en-US" sz="2000" b="1" kern="0" dirty="0">
                <a:solidFill>
                  <a:schemeClr val="bg1"/>
                </a:solidFill>
                <a:ea typeface="Arial Unicode MS" pitchFamily="34" charset="-128"/>
                <a:cs typeface="Arial Unicode MS" pitchFamily="34" charset="-128"/>
              </a:rPr>
              <a:t>:</a:t>
            </a:r>
          </a:p>
          <a:p>
            <a:pPr fontAlgn="base">
              <a:spcAft>
                <a:spcPct val="0"/>
              </a:spcAft>
              <a:buClr>
                <a:srgbClr val="F0AB00"/>
              </a:buClr>
              <a:buSzPct val="80000"/>
            </a:pPr>
            <a:r>
              <a:rPr lang="en-US" sz="2000" b="1" kern="0" dirty="0">
                <a:solidFill>
                  <a:schemeClr val="bg1"/>
                </a:solidFill>
                <a:ea typeface="Arial Unicode MS" pitchFamily="34" charset="-128"/>
                <a:cs typeface="Arial Unicode MS" pitchFamily="34" charset="-128"/>
              </a:rPr>
              <a:t>How can we make it happen?</a:t>
            </a:r>
          </a:p>
        </p:txBody>
      </p:sp>
      <p:sp>
        <p:nvSpPr>
          <p:cNvPr id="8" name="Title 1"/>
          <p:cNvSpPr txBox="1">
            <a:spLocks/>
          </p:cNvSpPr>
          <p:nvPr/>
        </p:nvSpPr>
        <p:spPr bwMode="gray">
          <a:xfrm>
            <a:off x="308285" y="83466"/>
            <a:ext cx="8930425" cy="1010657"/>
          </a:xfrm>
          <a:prstGeom prst="rect">
            <a:avLst/>
          </a:prstGeom>
          <a:noFill/>
        </p:spPr>
        <p:txBody>
          <a:bodyPr vert="horz" lIns="91458" tIns="0" rIns="0" bIns="0" rtlCol="0" anchor="ctr" anchorCtr="0">
            <a:noAutofit/>
          </a:bodyPr>
          <a:lstStyle>
            <a:defPPr>
              <a:defRPr lang="de-DE"/>
            </a:defPPr>
            <a:lvl1pPr fontAlgn="base">
              <a:spcBef>
                <a:spcPts val="0"/>
              </a:spcBef>
              <a:spcAft>
                <a:spcPct val="0"/>
              </a:spcAft>
              <a:buClr>
                <a:srgbClr val="F0AB00"/>
              </a:buClr>
              <a:buSzPct val="80000"/>
              <a:buNone/>
              <a:defRPr sz="3000" b="0">
                <a:solidFill>
                  <a:schemeClr val="bg1"/>
                </a:solidFill>
                <a:latin typeface="+mj-lt"/>
                <a:ea typeface="+mj-ea"/>
                <a:cs typeface="+mj-cs"/>
              </a:defRPr>
            </a:lvl1pPr>
          </a:lstStyle>
          <a:p>
            <a:r>
              <a:rPr lang="en-US" sz="3200" dirty="0" smtClean="0"/>
              <a:t>Taking Analytics To The </a:t>
            </a:r>
            <a:r>
              <a:rPr lang="en-US" sz="3200" dirty="0" smtClean="0">
                <a:solidFill>
                  <a:schemeClr val="accent1"/>
                </a:solidFill>
              </a:rPr>
              <a:t>Next Level</a:t>
            </a:r>
            <a:endParaRPr lang="en-US" sz="3200" dirty="0">
              <a:solidFill>
                <a:schemeClr val="accent1"/>
              </a:solidFill>
            </a:endParaRPr>
          </a:p>
        </p:txBody>
      </p:sp>
      <p:sp>
        <p:nvSpPr>
          <p:cNvPr id="10" name="AutoShape 26"/>
          <p:cNvSpPr>
            <a:spLocks/>
          </p:cNvSpPr>
          <p:nvPr/>
        </p:nvSpPr>
        <p:spPr bwMode="auto">
          <a:xfrm>
            <a:off x="814777" y="5914989"/>
            <a:ext cx="1988587" cy="4611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outerShdw blurRad="50800" dist="38100" dir="5400000" algn="t" rotWithShape="0">
              <a:prstClr val="black">
                <a:alpha val="84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lstStyle/>
          <a:p>
            <a:pPr algn="ctr" defTabSz="912996">
              <a:spcBef>
                <a:spcPts val="900"/>
              </a:spcBef>
            </a:pPr>
            <a:r>
              <a:rPr lang="en-US" dirty="0">
                <a:solidFill>
                  <a:schemeClr val="bg1"/>
                </a:solidFill>
                <a:latin typeface="Arial" pitchFamily="34" charset="0"/>
                <a:cs typeface="Arial" pitchFamily="34" charset="0"/>
                <a:sym typeface="Arial" pitchFamily="34" charset="0"/>
              </a:rPr>
              <a:t>Hindsight</a:t>
            </a:r>
            <a:endParaRPr lang="en-US" sz="2800" dirty="0">
              <a:solidFill>
                <a:schemeClr val="bg1"/>
              </a:solidFill>
            </a:endParaRPr>
          </a:p>
        </p:txBody>
      </p:sp>
      <p:sp>
        <p:nvSpPr>
          <p:cNvPr id="11" name="AutoShape 26"/>
          <p:cNvSpPr>
            <a:spLocks/>
          </p:cNvSpPr>
          <p:nvPr/>
        </p:nvSpPr>
        <p:spPr bwMode="auto">
          <a:xfrm>
            <a:off x="4989467" y="5914989"/>
            <a:ext cx="1988587" cy="4611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outerShdw blurRad="50800" dist="38100" dir="5400000" algn="t" rotWithShape="0">
              <a:prstClr val="black">
                <a:alpha val="84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lstStyle/>
          <a:p>
            <a:pPr algn="ctr" defTabSz="912996">
              <a:spcBef>
                <a:spcPts val="900"/>
              </a:spcBef>
            </a:pPr>
            <a:r>
              <a:rPr lang="en-US" dirty="0">
                <a:solidFill>
                  <a:schemeClr val="bg1"/>
                </a:solidFill>
                <a:latin typeface="Arial" pitchFamily="34" charset="0"/>
                <a:cs typeface="Arial" pitchFamily="34" charset="0"/>
                <a:sym typeface="Arial" pitchFamily="34" charset="0"/>
              </a:rPr>
              <a:t>Insight</a:t>
            </a:r>
            <a:endParaRPr lang="en-US" sz="2800" dirty="0">
              <a:solidFill>
                <a:schemeClr val="bg1"/>
              </a:solidFill>
            </a:endParaRPr>
          </a:p>
        </p:txBody>
      </p:sp>
      <p:sp>
        <p:nvSpPr>
          <p:cNvPr id="12" name="AutoShape 26"/>
          <p:cNvSpPr>
            <a:spLocks/>
          </p:cNvSpPr>
          <p:nvPr/>
        </p:nvSpPr>
        <p:spPr bwMode="auto">
          <a:xfrm>
            <a:off x="9514317" y="5914989"/>
            <a:ext cx="1988587" cy="4611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outerShdw blurRad="50800" dist="38100" dir="5400000" algn="t" rotWithShape="0">
              <a:prstClr val="black">
                <a:alpha val="84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lstStyle/>
          <a:p>
            <a:pPr algn="ctr" defTabSz="912996">
              <a:spcBef>
                <a:spcPts val="900"/>
              </a:spcBef>
            </a:pPr>
            <a:r>
              <a:rPr lang="en-US" dirty="0">
                <a:solidFill>
                  <a:schemeClr val="bg1"/>
                </a:solidFill>
                <a:latin typeface="Arial" pitchFamily="34" charset="0"/>
                <a:cs typeface="Arial" pitchFamily="34" charset="0"/>
                <a:sym typeface="Arial" pitchFamily="34" charset="0"/>
              </a:rPr>
              <a:t>Foresight</a:t>
            </a:r>
            <a:endParaRPr lang="en-US" sz="2800" dirty="0">
              <a:solidFill>
                <a:schemeClr val="bg1"/>
              </a:solidFill>
            </a:endParaRPr>
          </a:p>
        </p:txBody>
      </p:sp>
    </p:spTree>
    <p:extLst>
      <p:ext uri="{BB962C8B-B14F-4D97-AF65-F5344CB8AC3E}">
        <p14:creationId xmlns:p14="http://schemas.microsoft.com/office/powerpoint/2010/main" val="31243000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2195174" cy="6859588"/>
          </a:xfrm>
          <a:prstGeom prst="rect">
            <a:avLst/>
          </a:prstGeom>
        </p:spPr>
      </p:pic>
      <p:sp>
        <p:nvSpPr>
          <p:cNvPr id="5" name="Rectangle 4"/>
          <p:cNvSpPr/>
          <p:nvPr/>
        </p:nvSpPr>
        <p:spPr bwMode="gray">
          <a:xfrm>
            <a:off x="0" y="0"/>
            <a:ext cx="12195176" cy="1578759"/>
          </a:xfrm>
          <a:prstGeom prst="rect">
            <a:avLst/>
          </a:prstGeom>
          <a:gradFill flip="none" rotWithShape="1">
            <a:gsLst>
              <a:gs pos="0">
                <a:schemeClr val="tx1"/>
              </a:gs>
              <a:gs pos="100000">
                <a:srgbClr val="FFFFFF">
                  <a:alpha val="0"/>
                </a:srgbClr>
              </a:gs>
            </a:gsLst>
            <a:lin ang="5400000" scaled="0"/>
            <a:tileRect/>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solidFill>
                  <a:schemeClr val="bg1"/>
                </a:solidFill>
              </a:rPr>
              <a:t>Transport For London</a:t>
            </a:r>
            <a:endParaRPr lang="en-US" dirty="0">
              <a:solidFill>
                <a:schemeClr val="bg1"/>
              </a:solidFill>
            </a:endParaRPr>
          </a:p>
        </p:txBody>
      </p:sp>
      <p:pic>
        <p:nvPicPr>
          <p:cNvPr id="6" name="Picture 5" descr="transport for london predictive analytics.00_07_46_06.Still00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43814" y="891522"/>
            <a:ext cx="6057586" cy="5145976"/>
          </a:xfrm>
          <a:prstGeom prst="rect">
            <a:avLst/>
          </a:prstGeom>
        </p:spPr>
      </p:pic>
      <p:pic>
        <p:nvPicPr>
          <p:cNvPr id="8" name="Picture 7" descr="transport for london predictive analytics.00_07_48_18.Still00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43815" y="891523"/>
            <a:ext cx="6057586" cy="5145976"/>
          </a:xfrm>
          <a:prstGeom prst="rect">
            <a:avLst/>
          </a:prstGeom>
        </p:spPr>
      </p:pic>
    </p:spTree>
    <p:extLst>
      <p:ext uri="{BB962C8B-B14F-4D97-AF65-F5344CB8AC3E}">
        <p14:creationId xmlns:p14="http://schemas.microsoft.com/office/powerpoint/2010/main" val="23625185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ylons.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231423" cy="6859588"/>
          </a:xfrm>
          <a:prstGeom prst="rect">
            <a:avLst/>
          </a:prstGeom>
        </p:spPr>
      </p:pic>
      <p:sp>
        <p:nvSpPr>
          <p:cNvPr id="8" name="Title 7"/>
          <p:cNvSpPr>
            <a:spLocks noGrp="1"/>
          </p:cNvSpPr>
          <p:nvPr>
            <p:ph type="title"/>
          </p:nvPr>
        </p:nvSpPr>
        <p:spPr/>
        <p:txBody>
          <a:bodyPr/>
          <a:lstStyle/>
          <a:p>
            <a:r>
              <a:rPr lang="en-US" dirty="0" err="1" smtClean="0">
                <a:solidFill>
                  <a:schemeClr val="bg1"/>
                </a:solidFill>
              </a:rPr>
              <a:t>Centerpoint</a:t>
            </a:r>
            <a:r>
              <a:rPr lang="en-US" dirty="0" smtClean="0">
                <a:solidFill>
                  <a:schemeClr val="bg1"/>
                </a:solidFill>
              </a:rPr>
              <a:t> Energy</a:t>
            </a:r>
            <a:endParaRPr lang="en-US" dirty="0">
              <a:solidFill>
                <a:schemeClr val="bg1"/>
              </a:solidFill>
            </a:endParaRPr>
          </a:p>
        </p:txBody>
      </p:sp>
      <p:pic>
        <p:nvPicPr>
          <p:cNvPr id="7" name="Picture 6" descr="gas ring2.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3618" y="3791635"/>
            <a:ext cx="5597529" cy="2827861"/>
          </a:xfrm>
          <a:prstGeom prst="rect">
            <a:avLst/>
          </a:prstGeom>
        </p:spPr>
      </p:pic>
      <p:pic>
        <p:nvPicPr>
          <p:cNvPr id="9" name="Picture 8" descr="272499_l_srgb_s_gl.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79710" y="3796521"/>
            <a:ext cx="4915702" cy="2753634"/>
          </a:xfrm>
          <a:prstGeom prst="rect">
            <a:avLst/>
          </a:prstGeom>
        </p:spPr>
      </p:pic>
      <p:sp>
        <p:nvSpPr>
          <p:cNvPr id="6" name="Rectangle 5"/>
          <p:cNvSpPr/>
          <p:nvPr/>
        </p:nvSpPr>
        <p:spPr bwMode="gray">
          <a:xfrm>
            <a:off x="432113" y="389"/>
            <a:ext cx="11330950" cy="162038"/>
          </a:xfrm>
          <a:prstGeom prst="rect">
            <a:avLst/>
          </a:prstGeom>
          <a:solidFill>
            <a:schemeClr val="accent1"/>
          </a:solidFill>
          <a:ln w="9525" algn="ctr">
            <a:noFill/>
            <a:miter lim="800000"/>
            <a:headEnd/>
            <a:tailEnd/>
          </a:ln>
        </p:spPr>
        <p:txBody>
          <a:bodyPr lIns="107149" tIns="85718" rIns="107149" bIns="85718" rtlCol="0" anchor="ctr"/>
          <a:lstStyle/>
          <a:p>
            <a:pPr algn="ctr" fontAlgn="base">
              <a:spcBef>
                <a:spcPct val="50000"/>
              </a:spcBef>
              <a:spcAft>
                <a:spcPct val="0"/>
              </a:spcAft>
              <a:buClr>
                <a:srgbClr val="F0AB00"/>
              </a:buClr>
              <a:buSzPct val="80000"/>
            </a:pPr>
            <a:endParaRPr lang="en-US" sz="17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94641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9596050">
            <a:off x="-3297546" y="-254821"/>
            <a:ext cx="12193071" cy="6858668"/>
          </a:xfrm>
          <a:prstGeom prst="rect">
            <a:avLst/>
          </a:prstGeom>
        </p:spPr>
      </p:pic>
      <p:sp>
        <p:nvSpPr>
          <p:cNvPr id="13" name="Rectangle 12"/>
          <p:cNvSpPr/>
          <p:nvPr/>
        </p:nvSpPr>
        <p:spPr bwMode="gray">
          <a:xfrm>
            <a:off x="0" y="8852"/>
            <a:ext cx="12195175" cy="6853059"/>
          </a:xfrm>
          <a:prstGeom prst="rect">
            <a:avLst/>
          </a:prstGeom>
          <a:gradFill flip="none" rotWithShape="1">
            <a:gsLst>
              <a:gs pos="30000">
                <a:srgbClr val="000000">
                  <a:alpha val="51000"/>
                </a:srgbClr>
              </a:gs>
              <a:gs pos="65000">
                <a:srgbClr val="003B66">
                  <a:alpha val="17000"/>
                </a:srgbClr>
              </a:gs>
            </a:gsLst>
            <a:lin ang="0" scaled="1"/>
            <a:tileRect/>
          </a:gradFill>
          <a:ln w="76200" algn="ctr">
            <a:solidFill>
              <a:schemeClr val="tx1"/>
            </a:solidFill>
            <a:miter lim="800000"/>
            <a:headEnd/>
            <a:tailEnd/>
          </a:ln>
        </p:spPr>
        <p:txBody>
          <a:bodyPr lIns="59994" tIns="47995" rIns="59994" bIns="47995" rtlCol="0" anchor="ctr"/>
          <a:lstStyle/>
          <a:p>
            <a:pPr algn="ctr" defTabSz="609539" fontAlgn="base">
              <a:spcBef>
                <a:spcPct val="50000"/>
              </a:spcBef>
              <a:spcAft>
                <a:spcPct val="0"/>
              </a:spcAft>
              <a:buClr>
                <a:srgbClr val="F0AB00"/>
              </a:buClr>
              <a:buSzPct val="80000"/>
            </a:pPr>
            <a:endParaRPr lang="en-GB" sz="1300" kern="0" dirty="0" err="1">
              <a:ea typeface="Arial Unicode MS" pitchFamily="34" charset="-128"/>
              <a:cs typeface="Arial Unicode MS" pitchFamily="34" charset="-128"/>
            </a:endParaRPr>
          </a:p>
        </p:txBody>
      </p:sp>
      <p:sp>
        <p:nvSpPr>
          <p:cNvPr id="14" name="Title 1"/>
          <p:cNvSpPr txBox="1">
            <a:spLocks/>
          </p:cNvSpPr>
          <p:nvPr/>
        </p:nvSpPr>
        <p:spPr>
          <a:xfrm>
            <a:off x="-34343" y="2044439"/>
            <a:ext cx="5304129" cy="2781884"/>
          </a:xfrm>
          <a:prstGeom prst="rect">
            <a:avLst/>
          </a:prstGeom>
        </p:spPr>
        <p:txBody>
          <a:bodyPr vert="horz" lIns="40186" tIns="20133" rIns="40186" bIns="20133"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088740">
              <a:lnSpc>
                <a:spcPts val="7144"/>
              </a:lnSpc>
              <a:spcBef>
                <a:spcPts val="5715"/>
              </a:spcBef>
              <a:buClr>
                <a:srgbClr val="F0AB00"/>
              </a:buClr>
              <a:buSzPct val="80000"/>
            </a:pPr>
            <a:r>
              <a:rPr lang="de-DE" sz="6400" kern="0" dirty="0">
                <a:solidFill>
                  <a:srgbClr val="F0AB00"/>
                </a:solidFill>
                <a:latin typeface="Arial"/>
                <a:ea typeface="Arial Unicode MS" pitchFamily="34" charset="-128"/>
                <a:cs typeface="Arial"/>
              </a:rPr>
              <a:t>DATA SCIENCE</a:t>
            </a:r>
            <a:endParaRPr lang="de-DE" sz="6400" kern="0" dirty="0">
              <a:solidFill>
                <a:srgbClr val="FFFFFF">
                  <a:lumMod val="50000"/>
                </a:srgbClr>
              </a:solidFill>
              <a:latin typeface="Arial"/>
              <a:ea typeface="Arial Unicode MS" pitchFamily="34" charset="-128"/>
              <a:cs typeface="Arial"/>
            </a:endParaRPr>
          </a:p>
          <a:p>
            <a:pPr fontAlgn="base">
              <a:lnSpc>
                <a:spcPct val="120000"/>
              </a:lnSpc>
              <a:spcAft>
                <a:spcPct val="0"/>
              </a:spcAft>
            </a:pPr>
            <a:r>
              <a:rPr lang="en-US" sz="6400" dirty="0">
                <a:solidFill>
                  <a:srgbClr val="FFFFFF"/>
                </a:solidFill>
                <a:latin typeface="Arial"/>
                <a:cs typeface="Arial"/>
              </a:rPr>
              <a:t>QUIZ.</a:t>
            </a:r>
          </a:p>
        </p:txBody>
      </p:sp>
      <p:sp>
        <p:nvSpPr>
          <p:cNvPr id="15" name="TextBox 14"/>
          <p:cNvSpPr txBox="1"/>
          <p:nvPr/>
        </p:nvSpPr>
        <p:spPr>
          <a:xfrm>
            <a:off x="6024052" y="133169"/>
            <a:ext cx="5854278" cy="1338725"/>
          </a:xfrm>
          <a:prstGeom prst="rect">
            <a:avLst/>
          </a:prstGeom>
          <a:noFill/>
        </p:spPr>
        <p:txBody>
          <a:bodyPr wrap="square" lIns="0" tIns="0" rIns="0" bIns="0" rtlCol="0">
            <a:spAutoFit/>
          </a:bodyPr>
          <a:lstStyle/>
          <a:p>
            <a:pPr defTabSz="1088740">
              <a:spcBef>
                <a:spcPts val="5001"/>
              </a:spcBef>
              <a:buClr>
                <a:srgbClr val="F0AB00"/>
              </a:buClr>
              <a:buSzPct val="80000"/>
            </a:pPr>
            <a:r>
              <a:rPr lang="en-US" sz="2900" kern="0" dirty="0">
                <a:solidFill>
                  <a:schemeClr val="bg1"/>
                </a:solidFill>
                <a:ea typeface="Arial Unicode MS" pitchFamily="34" charset="-128"/>
                <a:cs typeface="Arial"/>
              </a:rPr>
              <a:t>These numbers were found in two tax declarations. One is entirely made up. Which one?</a:t>
            </a:r>
          </a:p>
        </p:txBody>
      </p:sp>
      <p:sp>
        <p:nvSpPr>
          <p:cNvPr id="16" name="Freeform 15"/>
          <p:cNvSpPr/>
          <p:nvPr/>
        </p:nvSpPr>
        <p:spPr bwMode="gray">
          <a:xfrm>
            <a:off x="6051260" y="2094614"/>
            <a:ext cx="2551929" cy="4306185"/>
          </a:xfrm>
          <a:custGeom>
            <a:avLst/>
            <a:gdLst>
              <a:gd name="connsiteX0" fmla="*/ 8467 w 1913467"/>
              <a:gd name="connsiteY0" fmla="*/ 0 h 3877734"/>
              <a:gd name="connsiteX1" fmla="*/ 1913467 w 1913467"/>
              <a:gd name="connsiteY1" fmla="*/ 0 h 3877734"/>
              <a:gd name="connsiteX2" fmla="*/ 1913467 w 1913467"/>
              <a:gd name="connsiteY2" fmla="*/ 3877734 h 3877734"/>
              <a:gd name="connsiteX3" fmla="*/ 59267 w 1913467"/>
              <a:gd name="connsiteY3" fmla="*/ 3877734 h 3877734"/>
              <a:gd name="connsiteX4" fmla="*/ 304800 w 1913467"/>
              <a:gd name="connsiteY4" fmla="*/ 3285067 h 3877734"/>
              <a:gd name="connsiteX5" fmla="*/ 143934 w 1913467"/>
              <a:gd name="connsiteY5" fmla="*/ 2717800 h 3877734"/>
              <a:gd name="connsiteX6" fmla="*/ 203200 w 1913467"/>
              <a:gd name="connsiteY6" fmla="*/ 2480734 h 3877734"/>
              <a:gd name="connsiteX7" fmla="*/ 118534 w 1913467"/>
              <a:gd name="connsiteY7" fmla="*/ 2218267 h 3877734"/>
              <a:gd name="connsiteX8" fmla="*/ 321734 w 1913467"/>
              <a:gd name="connsiteY8" fmla="*/ 1413934 h 3877734"/>
              <a:gd name="connsiteX9" fmla="*/ 152400 w 1913467"/>
              <a:gd name="connsiteY9" fmla="*/ 1143000 h 3877734"/>
              <a:gd name="connsiteX10" fmla="*/ 160867 w 1913467"/>
              <a:gd name="connsiteY10" fmla="*/ 897467 h 3877734"/>
              <a:gd name="connsiteX11" fmla="*/ 0 w 1913467"/>
              <a:gd name="connsiteY11" fmla="*/ 558800 h 3877734"/>
              <a:gd name="connsiteX12" fmla="*/ 118534 w 1913467"/>
              <a:gd name="connsiteY12" fmla="*/ 330200 h 3877734"/>
              <a:gd name="connsiteX13" fmla="*/ 101600 w 1913467"/>
              <a:gd name="connsiteY13" fmla="*/ 169334 h 3877734"/>
              <a:gd name="connsiteX0" fmla="*/ 8467 w 1913467"/>
              <a:gd name="connsiteY0" fmla="*/ 0 h 3877734"/>
              <a:gd name="connsiteX1" fmla="*/ 1913467 w 1913467"/>
              <a:gd name="connsiteY1" fmla="*/ 0 h 3877734"/>
              <a:gd name="connsiteX2" fmla="*/ 1913467 w 1913467"/>
              <a:gd name="connsiteY2" fmla="*/ 3877734 h 3877734"/>
              <a:gd name="connsiteX3" fmla="*/ 59267 w 1913467"/>
              <a:gd name="connsiteY3" fmla="*/ 3877734 h 3877734"/>
              <a:gd name="connsiteX4" fmla="*/ 304800 w 1913467"/>
              <a:gd name="connsiteY4" fmla="*/ 3285067 h 3877734"/>
              <a:gd name="connsiteX5" fmla="*/ 143934 w 1913467"/>
              <a:gd name="connsiteY5" fmla="*/ 2717800 h 3877734"/>
              <a:gd name="connsiteX6" fmla="*/ 203200 w 1913467"/>
              <a:gd name="connsiteY6" fmla="*/ 2480734 h 3877734"/>
              <a:gd name="connsiteX7" fmla="*/ 118534 w 1913467"/>
              <a:gd name="connsiteY7" fmla="*/ 2218267 h 3877734"/>
              <a:gd name="connsiteX8" fmla="*/ 321734 w 1913467"/>
              <a:gd name="connsiteY8" fmla="*/ 1413934 h 3877734"/>
              <a:gd name="connsiteX9" fmla="*/ 152400 w 1913467"/>
              <a:gd name="connsiteY9" fmla="*/ 1143000 h 3877734"/>
              <a:gd name="connsiteX10" fmla="*/ 160867 w 1913467"/>
              <a:gd name="connsiteY10" fmla="*/ 897467 h 3877734"/>
              <a:gd name="connsiteX11" fmla="*/ 0 w 1913467"/>
              <a:gd name="connsiteY11" fmla="*/ 558800 h 3877734"/>
              <a:gd name="connsiteX12" fmla="*/ 118534 w 1913467"/>
              <a:gd name="connsiteY12" fmla="*/ 330200 h 3877734"/>
              <a:gd name="connsiteX13" fmla="*/ 33867 w 1913467"/>
              <a:gd name="connsiteY13" fmla="*/ 8467 h 387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3467" h="3877734">
                <a:moveTo>
                  <a:pt x="8467" y="0"/>
                </a:moveTo>
                <a:lnTo>
                  <a:pt x="1913467" y="0"/>
                </a:lnTo>
                <a:lnTo>
                  <a:pt x="1913467" y="3877734"/>
                </a:lnTo>
                <a:lnTo>
                  <a:pt x="59267" y="3877734"/>
                </a:lnTo>
                <a:lnTo>
                  <a:pt x="304800" y="3285067"/>
                </a:lnTo>
                <a:lnTo>
                  <a:pt x="143934" y="2717800"/>
                </a:lnTo>
                <a:lnTo>
                  <a:pt x="203200" y="2480734"/>
                </a:lnTo>
                <a:lnTo>
                  <a:pt x="118534" y="2218267"/>
                </a:lnTo>
                <a:lnTo>
                  <a:pt x="321734" y="1413934"/>
                </a:lnTo>
                <a:lnTo>
                  <a:pt x="152400" y="1143000"/>
                </a:lnTo>
                <a:lnTo>
                  <a:pt x="160867" y="897467"/>
                </a:lnTo>
                <a:lnTo>
                  <a:pt x="0" y="558800"/>
                </a:lnTo>
                <a:lnTo>
                  <a:pt x="118534" y="330200"/>
                </a:lnTo>
                <a:lnTo>
                  <a:pt x="33867" y="8467"/>
                </a:lnTo>
              </a:path>
            </a:pathLst>
          </a:custGeom>
          <a:solidFill>
            <a:schemeClr val="bg1">
              <a:lumMod val="95000"/>
            </a:schemeClr>
          </a:solidFill>
          <a:ln w="6350" algn="ctr">
            <a:solidFill>
              <a:schemeClr val="bg1">
                <a:lumMod val="65000"/>
              </a:schemeClr>
            </a:solidFill>
            <a:miter lim="800000"/>
            <a:headEnd/>
            <a:tailEnd/>
          </a:ln>
        </p:spPr>
        <p:txBody>
          <a:bodyPr lIns="108876" tIns="54438" rIns="108876" bIns="54438" rtlCol="0" anchor="ctr"/>
          <a:lstStyle/>
          <a:p>
            <a:pPr algn="r" defTabSz="1088740"/>
            <a:r>
              <a:rPr lang="de-DE" b="1" dirty="0">
                <a:solidFill>
                  <a:srgbClr val="000000"/>
                </a:solidFill>
              </a:rPr>
              <a:t>EUR</a:t>
            </a:r>
          </a:p>
          <a:p>
            <a:pPr algn="r" defTabSz="1088740"/>
            <a:endParaRPr lang="de-DE" dirty="0">
              <a:solidFill>
                <a:srgbClr val="000000"/>
              </a:solidFill>
            </a:endParaRPr>
          </a:p>
          <a:p>
            <a:pPr algn="r" defTabSz="1088740"/>
            <a:r>
              <a:rPr lang="de-DE" dirty="0">
                <a:solidFill>
                  <a:srgbClr val="000000"/>
                </a:solidFill>
              </a:rPr>
              <a:t>127,-</a:t>
            </a:r>
          </a:p>
          <a:p>
            <a:pPr algn="r" defTabSz="1088740"/>
            <a:r>
              <a:rPr lang="de-DE" dirty="0">
                <a:solidFill>
                  <a:srgbClr val="000000"/>
                </a:solidFill>
              </a:rPr>
              <a:t>2.863,-</a:t>
            </a:r>
          </a:p>
          <a:p>
            <a:pPr algn="r" defTabSz="1088740"/>
            <a:r>
              <a:rPr lang="de-DE" dirty="0">
                <a:solidFill>
                  <a:srgbClr val="000000"/>
                </a:solidFill>
              </a:rPr>
              <a:t>10.983,-</a:t>
            </a:r>
          </a:p>
          <a:p>
            <a:pPr algn="r" defTabSz="1088740"/>
            <a:r>
              <a:rPr lang="de-DE" dirty="0">
                <a:solidFill>
                  <a:srgbClr val="000000"/>
                </a:solidFill>
              </a:rPr>
              <a:t>694,-</a:t>
            </a:r>
          </a:p>
          <a:p>
            <a:pPr algn="r" defTabSz="1088740"/>
            <a:r>
              <a:rPr lang="de-DE" dirty="0">
                <a:solidFill>
                  <a:srgbClr val="000000"/>
                </a:solidFill>
              </a:rPr>
              <a:t>29.309,-</a:t>
            </a:r>
          </a:p>
          <a:p>
            <a:pPr algn="r" defTabSz="1088740"/>
            <a:r>
              <a:rPr lang="de-DE" dirty="0">
                <a:solidFill>
                  <a:srgbClr val="000000"/>
                </a:solidFill>
              </a:rPr>
              <a:t>32,-</a:t>
            </a:r>
          </a:p>
          <a:p>
            <a:pPr algn="r" defTabSz="1088740"/>
            <a:r>
              <a:rPr lang="de-DE" dirty="0">
                <a:solidFill>
                  <a:srgbClr val="000000"/>
                </a:solidFill>
              </a:rPr>
              <a:t>843,-</a:t>
            </a:r>
          </a:p>
          <a:p>
            <a:pPr algn="r" defTabSz="1088740"/>
            <a:r>
              <a:rPr lang="de-DE" dirty="0">
                <a:solidFill>
                  <a:srgbClr val="000000"/>
                </a:solidFill>
              </a:rPr>
              <a:t>119.846,-</a:t>
            </a:r>
          </a:p>
          <a:p>
            <a:pPr algn="r" defTabSz="1088740"/>
            <a:r>
              <a:rPr lang="de-DE" dirty="0">
                <a:solidFill>
                  <a:srgbClr val="000000"/>
                </a:solidFill>
              </a:rPr>
              <a:t>18.744,-</a:t>
            </a:r>
          </a:p>
          <a:p>
            <a:pPr algn="r" defTabSz="1088740"/>
            <a:r>
              <a:rPr lang="de-DE" dirty="0">
                <a:solidFill>
                  <a:srgbClr val="000000"/>
                </a:solidFill>
              </a:rPr>
              <a:t>1.946,-</a:t>
            </a:r>
          </a:p>
          <a:p>
            <a:pPr algn="r" defTabSz="1088740"/>
            <a:r>
              <a:rPr lang="de-DE" dirty="0">
                <a:solidFill>
                  <a:srgbClr val="000000"/>
                </a:solidFill>
              </a:rPr>
              <a:t>275,</a:t>
            </a:r>
            <a:r>
              <a:rPr lang="de-DE" dirty="0" smtClean="0">
                <a:solidFill>
                  <a:srgbClr val="000000"/>
                </a:solidFill>
              </a:rPr>
              <a:t>-</a:t>
            </a:r>
            <a:endParaRPr lang="de-DE" dirty="0">
              <a:solidFill>
                <a:srgbClr val="000000"/>
              </a:solidFill>
            </a:endParaRPr>
          </a:p>
        </p:txBody>
      </p:sp>
      <p:sp>
        <p:nvSpPr>
          <p:cNvPr id="17" name="Freeform 16"/>
          <p:cNvSpPr/>
          <p:nvPr/>
        </p:nvSpPr>
        <p:spPr bwMode="gray">
          <a:xfrm>
            <a:off x="9161795" y="2094614"/>
            <a:ext cx="2551929" cy="4306185"/>
          </a:xfrm>
          <a:custGeom>
            <a:avLst/>
            <a:gdLst>
              <a:gd name="connsiteX0" fmla="*/ 8467 w 1913467"/>
              <a:gd name="connsiteY0" fmla="*/ 0 h 3877734"/>
              <a:gd name="connsiteX1" fmla="*/ 1913467 w 1913467"/>
              <a:gd name="connsiteY1" fmla="*/ 0 h 3877734"/>
              <a:gd name="connsiteX2" fmla="*/ 1913467 w 1913467"/>
              <a:gd name="connsiteY2" fmla="*/ 3877734 h 3877734"/>
              <a:gd name="connsiteX3" fmla="*/ 59267 w 1913467"/>
              <a:gd name="connsiteY3" fmla="*/ 3877734 h 3877734"/>
              <a:gd name="connsiteX4" fmla="*/ 304800 w 1913467"/>
              <a:gd name="connsiteY4" fmla="*/ 3285067 h 3877734"/>
              <a:gd name="connsiteX5" fmla="*/ 143934 w 1913467"/>
              <a:gd name="connsiteY5" fmla="*/ 2717800 h 3877734"/>
              <a:gd name="connsiteX6" fmla="*/ 203200 w 1913467"/>
              <a:gd name="connsiteY6" fmla="*/ 2480734 h 3877734"/>
              <a:gd name="connsiteX7" fmla="*/ 118534 w 1913467"/>
              <a:gd name="connsiteY7" fmla="*/ 2218267 h 3877734"/>
              <a:gd name="connsiteX8" fmla="*/ 321734 w 1913467"/>
              <a:gd name="connsiteY8" fmla="*/ 1413934 h 3877734"/>
              <a:gd name="connsiteX9" fmla="*/ 152400 w 1913467"/>
              <a:gd name="connsiteY9" fmla="*/ 1143000 h 3877734"/>
              <a:gd name="connsiteX10" fmla="*/ 160867 w 1913467"/>
              <a:gd name="connsiteY10" fmla="*/ 897467 h 3877734"/>
              <a:gd name="connsiteX11" fmla="*/ 0 w 1913467"/>
              <a:gd name="connsiteY11" fmla="*/ 558800 h 3877734"/>
              <a:gd name="connsiteX12" fmla="*/ 118534 w 1913467"/>
              <a:gd name="connsiteY12" fmla="*/ 330200 h 3877734"/>
              <a:gd name="connsiteX13" fmla="*/ 101600 w 1913467"/>
              <a:gd name="connsiteY13" fmla="*/ 169334 h 3877734"/>
              <a:gd name="connsiteX0" fmla="*/ 8467 w 1913467"/>
              <a:gd name="connsiteY0" fmla="*/ 0 h 3877734"/>
              <a:gd name="connsiteX1" fmla="*/ 1913467 w 1913467"/>
              <a:gd name="connsiteY1" fmla="*/ 0 h 3877734"/>
              <a:gd name="connsiteX2" fmla="*/ 1913467 w 1913467"/>
              <a:gd name="connsiteY2" fmla="*/ 3877734 h 3877734"/>
              <a:gd name="connsiteX3" fmla="*/ 59267 w 1913467"/>
              <a:gd name="connsiteY3" fmla="*/ 3877734 h 3877734"/>
              <a:gd name="connsiteX4" fmla="*/ 304800 w 1913467"/>
              <a:gd name="connsiteY4" fmla="*/ 3285067 h 3877734"/>
              <a:gd name="connsiteX5" fmla="*/ 143934 w 1913467"/>
              <a:gd name="connsiteY5" fmla="*/ 2717800 h 3877734"/>
              <a:gd name="connsiteX6" fmla="*/ 203200 w 1913467"/>
              <a:gd name="connsiteY6" fmla="*/ 2480734 h 3877734"/>
              <a:gd name="connsiteX7" fmla="*/ 118534 w 1913467"/>
              <a:gd name="connsiteY7" fmla="*/ 2218267 h 3877734"/>
              <a:gd name="connsiteX8" fmla="*/ 321734 w 1913467"/>
              <a:gd name="connsiteY8" fmla="*/ 1413934 h 3877734"/>
              <a:gd name="connsiteX9" fmla="*/ 152400 w 1913467"/>
              <a:gd name="connsiteY9" fmla="*/ 1143000 h 3877734"/>
              <a:gd name="connsiteX10" fmla="*/ 160867 w 1913467"/>
              <a:gd name="connsiteY10" fmla="*/ 897467 h 3877734"/>
              <a:gd name="connsiteX11" fmla="*/ 0 w 1913467"/>
              <a:gd name="connsiteY11" fmla="*/ 558800 h 3877734"/>
              <a:gd name="connsiteX12" fmla="*/ 118534 w 1913467"/>
              <a:gd name="connsiteY12" fmla="*/ 330200 h 3877734"/>
              <a:gd name="connsiteX13" fmla="*/ 33867 w 1913467"/>
              <a:gd name="connsiteY13" fmla="*/ 8467 h 387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3467" h="3877734">
                <a:moveTo>
                  <a:pt x="8467" y="0"/>
                </a:moveTo>
                <a:lnTo>
                  <a:pt x="1913467" y="0"/>
                </a:lnTo>
                <a:lnTo>
                  <a:pt x="1913467" y="3877734"/>
                </a:lnTo>
                <a:lnTo>
                  <a:pt x="59267" y="3877734"/>
                </a:lnTo>
                <a:lnTo>
                  <a:pt x="304800" y="3285067"/>
                </a:lnTo>
                <a:lnTo>
                  <a:pt x="143934" y="2717800"/>
                </a:lnTo>
                <a:lnTo>
                  <a:pt x="203200" y="2480734"/>
                </a:lnTo>
                <a:lnTo>
                  <a:pt x="118534" y="2218267"/>
                </a:lnTo>
                <a:lnTo>
                  <a:pt x="321734" y="1413934"/>
                </a:lnTo>
                <a:lnTo>
                  <a:pt x="152400" y="1143000"/>
                </a:lnTo>
                <a:lnTo>
                  <a:pt x="160867" y="897467"/>
                </a:lnTo>
                <a:lnTo>
                  <a:pt x="0" y="558800"/>
                </a:lnTo>
                <a:lnTo>
                  <a:pt x="118534" y="330200"/>
                </a:lnTo>
                <a:lnTo>
                  <a:pt x="33867" y="8467"/>
                </a:lnTo>
              </a:path>
            </a:pathLst>
          </a:custGeom>
          <a:solidFill>
            <a:schemeClr val="bg1">
              <a:lumMod val="95000"/>
            </a:schemeClr>
          </a:solidFill>
          <a:ln w="6350" algn="ctr">
            <a:solidFill>
              <a:schemeClr val="bg1">
                <a:lumMod val="65000"/>
              </a:schemeClr>
            </a:solidFill>
            <a:miter lim="800000"/>
            <a:headEnd/>
            <a:tailEnd/>
          </a:ln>
        </p:spPr>
        <p:txBody>
          <a:bodyPr lIns="108876" tIns="54438" rIns="108876" bIns="54438" rtlCol="0" anchor="ctr"/>
          <a:lstStyle/>
          <a:p>
            <a:pPr algn="r" defTabSz="1088740"/>
            <a:r>
              <a:rPr lang="de-DE" b="1" dirty="0">
                <a:solidFill>
                  <a:srgbClr val="000000"/>
                </a:solidFill>
              </a:rPr>
              <a:t>EUR</a:t>
            </a:r>
          </a:p>
          <a:p>
            <a:pPr algn="r" defTabSz="1088740"/>
            <a:endParaRPr lang="de-DE" dirty="0">
              <a:solidFill>
                <a:srgbClr val="000000"/>
              </a:solidFill>
            </a:endParaRPr>
          </a:p>
          <a:p>
            <a:pPr algn="r" defTabSz="1088740"/>
            <a:r>
              <a:rPr lang="de-DE" dirty="0">
                <a:solidFill>
                  <a:srgbClr val="000000"/>
                </a:solidFill>
              </a:rPr>
              <a:t>937,-</a:t>
            </a:r>
          </a:p>
          <a:p>
            <a:pPr algn="r" defTabSz="1088740"/>
            <a:r>
              <a:rPr lang="de-DE" dirty="0">
                <a:solidFill>
                  <a:srgbClr val="000000"/>
                </a:solidFill>
              </a:rPr>
              <a:t>82.654,-</a:t>
            </a:r>
          </a:p>
          <a:p>
            <a:pPr algn="r" defTabSz="1088740"/>
            <a:r>
              <a:rPr lang="de-DE" dirty="0">
                <a:solidFill>
                  <a:srgbClr val="000000"/>
                </a:solidFill>
              </a:rPr>
              <a:t>18.465,-</a:t>
            </a:r>
          </a:p>
          <a:p>
            <a:pPr algn="r" defTabSz="1088740"/>
            <a:r>
              <a:rPr lang="de-DE" dirty="0">
                <a:solidFill>
                  <a:srgbClr val="000000"/>
                </a:solidFill>
              </a:rPr>
              <a:t>725,-</a:t>
            </a:r>
          </a:p>
          <a:p>
            <a:pPr algn="r" defTabSz="1088740"/>
            <a:r>
              <a:rPr lang="de-DE" dirty="0">
                <a:solidFill>
                  <a:srgbClr val="000000"/>
                </a:solidFill>
              </a:rPr>
              <a:t>98.832,-</a:t>
            </a:r>
          </a:p>
          <a:p>
            <a:pPr algn="r" defTabSz="1088740"/>
            <a:r>
              <a:rPr lang="de-DE" dirty="0">
                <a:solidFill>
                  <a:srgbClr val="000000"/>
                </a:solidFill>
              </a:rPr>
              <a:t>7.363,-</a:t>
            </a:r>
          </a:p>
          <a:p>
            <a:pPr algn="r" defTabSz="1088740"/>
            <a:r>
              <a:rPr lang="de-DE" dirty="0">
                <a:solidFill>
                  <a:srgbClr val="000000"/>
                </a:solidFill>
              </a:rPr>
              <a:t>4.538,-</a:t>
            </a:r>
          </a:p>
          <a:p>
            <a:pPr algn="r" defTabSz="1088740"/>
            <a:r>
              <a:rPr lang="de-DE" dirty="0">
                <a:solidFill>
                  <a:srgbClr val="000000"/>
                </a:solidFill>
              </a:rPr>
              <a:t>38,-</a:t>
            </a:r>
          </a:p>
          <a:p>
            <a:pPr algn="r" defTabSz="1088740"/>
            <a:r>
              <a:rPr lang="de-DE" dirty="0">
                <a:solidFill>
                  <a:srgbClr val="000000"/>
                </a:solidFill>
              </a:rPr>
              <a:t>8.327,-</a:t>
            </a:r>
          </a:p>
          <a:p>
            <a:pPr algn="r" defTabSz="1088740"/>
            <a:r>
              <a:rPr lang="de-DE" dirty="0">
                <a:solidFill>
                  <a:srgbClr val="000000"/>
                </a:solidFill>
              </a:rPr>
              <a:t>482,-</a:t>
            </a:r>
          </a:p>
          <a:p>
            <a:pPr algn="r" defTabSz="1088740"/>
            <a:r>
              <a:rPr lang="de-DE" dirty="0">
                <a:solidFill>
                  <a:srgbClr val="000000"/>
                </a:solidFill>
              </a:rPr>
              <a:t>2.945,-</a:t>
            </a:r>
          </a:p>
        </p:txBody>
      </p:sp>
      <p:sp>
        <p:nvSpPr>
          <p:cNvPr id="8" name="Freeform 7"/>
          <p:cNvSpPr/>
          <p:nvPr/>
        </p:nvSpPr>
        <p:spPr bwMode="gray">
          <a:xfrm>
            <a:off x="9145587" y="2094614"/>
            <a:ext cx="2551929" cy="4306185"/>
          </a:xfrm>
          <a:custGeom>
            <a:avLst/>
            <a:gdLst>
              <a:gd name="connsiteX0" fmla="*/ 8467 w 1913467"/>
              <a:gd name="connsiteY0" fmla="*/ 0 h 3877734"/>
              <a:gd name="connsiteX1" fmla="*/ 1913467 w 1913467"/>
              <a:gd name="connsiteY1" fmla="*/ 0 h 3877734"/>
              <a:gd name="connsiteX2" fmla="*/ 1913467 w 1913467"/>
              <a:gd name="connsiteY2" fmla="*/ 3877734 h 3877734"/>
              <a:gd name="connsiteX3" fmla="*/ 59267 w 1913467"/>
              <a:gd name="connsiteY3" fmla="*/ 3877734 h 3877734"/>
              <a:gd name="connsiteX4" fmla="*/ 304800 w 1913467"/>
              <a:gd name="connsiteY4" fmla="*/ 3285067 h 3877734"/>
              <a:gd name="connsiteX5" fmla="*/ 143934 w 1913467"/>
              <a:gd name="connsiteY5" fmla="*/ 2717800 h 3877734"/>
              <a:gd name="connsiteX6" fmla="*/ 203200 w 1913467"/>
              <a:gd name="connsiteY6" fmla="*/ 2480734 h 3877734"/>
              <a:gd name="connsiteX7" fmla="*/ 118534 w 1913467"/>
              <a:gd name="connsiteY7" fmla="*/ 2218267 h 3877734"/>
              <a:gd name="connsiteX8" fmla="*/ 321734 w 1913467"/>
              <a:gd name="connsiteY8" fmla="*/ 1413934 h 3877734"/>
              <a:gd name="connsiteX9" fmla="*/ 152400 w 1913467"/>
              <a:gd name="connsiteY9" fmla="*/ 1143000 h 3877734"/>
              <a:gd name="connsiteX10" fmla="*/ 160867 w 1913467"/>
              <a:gd name="connsiteY10" fmla="*/ 897467 h 3877734"/>
              <a:gd name="connsiteX11" fmla="*/ 0 w 1913467"/>
              <a:gd name="connsiteY11" fmla="*/ 558800 h 3877734"/>
              <a:gd name="connsiteX12" fmla="*/ 118534 w 1913467"/>
              <a:gd name="connsiteY12" fmla="*/ 330200 h 3877734"/>
              <a:gd name="connsiteX13" fmla="*/ 101600 w 1913467"/>
              <a:gd name="connsiteY13" fmla="*/ 169334 h 3877734"/>
              <a:gd name="connsiteX0" fmla="*/ 8467 w 1913467"/>
              <a:gd name="connsiteY0" fmla="*/ 0 h 3877734"/>
              <a:gd name="connsiteX1" fmla="*/ 1913467 w 1913467"/>
              <a:gd name="connsiteY1" fmla="*/ 0 h 3877734"/>
              <a:gd name="connsiteX2" fmla="*/ 1913467 w 1913467"/>
              <a:gd name="connsiteY2" fmla="*/ 3877734 h 3877734"/>
              <a:gd name="connsiteX3" fmla="*/ 59267 w 1913467"/>
              <a:gd name="connsiteY3" fmla="*/ 3877734 h 3877734"/>
              <a:gd name="connsiteX4" fmla="*/ 304800 w 1913467"/>
              <a:gd name="connsiteY4" fmla="*/ 3285067 h 3877734"/>
              <a:gd name="connsiteX5" fmla="*/ 143934 w 1913467"/>
              <a:gd name="connsiteY5" fmla="*/ 2717800 h 3877734"/>
              <a:gd name="connsiteX6" fmla="*/ 203200 w 1913467"/>
              <a:gd name="connsiteY6" fmla="*/ 2480734 h 3877734"/>
              <a:gd name="connsiteX7" fmla="*/ 118534 w 1913467"/>
              <a:gd name="connsiteY7" fmla="*/ 2218267 h 3877734"/>
              <a:gd name="connsiteX8" fmla="*/ 321734 w 1913467"/>
              <a:gd name="connsiteY8" fmla="*/ 1413934 h 3877734"/>
              <a:gd name="connsiteX9" fmla="*/ 152400 w 1913467"/>
              <a:gd name="connsiteY9" fmla="*/ 1143000 h 3877734"/>
              <a:gd name="connsiteX10" fmla="*/ 160867 w 1913467"/>
              <a:gd name="connsiteY10" fmla="*/ 897467 h 3877734"/>
              <a:gd name="connsiteX11" fmla="*/ 0 w 1913467"/>
              <a:gd name="connsiteY11" fmla="*/ 558800 h 3877734"/>
              <a:gd name="connsiteX12" fmla="*/ 118534 w 1913467"/>
              <a:gd name="connsiteY12" fmla="*/ 330200 h 3877734"/>
              <a:gd name="connsiteX13" fmla="*/ 33867 w 1913467"/>
              <a:gd name="connsiteY13" fmla="*/ 8467 h 387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3467" h="3877734">
                <a:moveTo>
                  <a:pt x="8467" y="0"/>
                </a:moveTo>
                <a:lnTo>
                  <a:pt x="1913467" y="0"/>
                </a:lnTo>
                <a:lnTo>
                  <a:pt x="1913467" y="3877734"/>
                </a:lnTo>
                <a:lnTo>
                  <a:pt x="59267" y="3877734"/>
                </a:lnTo>
                <a:lnTo>
                  <a:pt x="304800" y="3285067"/>
                </a:lnTo>
                <a:lnTo>
                  <a:pt x="143934" y="2717800"/>
                </a:lnTo>
                <a:lnTo>
                  <a:pt x="203200" y="2480734"/>
                </a:lnTo>
                <a:lnTo>
                  <a:pt x="118534" y="2218267"/>
                </a:lnTo>
                <a:lnTo>
                  <a:pt x="321734" y="1413934"/>
                </a:lnTo>
                <a:lnTo>
                  <a:pt x="152400" y="1143000"/>
                </a:lnTo>
                <a:lnTo>
                  <a:pt x="160867" y="897467"/>
                </a:lnTo>
                <a:lnTo>
                  <a:pt x="0" y="558800"/>
                </a:lnTo>
                <a:lnTo>
                  <a:pt x="118534" y="330200"/>
                </a:lnTo>
                <a:lnTo>
                  <a:pt x="33867" y="8467"/>
                </a:lnTo>
              </a:path>
            </a:pathLst>
          </a:custGeom>
          <a:noFill/>
          <a:ln w="155575" algn="ctr">
            <a:solidFill>
              <a:schemeClr val="accent5"/>
            </a:solidFill>
            <a:miter lim="800000"/>
            <a:headEnd/>
            <a:tailEnd/>
          </a:ln>
        </p:spPr>
        <p:txBody>
          <a:bodyPr lIns="108876" tIns="54438" rIns="108876" bIns="54438" rtlCol="0" anchor="ctr"/>
          <a:lstStyle/>
          <a:p>
            <a:pPr algn="r" defTabSz="1088740"/>
            <a:endParaRPr lang="de-DE" dirty="0">
              <a:solidFill>
                <a:srgbClr val="000000"/>
              </a:solidFill>
            </a:endParaRPr>
          </a:p>
        </p:txBody>
      </p:sp>
      <p:sp>
        <p:nvSpPr>
          <p:cNvPr id="9" name="Rectangle 8"/>
          <p:cNvSpPr/>
          <p:nvPr/>
        </p:nvSpPr>
        <p:spPr>
          <a:xfrm>
            <a:off x="5999825" y="1633503"/>
            <a:ext cx="5252708" cy="353937"/>
          </a:xfrm>
          <a:prstGeom prst="rect">
            <a:avLst/>
          </a:prstGeom>
        </p:spPr>
        <p:txBody>
          <a:bodyPr wrap="none" lIns="60954" tIns="30477" rIns="60954" bIns="30477">
            <a:spAutoFit/>
          </a:bodyPr>
          <a:lstStyle/>
          <a:p>
            <a:r>
              <a:rPr lang="en-US" sz="1900" b="1" dirty="0" err="1">
                <a:solidFill>
                  <a:srgbClr val="FFC000"/>
                </a:solidFill>
                <a:latin typeface="BentonSans Book" panose="02000503000000020004" pitchFamily="2" charset="0"/>
              </a:rPr>
              <a:t>Benford's</a:t>
            </a:r>
            <a:r>
              <a:rPr lang="en-US" sz="1900" b="1" dirty="0">
                <a:solidFill>
                  <a:srgbClr val="FFC000"/>
                </a:solidFill>
                <a:latin typeface="BentonSans Book" panose="02000503000000020004" pitchFamily="2" charset="0"/>
              </a:rPr>
              <a:t> Law</a:t>
            </a:r>
            <a:r>
              <a:rPr lang="en-US" sz="1900" dirty="0">
                <a:solidFill>
                  <a:srgbClr val="FFC000"/>
                </a:solidFill>
                <a:latin typeface="BentonSans Book" panose="02000503000000020004" pitchFamily="2" charset="0"/>
              </a:rPr>
              <a:t>, also called the </a:t>
            </a:r>
            <a:r>
              <a:rPr lang="en-US" sz="1900" b="1" dirty="0">
                <a:solidFill>
                  <a:srgbClr val="FFC000"/>
                </a:solidFill>
                <a:latin typeface="BentonSans Book" panose="02000503000000020004" pitchFamily="2" charset="0"/>
              </a:rPr>
              <a:t>First-Digit Law</a:t>
            </a:r>
            <a:endParaRPr lang="en-GB" sz="1900" dirty="0">
              <a:solidFill>
                <a:srgbClr val="FFC000"/>
              </a:solidFill>
              <a:latin typeface="BentonSans Book" panose="02000503000000020004" pitchFamily="2" charset="0"/>
            </a:endParaRPr>
          </a:p>
        </p:txBody>
      </p:sp>
    </p:spTree>
    <p:extLst>
      <p:ext uri="{BB962C8B-B14F-4D97-AF65-F5344CB8AC3E}">
        <p14:creationId xmlns:p14="http://schemas.microsoft.com/office/powerpoint/2010/main" val="32089980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2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8"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3780699896"/>
              </p:ext>
            </p:extLst>
          </p:nvPr>
        </p:nvGraphicFramePr>
        <p:xfrm>
          <a:off x="687387" y="534194"/>
          <a:ext cx="10668000" cy="601980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
          <p:cNvSpPr txBox="1">
            <a:spLocks/>
          </p:cNvSpPr>
          <p:nvPr/>
        </p:nvSpPr>
        <p:spPr>
          <a:xfrm>
            <a:off x="4268787" y="457994"/>
            <a:ext cx="7086600" cy="2781884"/>
          </a:xfrm>
          <a:prstGeom prst="rect">
            <a:avLst/>
          </a:prstGeom>
        </p:spPr>
        <p:txBody>
          <a:bodyPr vert="horz" lIns="40186" tIns="20133" rIns="40186" bIns="20133"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088740">
              <a:lnSpc>
                <a:spcPts val="7144"/>
              </a:lnSpc>
              <a:spcBef>
                <a:spcPts val="5715"/>
              </a:spcBef>
              <a:buClr>
                <a:srgbClr val="F0AB00"/>
              </a:buClr>
              <a:buSzPct val="80000"/>
            </a:pPr>
            <a:r>
              <a:rPr lang="en-US" sz="6400" kern="0" dirty="0" err="1" smtClean="0">
                <a:solidFill>
                  <a:srgbClr val="F0AB00"/>
                </a:solidFill>
                <a:latin typeface="Arial"/>
                <a:ea typeface="Arial Unicode MS" pitchFamily="34" charset="-128"/>
                <a:cs typeface="Arial"/>
              </a:rPr>
              <a:t>Benford’s</a:t>
            </a:r>
            <a:r>
              <a:rPr lang="en-US" sz="6400" kern="0" dirty="0" smtClean="0">
                <a:solidFill>
                  <a:srgbClr val="F0AB00"/>
                </a:solidFill>
                <a:latin typeface="Arial"/>
                <a:ea typeface="Arial Unicode MS" pitchFamily="34" charset="-128"/>
                <a:cs typeface="Arial"/>
              </a:rPr>
              <a:t> Law</a:t>
            </a:r>
            <a:endParaRPr lang="en-US" sz="6400" dirty="0">
              <a:solidFill>
                <a:srgbClr val="FFFFFF"/>
              </a:solidFill>
              <a:latin typeface="Arial"/>
              <a:cs typeface="Arial"/>
            </a:endParaRPr>
          </a:p>
        </p:txBody>
      </p:sp>
      <p:sp>
        <p:nvSpPr>
          <p:cNvPr id="4" name="TextBox 3"/>
          <p:cNvSpPr txBox="1"/>
          <p:nvPr/>
        </p:nvSpPr>
        <p:spPr>
          <a:xfrm>
            <a:off x="5106987" y="2362994"/>
            <a:ext cx="5410200" cy="52322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700" kern="0" dirty="0" smtClean="0">
                <a:solidFill>
                  <a:srgbClr val="FFFFFF"/>
                </a:solidFill>
                <a:ea typeface="Arial Unicode MS" pitchFamily="34" charset="-128"/>
                <a:cs typeface="Arial Unicode MS" pitchFamily="34" charset="-128"/>
              </a:rPr>
              <a:t>Distribution of the first digit of real-world sets of numbers </a:t>
            </a:r>
            <a:r>
              <a:rPr lang="en-US" sz="1700" dirty="0" smtClean="0">
                <a:solidFill>
                  <a:srgbClr val="FFFFFF"/>
                </a:solidFill>
              </a:rPr>
              <a:t>that uniformly span </a:t>
            </a:r>
            <a:r>
              <a:rPr lang="en-US" sz="1700" dirty="0">
                <a:solidFill>
                  <a:srgbClr val="FFFFFF"/>
                </a:solidFill>
              </a:rPr>
              <a:t>several orders of </a:t>
            </a:r>
            <a:r>
              <a:rPr lang="en-US" sz="1700" dirty="0" smtClean="0">
                <a:solidFill>
                  <a:srgbClr val="FFFFFF"/>
                </a:solidFill>
              </a:rPr>
              <a:t>magnitude</a:t>
            </a:r>
            <a:endParaRPr lang="en-US" sz="1700" kern="0" dirty="0" smtClean="0">
              <a:solidFill>
                <a:srgbClr val="FFFFFF"/>
              </a:solidFill>
              <a:ea typeface="Arial Unicode MS" pitchFamily="34" charset="-128"/>
              <a:cs typeface="Arial Unicode MS" pitchFamily="34" charset="-128"/>
            </a:endParaRPr>
          </a:p>
        </p:txBody>
      </p:sp>
    </p:spTree>
    <p:extLst>
      <p:ext uri="{BB962C8B-B14F-4D97-AF65-F5344CB8AC3E}">
        <p14:creationId xmlns:p14="http://schemas.microsoft.com/office/powerpoint/2010/main" val="36323739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5167" cy="6859588"/>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20786" y="492910"/>
            <a:ext cx="9866133" cy="5070484"/>
          </a:xfrm>
          <a:prstGeom prst="rect">
            <a:avLst/>
          </a:prstGeom>
        </p:spPr>
      </p:pic>
      <p:sp>
        <p:nvSpPr>
          <p:cNvPr id="7" name="Rectangle 6"/>
          <p:cNvSpPr/>
          <p:nvPr/>
        </p:nvSpPr>
        <p:spPr>
          <a:xfrm>
            <a:off x="9418145" y="686594"/>
            <a:ext cx="1391582" cy="307777"/>
          </a:xfrm>
          <a:prstGeom prst="rect">
            <a:avLst/>
          </a:prstGeom>
        </p:spPr>
        <p:txBody>
          <a:bodyPr wrap="square">
            <a:spAutoFit/>
          </a:bodyPr>
          <a:lstStyle/>
          <a:p>
            <a:r>
              <a:rPr lang="en-US" sz="1400" dirty="0"/>
              <a:t> 1999 to </a:t>
            </a:r>
            <a:r>
              <a:rPr lang="en-US" sz="1400" dirty="0" smtClean="0"/>
              <a:t>2009</a:t>
            </a:r>
            <a:endParaRPr lang="en-US" sz="1400" dirty="0"/>
          </a:p>
        </p:txBody>
      </p:sp>
      <p:sp>
        <p:nvSpPr>
          <p:cNvPr id="8" name="Rectangle 7"/>
          <p:cNvSpPr/>
          <p:nvPr/>
        </p:nvSpPr>
        <p:spPr>
          <a:xfrm>
            <a:off x="1144587" y="5639594"/>
            <a:ext cx="10134600" cy="1015663"/>
          </a:xfrm>
          <a:prstGeom prst="rect">
            <a:avLst/>
          </a:prstGeom>
          <a:noFill/>
        </p:spPr>
        <p:txBody>
          <a:bodyPr wrap="square">
            <a:spAutoFit/>
          </a:bodyPr>
          <a:lstStyle/>
          <a:p>
            <a:r>
              <a:rPr lang="en-US" sz="2000" i="1" dirty="0" smtClean="0">
                <a:solidFill>
                  <a:schemeClr val="bg1"/>
                </a:solidFill>
                <a:latin typeface="Times New Roman"/>
                <a:cs typeface="Times New Roman"/>
              </a:rPr>
              <a:t>“Greece shows </a:t>
            </a:r>
            <a:r>
              <a:rPr lang="en-US" sz="2000" i="1" dirty="0">
                <a:solidFill>
                  <a:schemeClr val="bg1"/>
                </a:solidFill>
                <a:latin typeface="Times New Roman"/>
                <a:cs typeface="Times New Roman"/>
              </a:rPr>
              <a:t>the largest deviation </a:t>
            </a:r>
            <a:r>
              <a:rPr lang="en-US" sz="2000" i="1" dirty="0" smtClean="0">
                <a:solidFill>
                  <a:schemeClr val="bg1"/>
                </a:solidFill>
                <a:latin typeface="Times New Roman"/>
                <a:cs typeface="Times New Roman"/>
              </a:rPr>
              <a:t>from </a:t>
            </a:r>
            <a:r>
              <a:rPr lang="en-US" sz="2000" i="1" dirty="0" err="1" smtClean="0">
                <a:solidFill>
                  <a:schemeClr val="bg1"/>
                </a:solidFill>
                <a:latin typeface="Times New Roman"/>
                <a:cs typeface="Times New Roman"/>
              </a:rPr>
              <a:t>Benford’s</a:t>
            </a:r>
            <a:r>
              <a:rPr lang="en-US" sz="2000" i="1" dirty="0" smtClean="0">
                <a:solidFill>
                  <a:schemeClr val="bg1"/>
                </a:solidFill>
                <a:latin typeface="Times New Roman"/>
                <a:cs typeface="Times New Roman"/>
              </a:rPr>
              <a:t> </a:t>
            </a:r>
            <a:r>
              <a:rPr lang="en-US" sz="2000" i="1" dirty="0">
                <a:solidFill>
                  <a:schemeClr val="bg1"/>
                </a:solidFill>
                <a:latin typeface="Times New Roman"/>
                <a:cs typeface="Times New Roman"/>
              </a:rPr>
              <a:t>law with respect to all measures</a:t>
            </a:r>
            <a:r>
              <a:rPr lang="en-US" sz="2000" i="1" dirty="0" smtClean="0">
                <a:solidFill>
                  <a:schemeClr val="bg1"/>
                </a:solidFill>
                <a:latin typeface="Times New Roman"/>
                <a:cs typeface="Times New Roman"/>
              </a:rPr>
              <a:t>. [And] </a:t>
            </a:r>
            <a:r>
              <a:rPr lang="en-US" sz="2000" i="1" dirty="0">
                <a:solidFill>
                  <a:schemeClr val="bg1"/>
                </a:solidFill>
                <a:latin typeface="Times New Roman"/>
                <a:cs typeface="Times New Roman"/>
              </a:rPr>
              <a:t>the suspicion </a:t>
            </a:r>
            <a:r>
              <a:rPr lang="en-US" sz="2000" i="1" dirty="0" smtClean="0">
                <a:solidFill>
                  <a:schemeClr val="bg1"/>
                </a:solidFill>
                <a:latin typeface="Times New Roman"/>
                <a:cs typeface="Times New Roman"/>
              </a:rPr>
              <a:t>of manipulating </a:t>
            </a:r>
            <a:r>
              <a:rPr lang="en-US" sz="2000" i="1" dirty="0">
                <a:solidFill>
                  <a:schemeClr val="bg1"/>
                </a:solidFill>
                <a:latin typeface="Times New Roman"/>
                <a:cs typeface="Times New Roman"/>
              </a:rPr>
              <a:t>data has officially been confirmed by the European Commission</a:t>
            </a:r>
            <a:r>
              <a:rPr lang="en-US" sz="2000" i="1" dirty="0" smtClean="0">
                <a:solidFill>
                  <a:schemeClr val="bg1"/>
                </a:solidFill>
                <a:latin typeface="Times New Roman"/>
                <a:cs typeface="Times New Roman"/>
              </a:rPr>
              <a:t>.”</a:t>
            </a:r>
          </a:p>
          <a:p>
            <a:pPr algn="r"/>
            <a:r>
              <a:rPr lang="en-US" sz="2000" i="1" dirty="0" smtClean="0">
                <a:solidFill>
                  <a:schemeClr val="bg1"/>
                </a:solidFill>
                <a:latin typeface="Times New Roman"/>
                <a:cs typeface="Times New Roman"/>
              </a:rPr>
              <a:t> </a:t>
            </a:r>
            <a:r>
              <a:rPr lang="en-US" sz="2000" i="1" dirty="0">
                <a:solidFill>
                  <a:schemeClr val="bg1"/>
                </a:solidFill>
                <a:latin typeface="Times New Roman"/>
                <a:cs typeface="Times New Roman"/>
              </a:rPr>
              <a:t>Fact and Fiction in EU-</a:t>
            </a:r>
            <a:r>
              <a:rPr lang="en-US" sz="2000" i="1" dirty="0" err="1">
                <a:solidFill>
                  <a:schemeClr val="bg1"/>
                </a:solidFill>
                <a:latin typeface="Times New Roman"/>
                <a:cs typeface="Times New Roman"/>
              </a:rPr>
              <a:t>GovernmentalEconomic</a:t>
            </a:r>
            <a:r>
              <a:rPr lang="en-US" sz="2000" i="1" dirty="0">
                <a:solidFill>
                  <a:schemeClr val="bg1"/>
                </a:solidFill>
                <a:latin typeface="Times New Roman"/>
                <a:cs typeface="Times New Roman"/>
              </a:rPr>
              <a:t> Data, </a:t>
            </a:r>
            <a:r>
              <a:rPr lang="en-US" sz="2000" i="1" dirty="0" smtClean="0">
                <a:solidFill>
                  <a:schemeClr val="bg1"/>
                </a:solidFill>
                <a:latin typeface="Times New Roman"/>
                <a:cs typeface="Times New Roman"/>
              </a:rPr>
              <a:t>2011</a:t>
            </a:r>
            <a:endParaRPr lang="en-US" sz="2000" i="1" dirty="0">
              <a:solidFill>
                <a:schemeClr val="bg1"/>
              </a:solidFill>
              <a:latin typeface="Times New Roman"/>
              <a:cs typeface="Times New Roman"/>
            </a:endParaRPr>
          </a:p>
        </p:txBody>
      </p:sp>
    </p:spTree>
    <p:extLst>
      <p:ext uri="{BB962C8B-B14F-4D97-AF65-F5344CB8AC3E}">
        <p14:creationId xmlns:p14="http://schemas.microsoft.com/office/powerpoint/2010/main" val="18571093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uppieren 107"/>
          <p:cNvGrpSpPr/>
          <p:nvPr/>
        </p:nvGrpSpPr>
        <p:grpSpPr>
          <a:xfrm>
            <a:off x="483127" y="950046"/>
            <a:ext cx="7635568" cy="5759717"/>
            <a:chOff x="465138" y="714644"/>
            <a:chExt cx="11454345" cy="8640242"/>
          </a:xfrm>
        </p:grpSpPr>
        <p:sp>
          <p:nvSpPr>
            <p:cNvPr id="109" name="Rechteck 108"/>
            <p:cNvSpPr/>
            <p:nvPr/>
          </p:nvSpPr>
          <p:spPr bwMode="gray">
            <a:xfrm>
              <a:off x="465138" y="1580691"/>
              <a:ext cx="5765892" cy="6896320"/>
            </a:xfrm>
            <a:prstGeom prst="rect">
              <a:avLst/>
            </a:prstGeom>
            <a:solidFill>
              <a:schemeClr val="bg1">
                <a:alpha val="6000"/>
              </a:schemeClr>
            </a:solidFill>
            <a:ln w="6350" algn="ctr">
              <a:noFill/>
              <a:miter lim="800000"/>
              <a:headEnd/>
              <a:tailEnd/>
            </a:ln>
          </p:spPr>
          <p:txBody>
            <a:bodyPr lIns="90000" tIns="72000" rIns="90000" bIns="72000" rtlCol="0" anchor="ctr"/>
            <a:lstStyle/>
            <a:p>
              <a:pPr algn="ctr" defTabSz="603946">
                <a:spcBef>
                  <a:spcPct val="50000"/>
                </a:spcBef>
                <a:buClr>
                  <a:srgbClr val="F0AB00"/>
                </a:buClr>
                <a:buSzPct val="80000"/>
              </a:pPr>
              <a:endParaRPr lang="de-DE" sz="1300" kern="0" dirty="0" err="1">
                <a:ea typeface="Arial Unicode MS" pitchFamily="34" charset="-128"/>
                <a:cs typeface="Arial Unicode MS" pitchFamily="34" charset="-128"/>
              </a:endParaRPr>
            </a:p>
          </p:txBody>
        </p:sp>
        <p:sp>
          <p:nvSpPr>
            <p:cNvPr id="110" name="Trapezoid 109"/>
            <p:cNvSpPr/>
            <p:nvPr/>
          </p:nvSpPr>
          <p:spPr bwMode="gray">
            <a:xfrm rot="16200000" flipH="1">
              <a:off x="2720910" y="4224765"/>
              <a:ext cx="8640242" cy="1620000"/>
            </a:xfrm>
            <a:prstGeom prst="trapezoid">
              <a:avLst>
                <a:gd name="adj" fmla="val 53069"/>
              </a:avLst>
            </a:prstGeom>
            <a:solidFill>
              <a:schemeClr val="bg1">
                <a:alpha val="14000"/>
              </a:schemeClr>
            </a:solidFill>
            <a:ln w="6350" algn="ctr">
              <a:noFill/>
              <a:miter lim="800000"/>
              <a:headEnd/>
              <a:tailEnd/>
            </a:ln>
          </p:spPr>
          <p:txBody>
            <a:bodyPr lIns="90000" tIns="72000" rIns="90000" bIns="72000" rtlCol="0" anchor="ctr"/>
            <a:lstStyle/>
            <a:p>
              <a:pPr algn="ctr" defTabSz="603946">
                <a:spcBef>
                  <a:spcPct val="50000"/>
                </a:spcBef>
                <a:buClr>
                  <a:srgbClr val="F0AB00"/>
                </a:buClr>
                <a:buSzPct val="80000"/>
              </a:pPr>
              <a:endParaRPr lang="de-DE" sz="1300" kern="0" dirty="0" err="1">
                <a:ea typeface="Arial Unicode MS" pitchFamily="34" charset="-128"/>
                <a:cs typeface="Arial Unicode MS" pitchFamily="34" charset="-128"/>
              </a:endParaRPr>
            </a:p>
          </p:txBody>
        </p:sp>
        <p:sp>
          <p:nvSpPr>
            <p:cNvPr id="111" name="Freeform 11"/>
            <p:cNvSpPr>
              <a:spLocks noChangeAspect="1"/>
            </p:cNvSpPr>
            <p:nvPr/>
          </p:nvSpPr>
          <p:spPr bwMode="auto">
            <a:xfrm>
              <a:off x="7851031" y="725684"/>
              <a:ext cx="4068452" cy="8629200"/>
            </a:xfrm>
            <a:custGeom>
              <a:avLst/>
              <a:gdLst/>
              <a:ahLst/>
              <a:cxnLst/>
              <a:rect l="l" t="t" r="r" b="b"/>
              <a:pathLst>
                <a:path w="4068452" h="8629200">
                  <a:moveTo>
                    <a:pt x="0" y="0"/>
                  </a:moveTo>
                  <a:lnTo>
                    <a:pt x="4068452" y="0"/>
                  </a:lnTo>
                  <a:cubicBezTo>
                    <a:pt x="2860267" y="271800"/>
                    <a:pt x="1808324" y="1042560"/>
                    <a:pt x="1186951" y="2143800"/>
                  </a:cubicBezTo>
                  <a:lnTo>
                    <a:pt x="880585" y="2143800"/>
                  </a:lnTo>
                  <a:lnTo>
                    <a:pt x="850704" y="2203560"/>
                  </a:lnTo>
                  <a:cubicBezTo>
                    <a:pt x="520218" y="2859480"/>
                    <a:pt x="350654" y="3580200"/>
                    <a:pt x="350654" y="4314600"/>
                  </a:cubicBezTo>
                  <a:cubicBezTo>
                    <a:pt x="350654" y="5049360"/>
                    <a:pt x="520218" y="5769720"/>
                    <a:pt x="850704" y="6426000"/>
                  </a:cubicBezTo>
                  <a:lnTo>
                    <a:pt x="880585" y="6485400"/>
                  </a:lnTo>
                  <a:lnTo>
                    <a:pt x="1186951" y="6485400"/>
                  </a:lnTo>
                  <a:cubicBezTo>
                    <a:pt x="1808324" y="7586640"/>
                    <a:pt x="2860267" y="8357400"/>
                    <a:pt x="4068452" y="8629200"/>
                  </a:cubicBezTo>
                  <a:lnTo>
                    <a:pt x="0" y="8629200"/>
                  </a:lnTo>
                  <a:close/>
                </a:path>
              </a:pathLst>
            </a:custGeom>
            <a:solidFill>
              <a:schemeClr val="bg1">
                <a:alpha val="6000"/>
              </a:schemeClr>
            </a:solidFill>
            <a:ln w="6350" algn="ctr">
              <a:noFill/>
              <a:miter lim="800000"/>
              <a:headEnd/>
              <a:tailEnd/>
            </a:ln>
          </p:spPr>
          <p:txBody>
            <a:bodyPr lIns="90000" tIns="72000" rIns="90000" bIns="72000" rtlCol="0" anchor="ctr"/>
            <a:lstStyle/>
            <a:p>
              <a:pPr algn="ctr" defTabSz="603946">
                <a:spcBef>
                  <a:spcPct val="50000"/>
                </a:spcBef>
                <a:buClr>
                  <a:srgbClr val="F0AB00"/>
                </a:buClr>
                <a:buSzPct val="80000"/>
              </a:pPr>
              <a:endParaRPr lang="de-DE" sz="1300" kern="0">
                <a:ea typeface="Arial Unicode MS" pitchFamily="34" charset="-128"/>
                <a:cs typeface="Arial Unicode MS" pitchFamily="34" charset="-128"/>
              </a:endParaRPr>
            </a:p>
          </p:txBody>
        </p:sp>
      </p:grpSp>
      <p:sp>
        <p:nvSpPr>
          <p:cNvPr id="72" name="Freeform 6"/>
          <p:cNvSpPr>
            <a:spLocks noChangeAspect="1" noEditPoints="1"/>
          </p:cNvSpPr>
          <p:nvPr/>
        </p:nvSpPr>
        <p:spPr bwMode="auto">
          <a:xfrm>
            <a:off x="5711457" y="952782"/>
            <a:ext cx="6122270" cy="5752357"/>
          </a:xfrm>
          <a:custGeom>
            <a:avLst/>
            <a:gdLst>
              <a:gd name="T0" fmla="*/ 13534 w 27124"/>
              <a:gd name="T1" fmla="*/ 0 h 25485"/>
              <a:gd name="T2" fmla="*/ 24728 w 27124"/>
              <a:gd name="T3" fmla="*/ 6651 h 25485"/>
              <a:gd name="T4" fmla="*/ 25681 w 27124"/>
              <a:gd name="T5" fmla="*/ 6651 h 25485"/>
              <a:gd name="T6" fmla="*/ 27124 w 27124"/>
              <a:gd name="T7" fmla="*/ 12742 h 25485"/>
              <a:gd name="T8" fmla="*/ 25681 w 27124"/>
              <a:gd name="T9" fmla="*/ 18834 h 25485"/>
              <a:gd name="T10" fmla="*/ 24728 w 27124"/>
              <a:gd name="T11" fmla="*/ 18834 h 25485"/>
              <a:gd name="T12" fmla="*/ 13534 w 27124"/>
              <a:gd name="T13" fmla="*/ 25485 h 25485"/>
              <a:gd name="T14" fmla="*/ 2340 w 27124"/>
              <a:gd name="T15" fmla="*/ 18834 h 25485"/>
              <a:gd name="T16" fmla="*/ 1443 w 27124"/>
              <a:gd name="T17" fmla="*/ 18834 h 25485"/>
              <a:gd name="T18" fmla="*/ 0 w 27124"/>
              <a:gd name="T19" fmla="*/ 12742 h 25485"/>
              <a:gd name="T20" fmla="*/ 1443 w 27124"/>
              <a:gd name="T21" fmla="*/ 6651 h 25485"/>
              <a:gd name="T22" fmla="*/ 2340 w 27124"/>
              <a:gd name="T23" fmla="*/ 6651 h 25485"/>
              <a:gd name="T24" fmla="*/ 13534 w 27124"/>
              <a:gd name="T25" fmla="*/ 0 h 25485"/>
              <a:gd name="T26" fmla="*/ 13534 w 27124"/>
              <a:gd name="T27" fmla="*/ 1538 h 25485"/>
              <a:gd name="T28" fmla="*/ 24738 w 27124"/>
              <a:gd name="T29" fmla="*/ 12742 h 25485"/>
              <a:gd name="T30" fmla="*/ 13534 w 27124"/>
              <a:gd name="T31" fmla="*/ 23947 h 25485"/>
              <a:gd name="T32" fmla="*/ 2329 w 27124"/>
              <a:gd name="T33" fmla="*/ 12742 h 25485"/>
              <a:gd name="T34" fmla="*/ 13534 w 27124"/>
              <a:gd name="T35" fmla="*/ 1538 h 25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24" h="25485">
                <a:moveTo>
                  <a:pt x="13534" y="0"/>
                </a:moveTo>
                <a:cubicBezTo>
                  <a:pt x="18365" y="0"/>
                  <a:pt x="22568" y="2689"/>
                  <a:pt x="24728" y="6651"/>
                </a:cubicBezTo>
                <a:lnTo>
                  <a:pt x="25681" y="6651"/>
                </a:lnTo>
                <a:cubicBezTo>
                  <a:pt x="26603" y="8482"/>
                  <a:pt x="27124" y="10552"/>
                  <a:pt x="27124" y="12742"/>
                </a:cubicBezTo>
                <a:cubicBezTo>
                  <a:pt x="27124" y="14933"/>
                  <a:pt x="26603" y="17002"/>
                  <a:pt x="25681" y="18834"/>
                </a:cubicBezTo>
                <a:lnTo>
                  <a:pt x="24728" y="18834"/>
                </a:lnTo>
                <a:cubicBezTo>
                  <a:pt x="22568" y="22796"/>
                  <a:pt x="18365" y="25485"/>
                  <a:pt x="13534" y="25485"/>
                </a:cubicBezTo>
                <a:cubicBezTo>
                  <a:pt x="8703" y="25485"/>
                  <a:pt x="4500" y="22796"/>
                  <a:pt x="2340" y="18834"/>
                </a:cubicBezTo>
                <a:lnTo>
                  <a:pt x="1443" y="18834"/>
                </a:lnTo>
                <a:cubicBezTo>
                  <a:pt x="520" y="17002"/>
                  <a:pt x="0" y="14933"/>
                  <a:pt x="0" y="12742"/>
                </a:cubicBezTo>
                <a:cubicBezTo>
                  <a:pt x="0" y="10552"/>
                  <a:pt x="520" y="8482"/>
                  <a:pt x="1443" y="6651"/>
                </a:cubicBezTo>
                <a:lnTo>
                  <a:pt x="2340" y="6651"/>
                </a:lnTo>
                <a:cubicBezTo>
                  <a:pt x="4500" y="2689"/>
                  <a:pt x="8703" y="0"/>
                  <a:pt x="13534" y="0"/>
                </a:cubicBezTo>
                <a:close/>
                <a:moveTo>
                  <a:pt x="13534" y="1538"/>
                </a:moveTo>
                <a:cubicBezTo>
                  <a:pt x="19722" y="1538"/>
                  <a:pt x="24738" y="6554"/>
                  <a:pt x="24738" y="12742"/>
                </a:cubicBezTo>
                <a:cubicBezTo>
                  <a:pt x="24738" y="18931"/>
                  <a:pt x="19722" y="23947"/>
                  <a:pt x="13534" y="23947"/>
                </a:cubicBezTo>
                <a:cubicBezTo>
                  <a:pt x="7346" y="23947"/>
                  <a:pt x="2329" y="18931"/>
                  <a:pt x="2329" y="12742"/>
                </a:cubicBezTo>
                <a:cubicBezTo>
                  <a:pt x="2329" y="6554"/>
                  <a:pt x="7346" y="1538"/>
                  <a:pt x="13534" y="1538"/>
                </a:cubicBezTo>
                <a:close/>
              </a:path>
            </a:pathLst>
          </a:custGeom>
          <a:solidFill>
            <a:schemeClr val="tx1">
              <a:alpha val="18000"/>
            </a:schemeClr>
          </a:solidFill>
          <a:ln w="19050">
            <a:solidFill>
              <a:schemeClr val="bg1">
                <a:alpha val="18000"/>
              </a:schemeClr>
            </a:solidFill>
          </a:ln>
        </p:spPr>
        <p:txBody>
          <a:bodyPr vert="horz" wrap="square" lIns="60954" tIns="30477" rIns="60954" bIns="30477" numCol="1" anchor="t" anchorCtr="0" compatLnSpc="1">
            <a:prstTxWarp prst="textNoShape">
              <a:avLst/>
            </a:prstTxWarp>
          </a:bodyPr>
          <a:lstStyle/>
          <a:p>
            <a:endParaRPr lang="de-DE"/>
          </a:p>
        </p:txBody>
      </p:sp>
      <p:grpSp>
        <p:nvGrpSpPr>
          <p:cNvPr id="11" name="Gruppieren 10"/>
          <p:cNvGrpSpPr/>
          <p:nvPr/>
        </p:nvGrpSpPr>
        <p:grpSpPr>
          <a:xfrm>
            <a:off x="156114" y="1541098"/>
            <a:ext cx="8198407" cy="4419095"/>
            <a:chOff x="1" y="1725930"/>
            <a:chExt cx="12298679" cy="6629154"/>
          </a:xfrm>
        </p:grpSpPr>
        <p:sp>
          <p:nvSpPr>
            <p:cNvPr id="96" name="Trapezoid 95"/>
            <p:cNvSpPr/>
            <p:nvPr/>
          </p:nvSpPr>
          <p:spPr bwMode="gray">
            <a:xfrm rot="16200000" flipH="1">
              <a:off x="3180642" y="4228952"/>
              <a:ext cx="6568648" cy="1620000"/>
            </a:xfrm>
            <a:prstGeom prst="trapezoid">
              <a:avLst>
                <a:gd name="adj" fmla="val 53159"/>
              </a:avLst>
            </a:prstGeom>
            <a:solidFill>
              <a:schemeClr val="tx1">
                <a:alpha val="29000"/>
              </a:schemeClr>
            </a:solidFill>
            <a:ln w="6350" algn="ctr">
              <a:noFill/>
              <a:miter lim="800000"/>
              <a:headEnd/>
              <a:tailEnd/>
            </a:ln>
          </p:spPr>
          <p:txBody>
            <a:bodyPr lIns="90000" tIns="72000" rIns="90000" bIns="72000" rtlCol="0" anchor="ctr"/>
            <a:lstStyle/>
            <a:p>
              <a:pPr algn="ctr" defTabSz="603946">
                <a:spcBef>
                  <a:spcPct val="50000"/>
                </a:spcBef>
                <a:buClr>
                  <a:srgbClr val="F0AB00"/>
                </a:buClr>
                <a:buSzPct val="80000"/>
              </a:pPr>
              <a:endParaRPr lang="de-DE" sz="1300" kern="0" dirty="0" err="1">
                <a:ea typeface="Arial Unicode MS" pitchFamily="34" charset="-128"/>
                <a:cs typeface="Arial Unicode MS" pitchFamily="34" charset="-128"/>
              </a:endParaRPr>
            </a:p>
          </p:txBody>
        </p:sp>
        <p:sp>
          <p:nvSpPr>
            <p:cNvPr id="97" name="Rechteck 96"/>
            <p:cNvSpPr/>
            <p:nvPr/>
          </p:nvSpPr>
          <p:spPr bwMode="gray">
            <a:xfrm>
              <a:off x="1" y="2627352"/>
              <a:ext cx="5654964" cy="4802998"/>
            </a:xfrm>
            <a:prstGeom prst="rect">
              <a:avLst/>
            </a:prstGeom>
            <a:solidFill>
              <a:schemeClr val="tx1">
                <a:alpha val="14000"/>
              </a:schemeClr>
            </a:solidFill>
            <a:ln w="6350" algn="ctr">
              <a:noFill/>
              <a:miter lim="800000"/>
              <a:headEnd/>
              <a:tailEnd/>
            </a:ln>
          </p:spPr>
          <p:txBody>
            <a:bodyPr lIns="90000" tIns="72000" rIns="90000" bIns="72000" rtlCol="0" anchor="ctr"/>
            <a:lstStyle/>
            <a:p>
              <a:pPr algn="ctr" defTabSz="603946">
                <a:spcBef>
                  <a:spcPct val="50000"/>
                </a:spcBef>
                <a:buClr>
                  <a:srgbClr val="F0AB00"/>
                </a:buClr>
                <a:buSzPct val="80000"/>
              </a:pPr>
              <a:endParaRPr lang="de-DE" sz="1300" kern="0" dirty="0" err="1">
                <a:ea typeface="Arial Unicode MS" pitchFamily="34" charset="-128"/>
                <a:cs typeface="Arial Unicode MS" pitchFamily="34" charset="-128"/>
              </a:endParaRPr>
            </a:p>
          </p:txBody>
        </p:sp>
        <p:grpSp>
          <p:nvGrpSpPr>
            <p:cNvPr id="26" name="Gruppieren 25"/>
            <p:cNvGrpSpPr/>
            <p:nvPr/>
          </p:nvGrpSpPr>
          <p:grpSpPr>
            <a:xfrm>
              <a:off x="11430" y="1725930"/>
              <a:ext cx="12287250" cy="6629154"/>
              <a:chOff x="11430" y="1725930"/>
              <a:chExt cx="12287250" cy="6629154"/>
            </a:xfrm>
          </p:grpSpPr>
          <p:sp>
            <p:nvSpPr>
              <p:cNvPr id="25" name="Freihandform 24"/>
              <p:cNvSpPr/>
              <p:nvPr/>
            </p:nvSpPr>
            <p:spPr bwMode="gray">
              <a:xfrm>
                <a:off x="11430" y="1725930"/>
                <a:ext cx="12287250" cy="902970"/>
              </a:xfrm>
              <a:custGeom>
                <a:avLst/>
                <a:gdLst>
                  <a:gd name="connsiteX0" fmla="*/ 0 w 12287250"/>
                  <a:gd name="connsiteY0" fmla="*/ 868680 h 868680"/>
                  <a:gd name="connsiteX1" fmla="*/ 5634990 w 12287250"/>
                  <a:gd name="connsiteY1" fmla="*/ 868680 h 868680"/>
                  <a:gd name="connsiteX2" fmla="*/ 7246620 w 12287250"/>
                  <a:gd name="connsiteY2" fmla="*/ 34290 h 868680"/>
                  <a:gd name="connsiteX3" fmla="*/ 12287250 w 12287250"/>
                  <a:gd name="connsiteY3" fmla="*/ 0 h 868680"/>
                  <a:gd name="connsiteX0" fmla="*/ 0 w 12287250"/>
                  <a:gd name="connsiteY0" fmla="*/ 902970 h 902970"/>
                  <a:gd name="connsiteX1" fmla="*/ 5634990 w 12287250"/>
                  <a:gd name="connsiteY1" fmla="*/ 902970 h 902970"/>
                  <a:gd name="connsiteX2" fmla="*/ 7246620 w 12287250"/>
                  <a:gd name="connsiteY2" fmla="*/ 0 h 902970"/>
                  <a:gd name="connsiteX3" fmla="*/ 12287250 w 12287250"/>
                  <a:gd name="connsiteY3" fmla="*/ 34290 h 902970"/>
                </a:gdLst>
                <a:ahLst/>
                <a:cxnLst>
                  <a:cxn ang="0">
                    <a:pos x="connsiteX0" y="connsiteY0"/>
                  </a:cxn>
                  <a:cxn ang="0">
                    <a:pos x="connsiteX1" y="connsiteY1"/>
                  </a:cxn>
                  <a:cxn ang="0">
                    <a:pos x="connsiteX2" y="connsiteY2"/>
                  </a:cxn>
                  <a:cxn ang="0">
                    <a:pos x="connsiteX3" y="connsiteY3"/>
                  </a:cxn>
                </a:cxnLst>
                <a:rect l="l" t="t" r="r" b="b"/>
                <a:pathLst>
                  <a:path w="12287250" h="902970">
                    <a:moveTo>
                      <a:pt x="0" y="902970"/>
                    </a:moveTo>
                    <a:lnTo>
                      <a:pt x="5634990" y="902970"/>
                    </a:lnTo>
                    <a:lnTo>
                      <a:pt x="7246620" y="0"/>
                    </a:lnTo>
                    <a:lnTo>
                      <a:pt x="12287250" y="34290"/>
                    </a:lnTo>
                  </a:path>
                </a:pathLst>
              </a:custGeom>
              <a:noFill/>
              <a:ln w="19050" algn="ctr">
                <a:gradFill>
                  <a:gsLst>
                    <a:gs pos="0">
                      <a:schemeClr val="bg1"/>
                    </a:gs>
                    <a:gs pos="60000">
                      <a:srgbClr val="FFFFFF"/>
                    </a:gs>
                    <a:gs pos="100000">
                      <a:schemeClr val="bg1">
                        <a:alpha val="0"/>
                      </a:schemeClr>
                    </a:gs>
                  </a:gsLst>
                  <a:lin ang="0" scaled="0"/>
                </a:gradFill>
                <a:miter lim="800000"/>
                <a:headEnd/>
                <a:tailEnd/>
              </a:ln>
            </p:spPr>
            <p:txBody>
              <a:bodyPr rtlCol="0" anchor="ctr"/>
              <a:lstStyle/>
              <a:p>
                <a:pPr algn="ctr"/>
                <a:endParaRPr lang="de-DE"/>
              </a:p>
            </p:txBody>
          </p:sp>
          <p:sp>
            <p:nvSpPr>
              <p:cNvPr id="116" name="Freihandform 115"/>
              <p:cNvSpPr/>
              <p:nvPr/>
            </p:nvSpPr>
            <p:spPr bwMode="gray">
              <a:xfrm flipV="1">
                <a:off x="11430" y="7452114"/>
                <a:ext cx="12287250" cy="902970"/>
              </a:xfrm>
              <a:custGeom>
                <a:avLst/>
                <a:gdLst>
                  <a:gd name="connsiteX0" fmla="*/ 0 w 12287250"/>
                  <a:gd name="connsiteY0" fmla="*/ 868680 h 868680"/>
                  <a:gd name="connsiteX1" fmla="*/ 5634990 w 12287250"/>
                  <a:gd name="connsiteY1" fmla="*/ 868680 h 868680"/>
                  <a:gd name="connsiteX2" fmla="*/ 7246620 w 12287250"/>
                  <a:gd name="connsiteY2" fmla="*/ 34290 h 868680"/>
                  <a:gd name="connsiteX3" fmla="*/ 12287250 w 12287250"/>
                  <a:gd name="connsiteY3" fmla="*/ 0 h 868680"/>
                  <a:gd name="connsiteX0" fmla="*/ 0 w 12287250"/>
                  <a:gd name="connsiteY0" fmla="*/ 902970 h 902970"/>
                  <a:gd name="connsiteX1" fmla="*/ 5634990 w 12287250"/>
                  <a:gd name="connsiteY1" fmla="*/ 902970 h 902970"/>
                  <a:gd name="connsiteX2" fmla="*/ 7246620 w 12287250"/>
                  <a:gd name="connsiteY2" fmla="*/ 0 h 902970"/>
                  <a:gd name="connsiteX3" fmla="*/ 12287250 w 12287250"/>
                  <a:gd name="connsiteY3" fmla="*/ 34290 h 902970"/>
                </a:gdLst>
                <a:ahLst/>
                <a:cxnLst>
                  <a:cxn ang="0">
                    <a:pos x="connsiteX0" y="connsiteY0"/>
                  </a:cxn>
                  <a:cxn ang="0">
                    <a:pos x="connsiteX1" y="connsiteY1"/>
                  </a:cxn>
                  <a:cxn ang="0">
                    <a:pos x="connsiteX2" y="connsiteY2"/>
                  </a:cxn>
                  <a:cxn ang="0">
                    <a:pos x="connsiteX3" y="connsiteY3"/>
                  </a:cxn>
                </a:cxnLst>
                <a:rect l="l" t="t" r="r" b="b"/>
                <a:pathLst>
                  <a:path w="12287250" h="902970">
                    <a:moveTo>
                      <a:pt x="0" y="902970"/>
                    </a:moveTo>
                    <a:lnTo>
                      <a:pt x="5634990" y="902970"/>
                    </a:lnTo>
                    <a:lnTo>
                      <a:pt x="7246620" y="0"/>
                    </a:lnTo>
                    <a:lnTo>
                      <a:pt x="12287250" y="34290"/>
                    </a:lnTo>
                  </a:path>
                </a:pathLst>
              </a:custGeom>
              <a:noFill/>
              <a:ln w="19050" algn="ctr">
                <a:gradFill>
                  <a:gsLst>
                    <a:gs pos="0">
                      <a:schemeClr val="bg1"/>
                    </a:gs>
                    <a:gs pos="60000">
                      <a:srgbClr val="FFFFFF"/>
                    </a:gs>
                    <a:gs pos="100000">
                      <a:schemeClr val="bg1">
                        <a:alpha val="0"/>
                      </a:schemeClr>
                    </a:gs>
                  </a:gsLst>
                  <a:lin ang="0" scaled="0"/>
                </a:gradFill>
                <a:miter lim="800000"/>
                <a:headEnd/>
                <a:tailEnd/>
              </a:ln>
            </p:spPr>
            <p:txBody>
              <a:bodyPr rtlCol="0" anchor="ctr"/>
              <a:lstStyle/>
              <a:p>
                <a:pPr algn="ctr"/>
                <a:endParaRPr lang="de-DE"/>
              </a:p>
            </p:txBody>
          </p:sp>
        </p:grpSp>
      </p:grpSp>
      <p:sp>
        <p:nvSpPr>
          <p:cNvPr id="89" name="Oval 34"/>
          <p:cNvSpPr>
            <a:spLocks noChangeArrowheads="1"/>
          </p:cNvSpPr>
          <p:nvPr/>
        </p:nvSpPr>
        <p:spPr bwMode="auto">
          <a:xfrm>
            <a:off x="8226485" y="3280525"/>
            <a:ext cx="1080856" cy="1080866"/>
          </a:xfrm>
          <a:prstGeom prst="ellipse">
            <a:avLst/>
          </a:prstGeom>
          <a:solidFill>
            <a:schemeClr val="tx1">
              <a:alpha val="18000"/>
            </a:schemeClr>
          </a:solidFill>
          <a:ln w="19050">
            <a:solidFill>
              <a:schemeClr val="bg1">
                <a:alpha val="18000"/>
              </a:schemeClr>
            </a:solidFill>
            <a:round/>
            <a:headEnd/>
            <a:tailEnd/>
          </a:ln>
          <a:effectLst/>
        </p:spPr>
        <p:txBody>
          <a:bodyPr vert="horz" wrap="square" lIns="60341" tIns="30232" rIns="60341" bIns="30232" numCol="1" anchor="t" anchorCtr="0" compatLnSpc="1">
            <a:prstTxWarp prst="textNoShape">
              <a:avLst/>
            </a:prstTxWarp>
          </a:bodyPr>
          <a:lstStyle/>
          <a:p>
            <a:endParaRPr lang="de-DE"/>
          </a:p>
        </p:txBody>
      </p:sp>
      <p:sp>
        <p:nvSpPr>
          <p:cNvPr id="90" name="Freeform 35"/>
          <p:cNvSpPr>
            <a:spLocks noEditPoints="1"/>
          </p:cNvSpPr>
          <p:nvPr/>
        </p:nvSpPr>
        <p:spPr bwMode="auto">
          <a:xfrm>
            <a:off x="8347603" y="3713661"/>
            <a:ext cx="858366" cy="214593"/>
          </a:xfrm>
          <a:custGeom>
            <a:avLst/>
            <a:gdLst>
              <a:gd name="T0" fmla="*/ 0 w 3804"/>
              <a:gd name="T1" fmla="*/ 951 h 951"/>
              <a:gd name="T2" fmla="*/ 0 w 3804"/>
              <a:gd name="T3" fmla="*/ 3 h 951"/>
              <a:gd name="T4" fmla="*/ 256 w 3804"/>
              <a:gd name="T5" fmla="*/ 3 h 951"/>
              <a:gd name="T6" fmla="*/ 256 w 3804"/>
              <a:gd name="T7" fmla="*/ 356 h 951"/>
              <a:gd name="T8" fmla="*/ 571 w 3804"/>
              <a:gd name="T9" fmla="*/ 356 h 951"/>
              <a:gd name="T10" fmla="*/ 571 w 3804"/>
              <a:gd name="T11" fmla="*/ 3 h 951"/>
              <a:gd name="T12" fmla="*/ 828 w 3804"/>
              <a:gd name="T13" fmla="*/ 3 h 951"/>
              <a:gd name="T14" fmla="*/ 828 w 3804"/>
              <a:gd name="T15" fmla="*/ 951 h 951"/>
              <a:gd name="T16" fmla="*/ 571 w 3804"/>
              <a:gd name="T17" fmla="*/ 951 h 951"/>
              <a:gd name="T18" fmla="*/ 571 w 3804"/>
              <a:gd name="T19" fmla="*/ 569 h 951"/>
              <a:gd name="T20" fmla="*/ 256 w 3804"/>
              <a:gd name="T21" fmla="*/ 569 h 951"/>
              <a:gd name="T22" fmla="*/ 256 w 3804"/>
              <a:gd name="T23" fmla="*/ 951 h 951"/>
              <a:gd name="T24" fmla="*/ 0 w 3804"/>
              <a:gd name="T25" fmla="*/ 951 h 951"/>
              <a:gd name="T26" fmla="*/ 928 w 3804"/>
              <a:gd name="T27" fmla="*/ 951 h 951"/>
              <a:gd name="T28" fmla="*/ 1264 w 3804"/>
              <a:gd name="T29" fmla="*/ 0 h 951"/>
              <a:gd name="T30" fmla="*/ 1502 w 3804"/>
              <a:gd name="T31" fmla="*/ 0 h 951"/>
              <a:gd name="T32" fmla="*/ 1838 w 3804"/>
              <a:gd name="T33" fmla="*/ 951 h 951"/>
              <a:gd name="T34" fmla="*/ 1579 w 3804"/>
              <a:gd name="T35" fmla="*/ 951 h 951"/>
              <a:gd name="T36" fmla="*/ 1522 w 3804"/>
              <a:gd name="T37" fmla="*/ 775 h 951"/>
              <a:gd name="T38" fmla="*/ 1223 w 3804"/>
              <a:gd name="T39" fmla="*/ 775 h 951"/>
              <a:gd name="T40" fmla="*/ 1161 w 3804"/>
              <a:gd name="T41" fmla="*/ 951 h 951"/>
              <a:gd name="T42" fmla="*/ 928 w 3804"/>
              <a:gd name="T43" fmla="*/ 951 h 951"/>
              <a:gd name="T44" fmla="*/ 1284 w 3804"/>
              <a:gd name="T45" fmla="*/ 593 h 951"/>
              <a:gd name="T46" fmla="*/ 1464 w 3804"/>
              <a:gd name="T47" fmla="*/ 593 h 951"/>
              <a:gd name="T48" fmla="*/ 1377 w 3804"/>
              <a:gd name="T49" fmla="*/ 330 h 951"/>
              <a:gd name="T50" fmla="*/ 1374 w 3804"/>
              <a:gd name="T51" fmla="*/ 330 h 951"/>
              <a:gd name="T52" fmla="*/ 1284 w 3804"/>
              <a:gd name="T53" fmla="*/ 593 h 951"/>
              <a:gd name="T54" fmla="*/ 1939 w 3804"/>
              <a:gd name="T55" fmla="*/ 951 h 951"/>
              <a:gd name="T56" fmla="*/ 1939 w 3804"/>
              <a:gd name="T57" fmla="*/ 3 h 951"/>
              <a:gd name="T58" fmla="*/ 2210 w 3804"/>
              <a:gd name="T59" fmla="*/ 3 h 951"/>
              <a:gd name="T60" fmla="*/ 2557 w 3804"/>
              <a:gd name="T61" fmla="*/ 535 h 951"/>
              <a:gd name="T62" fmla="*/ 2560 w 3804"/>
              <a:gd name="T63" fmla="*/ 535 h 951"/>
              <a:gd name="T64" fmla="*/ 2560 w 3804"/>
              <a:gd name="T65" fmla="*/ 3 h 951"/>
              <a:gd name="T66" fmla="*/ 2813 w 3804"/>
              <a:gd name="T67" fmla="*/ 3 h 951"/>
              <a:gd name="T68" fmla="*/ 2813 w 3804"/>
              <a:gd name="T69" fmla="*/ 951 h 951"/>
              <a:gd name="T70" fmla="*/ 2557 w 3804"/>
              <a:gd name="T71" fmla="*/ 951 h 951"/>
              <a:gd name="T72" fmla="*/ 2195 w 3804"/>
              <a:gd name="T73" fmla="*/ 421 h 951"/>
              <a:gd name="T74" fmla="*/ 2192 w 3804"/>
              <a:gd name="T75" fmla="*/ 421 h 951"/>
              <a:gd name="T76" fmla="*/ 2192 w 3804"/>
              <a:gd name="T77" fmla="*/ 951 h 951"/>
              <a:gd name="T78" fmla="*/ 1939 w 3804"/>
              <a:gd name="T79" fmla="*/ 951 h 951"/>
              <a:gd name="T80" fmla="*/ 2895 w 3804"/>
              <a:gd name="T81" fmla="*/ 951 h 951"/>
              <a:gd name="T82" fmla="*/ 3230 w 3804"/>
              <a:gd name="T83" fmla="*/ 0 h 951"/>
              <a:gd name="T84" fmla="*/ 3469 w 3804"/>
              <a:gd name="T85" fmla="*/ 0 h 951"/>
              <a:gd name="T86" fmla="*/ 3804 w 3804"/>
              <a:gd name="T87" fmla="*/ 951 h 951"/>
              <a:gd name="T88" fmla="*/ 3545 w 3804"/>
              <a:gd name="T89" fmla="*/ 951 h 951"/>
              <a:gd name="T90" fmla="*/ 3488 w 3804"/>
              <a:gd name="T91" fmla="*/ 775 h 951"/>
              <a:gd name="T92" fmla="*/ 3190 w 3804"/>
              <a:gd name="T93" fmla="*/ 775 h 951"/>
              <a:gd name="T94" fmla="*/ 3128 w 3804"/>
              <a:gd name="T95" fmla="*/ 951 h 951"/>
              <a:gd name="T96" fmla="*/ 2895 w 3804"/>
              <a:gd name="T97" fmla="*/ 951 h 951"/>
              <a:gd name="T98" fmla="*/ 3250 w 3804"/>
              <a:gd name="T99" fmla="*/ 593 h 951"/>
              <a:gd name="T100" fmla="*/ 3430 w 3804"/>
              <a:gd name="T101" fmla="*/ 593 h 951"/>
              <a:gd name="T102" fmla="*/ 3343 w 3804"/>
              <a:gd name="T103" fmla="*/ 330 h 951"/>
              <a:gd name="T104" fmla="*/ 3340 w 3804"/>
              <a:gd name="T105" fmla="*/ 330 h 951"/>
              <a:gd name="T106" fmla="*/ 3250 w 3804"/>
              <a:gd name="T107" fmla="*/ 593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4" h="951">
                <a:moveTo>
                  <a:pt x="0" y="951"/>
                </a:moveTo>
                <a:lnTo>
                  <a:pt x="0" y="3"/>
                </a:lnTo>
                <a:lnTo>
                  <a:pt x="256" y="3"/>
                </a:lnTo>
                <a:lnTo>
                  <a:pt x="256" y="356"/>
                </a:lnTo>
                <a:lnTo>
                  <a:pt x="571" y="356"/>
                </a:lnTo>
                <a:lnTo>
                  <a:pt x="571" y="3"/>
                </a:lnTo>
                <a:lnTo>
                  <a:pt x="828" y="3"/>
                </a:lnTo>
                <a:lnTo>
                  <a:pt x="828" y="951"/>
                </a:lnTo>
                <a:lnTo>
                  <a:pt x="571" y="951"/>
                </a:lnTo>
                <a:lnTo>
                  <a:pt x="571" y="569"/>
                </a:lnTo>
                <a:lnTo>
                  <a:pt x="256" y="569"/>
                </a:lnTo>
                <a:lnTo>
                  <a:pt x="256" y="951"/>
                </a:lnTo>
                <a:lnTo>
                  <a:pt x="0" y="951"/>
                </a:lnTo>
                <a:close/>
                <a:moveTo>
                  <a:pt x="928" y="951"/>
                </a:moveTo>
                <a:lnTo>
                  <a:pt x="1264" y="0"/>
                </a:lnTo>
                <a:lnTo>
                  <a:pt x="1502" y="0"/>
                </a:lnTo>
                <a:lnTo>
                  <a:pt x="1838" y="951"/>
                </a:lnTo>
                <a:lnTo>
                  <a:pt x="1579" y="951"/>
                </a:lnTo>
                <a:lnTo>
                  <a:pt x="1522" y="775"/>
                </a:lnTo>
                <a:lnTo>
                  <a:pt x="1223" y="775"/>
                </a:lnTo>
                <a:lnTo>
                  <a:pt x="1161" y="951"/>
                </a:lnTo>
                <a:lnTo>
                  <a:pt x="928" y="951"/>
                </a:lnTo>
                <a:close/>
                <a:moveTo>
                  <a:pt x="1284" y="593"/>
                </a:moveTo>
                <a:lnTo>
                  <a:pt x="1464" y="593"/>
                </a:lnTo>
                <a:lnTo>
                  <a:pt x="1377" y="330"/>
                </a:lnTo>
                <a:lnTo>
                  <a:pt x="1374" y="330"/>
                </a:lnTo>
                <a:lnTo>
                  <a:pt x="1284" y="593"/>
                </a:lnTo>
                <a:close/>
                <a:moveTo>
                  <a:pt x="1939" y="951"/>
                </a:moveTo>
                <a:lnTo>
                  <a:pt x="1939" y="3"/>
                </a:lnTo>
                <a:lnTo>
                  <a:pt x="2210" y="3"/>
                </a:lnTo>
                <a:lnTo>
                  <a:pt x="2557" y="535"/>
                </a:lnTo>
                <a:lnTo>
                  <a:pt x="2560" y="535"/>
                </a:lnTo>
                <a:lnTo>
                  <a:pt x="2560" y="3"/>
                </a:lnTo>
                <a:lnTo>
                  <a:pt x="2813" y="3"/>
                </a:lnTo>
                <a:lnTo>
                  <a:pt x="2813" y="951"/>
                </a:lnTo>
                <a:lnTo>
                  <a:pt x="2557" y="951"/>
                </a:lnTo>
                <a:lnTo>
                  <a:pt x="2195" y="421"/>
                </a:lnTo>
                <a:lnTo>
                  <a:pt x="2192" y="421"/>
                </a:lnTo>
                <a:lnTo>
                  <a:pt x="2192" y="951"/>
                </a:lnTo>
                <a:lnTo>
                  <a:pt x="1939" y="951"/>
                </a:lnTo>
                <a:close/>
                <a:moveTo>
                  <a:pt x="2895" y="951"/>
                </a:moveTo>
                <a:lnTo>
                  <a:pt x="3230" y="0"/>
                </a:lnTo>
                <a:lnTo>
                  <a:pt x="3469" y="0"/>
                </a:lnTo>
                <a:lnTo>
                  <a:pt x="3804" y="951"/>
                </a:lnTo>
                <a:lnTo>
                  <a:pt x="3545" y="951"/>
                </a:lnTo>
                <a:lnTo>
                  <a:pt x="3488" y="775"/>
                </a:lnTo>
                <a:lnTo>
                  <a:pt x="3190" y="775"/>
                </a:lnTo>
                <a:lnTo>
                  <a:pt x="3128" y="951"/>
                </a:lnTo>
                <a:lnTo>
                  <a:pt x="2895" y="951"/>
                </a:lnTo>
                <a:close/>
                <a:moveTo>
                  <a:pt x="3250" y="593"/>
                </a:moveTo>
                <a:lnTo>
                  <a:pt x="3430" y="593"/>
                </a:lnTo>
                <a:lnTo>
                  <a:pt x="3343" y="330"/>
                </a:lnTo>
                <a:lnTo>
                  <a:pt x="3340" y="330"/>
                </a:lnTo>
                <a:lnTo>
                  <a:pt x="3250" y="593"/>
                </a:lnTo>
                <a:close/>
              </a:path>
            </a:pathLst>
          </a:custGeom>
          <a:solidFill>
            <a:schemeClr val="bg1">
              <a:alpha val="17000"/>
            </a:schemeClr>
          </a:solidFill>
          <a:ln>
            <a:noFill/>
          </a:ln>
        </p:spPr>
        <p:txBody>
          <a:bodyPr vert="horz" wrap="square" lIns="60341" tIns="30232" rIns="60341" bIns="30232" numCol="1" anchor="t" anchorCtr="0" compatLnSpc="1">
            <a:prstTxWarp prst="textNoShape">
              <a:avLst/>
            </a:prstTxWarp>
          </a:bodyPr>
          <a:lstStyle/>
          <a:p>
            <a:endParaRPr lang="de-DE"/>
          </a:p>
        </p:txBody>
      </p:sp>
      <p:sp>
        <p:nvSpPr>
          <p:cNvPr id="69" name="Rectangle 68"/>
          <p:cNvSpPr/>
          <p:nvPr/>
        </p:nvSpPr>
        <p:spPr bwMode="gray">
          <a:xfrm>
            <a:off x="7149027" y="1842521"/>
            <a:ext cx="1306645" cy="3614692"/>
          </a:xfrm>
          <a:prstGeom prst="rect">
            <a:avLst/>
          </a:prstGeom>
          <a:solidFill>
            <a:srgbClr val="00B0F0"/>
          </a:solidFill>
          <a:ln w="6350" algn="ctr">
            <a:noFill/>
            <a:miter lim="800000"/>
            <a:headEnd/>
            <a:tailEnd/>
          </a:ln>
        </p:spPr>
        <p:txBody>
          <a:bodyPr lIns="107161" tIns="85728" rIns="107161" bIns="85728" rtlCol="0" anchor="ctr"/>
          <a:lstStyle/>
          <a:p>
            <a:pPr algn="ctr" fontAlgn="base">
              <a:spcBef>
                <a:spcPct val="50000"/>
              </a:spcBef>
              <a:spcAft>
                <a:spcPct val="0"/>
              </a:spcAft>
              <a:buClr>
                <a:srgbClr val="F0AB00"/>
              </a:buClr>
              <a:buSzPct val="80000"/>
            </a:pPr>
            <a:endParaRPr lang="en-US" sz="3800" kern="0" dirty="0">
              <a:ea typeface="Arial Unicode MS" pitchFamily="34" charset="-128"/>
              <a:cs typeface="Arial Unicode MS" pitchFamily="34" charset="-128"/>
            </a:endParaRPr>
          </a:p>
        </p:txBody>
      </p:sp>
      <p:sp>
        <p:nvSpPr>
          <p:cNvPr id="70" name="Rectangle 69"/>
          <p:cNvSpPr/>
          <p:nvPr/>
        </p:nvSpPr>
        <p:spPr bwMode="gray">
          <a:xfrm>
            <a:off x="9212287" y="2934575"/>
            <a:ext cx="1306645" cy="2522641"/>
          </a:xfrm>
          <a:prstGeom prst="rect">
            <a:avLst/>
          </a:prstGeom>
          <a:solidFill>
            <a:schemeClr val="bg1"/>
          </a:solidFill>
          <a:ln w="6350" algn="ctr">
            <a:noFill/>
            <a:miter lim="800000"/>
            <a:headEnd/>
            <a:tailEnd/>
          </a:ln>
        </p:spPr>
        <p:txBody>
          <a:bodyPr lIns="107161" tIns="85728" rIns="107161" bIns="85728" rtlCol="0" anchor="ctr"/>
          <a:lstStyle/>
          <a:p>
            <a:pPr algn="ctr" fontAlgn="base">
              <a:spcBef>
                <a:spcPct val="50000"/>
              </a:spcBef>
              <a:spcAft>
                <a:spcPct val="0"/>
              </a:spcAft>
              <a:buClr>
                <a:srgbClr val="F0AB00"/>
              </a:buClr>
              <a:buSzPct val="80000"/>
            </a:pPr>
            <a:endParaRPr lang="en-US" sz="3800" kern="0" dirty="0">
              <a:ea typeface="Arial Unicode MS" pitchFamily="34" charset="-128"/>
              <a:cs typeface="Arial Unicode MS" pitchFamily="34" charset="-128"/>
            </a:endParaRPr>
          </a:p>
        </p:txBody>
      </p:sp>
      <p:sp>
        <p:nvSpPr>
          <p:cNvPr id="88" name="Rectangle 87"/>
          <p:cNvSpPr/>
          <p:nvPr/>
        </p:nvSpPr>
        <p:spPr bwMode="gray">
          <a:xfrm>
            <a:off x="7149027" y="4697755"/>
            <a:ext cx="1306645" cy="759459"/>
          </a:xfrm>
          <a:prstGeom prst="rect">
            <a:avLst/>
          </a:prstGeom>
          <a:solidFill>
            <a:srgbClr val="FFC000"/>
          </a:solidFill>
          <a:ln w="6350" algn="ctr">
            <a:noFill/>
            <a:miter lim="800000"/>
            <a:headEnd/>
            <a:tailEnd/>
          </a:ln>
        </p:spPr>
        <p:txBody>
          <a:bodyPr lIns="107161" tIns="85728" rIns="107161" bIns="85728" rtlCol="0" anchor="ctr"/>
          <a:lstStyle/>
          <a:p>
            <a:pPr algn="ctr" fontAlgn="base">
              <a:spcBef>
                <a:spcPct val="50000"/>
              </a:spcBef>
              <a:spcAft>
                <a:spcPct val="0"/>
              </a:spcAft>
              <a:buClr>
                <a:srgbClr val="F0AB00"/>
              </a:buClr>
              <a:buSzPct val="80000"/>
            </a:pPr>
            <a:endParaRPr lang="en-US" sz="3800" kern="0" dirty="0">
              <a:ea typeface="Arial Unicode MS" pitchFamily="34" charset="-128"/>
              <a:cs typeface="Arial Unicode MS" pitchFamily="34" charset="-128"/>
            </a:endParaRPr>
          </a:p>
        </p:txBody>
      </p:sp>
      <p:sp>
        <p:nvSpPr>
          <p:cNvPr id="94" name="Rectangle 93"/>
          <p:cNvSpPr/>
          <p:nvPr/>
        </p:nvSpPr>
        <p:spPr bwMode="gray">
          <a:xfrm>
            <a:off x="9212287" y="4022612"/>
            <a:ext cx="1306645" cy="1434602"/>
          </a:xfrm>
          <a:prstGeom prst="rect">
            <a:avLst/>
          </a:prstGeom>
          <a:solidFill>
            <a:srgbClr val="FFC000"/>
          </a:solidFill>
          <a:ln w="6350" algn="ctr">
            <a:noFill/>
            <a:miter lim="800000"/>
            <a:headEnd/>
            <a:tailEnd/>
          </a:ln>
        </p:spPr>
        <p:txBody>
          <a:bodyPr lIns="107161" tIns="85728" rIns="107161" bIns="85728" rtlCol="0" anchor="ctr"/>
          <a:lstStyle/>
          <a:p>
            <a:pPr algn="ctr" fontAlgn="base">
              <a:spcBef>
                <a:spcPct val="50000"/>
              </a:spcBef>
              <a:spcAft>
                <a:spcPct val="0"/>
              </a:spcAft>
              <a:buClr>
                <a:srgbClr val="F0AB00"/>
              </a:buClr>
              <a:buSzPct val="80000"/>
            </a:pPr>
            <a:endParaRPr lang="en-US" sz="3800" kern="0" dirty="0">
              <a:ea typeface="Arial Unicode MS" pitchFamily="34" charset="-128"/>
              <a:cs typeface="Arial Unicode MS" pitchFamily="34" charset="-128"/>
            </a:endParaRPr>
          </a:p>
        </p:txBody>
      </p:sp>
      <p:sp>
        <p:nvSpPr>
          <p:cNvPr id="95" name="TextBox 94"/>
          <p:cNvSpPr txBox="1"/>
          <p:nvPr/>
        </p:nvSpPr>
        <p:spPr>
          <a:xfrm>
            <a:off x="5480319" y="4831205"/>
            <a:ext cx="1490853" cy="584730"/>
          </a:xfrm>
          <a:prstGeom prst="rect">
            <a:avLst/>
          </a:prstGeom>
          <a:noFill/>
        </p:spPr>
        <p:txBody>
          <a:bodyPr wrap="square" lIns="0" tIns="0" rIns="0" bIns="0" rtlCol="0">
            <a:spAutoFit/>
          </a:bodyPr>
          <a:lstStyle/>
          <a:p>
            <a:pPr algn="r">
              <a:spcBef>
                <a:spcPts val="5001"/>
              </a:spcBef>
              <a:buClr>
                <a:srgbClr val="F0AB00"/>
              </a:buClr>
              <a:buSzPct val="80000"/>
            </a:pPr>
            <a:r>
              <a:rPr lang="en-US" sz="1900" kern="0" dirty="0">
                <a:solidFill>
                  <a:srgbClr val="FFC000"/>
                </a:solidFill>
                <a:ea typeface="Arial Unicode MS" pitchFamily="34" charset="-128"/>
                <a:cs typeface="Arial"/>
              </a:rPr>
              <a:t>Repeat purchases</a:t>
            </a:r>
          </a:p>
        </p:txBody>
      </p:sp>
      <p:cxnSp>
        <p:nvCxnSpPr>
          <p:cNvPr id="98" name="Straight Connector 97"/>
          <p:cNvCxnSpPr/>
          <p:nvPr/>
        </p:nvCxnSpPr>
        <p:spPr>
          <a:xfrm>
            <a:off x="6971173" y="5457213"/>
            <a:ext cx="370684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9" name="Oval 98"/>
          <p:cNvSpPr/>
          <p:nvPr/>
        </p:nvSpPr>
        <p:spPr bwMode="gray">
          <a:xfrm>
            <a:off x="7346515" y="5598841"/>
            <a:ext cx="911670" cy="683739"/>
          </a:xfrm>
          <a:prstGeom prst="ellipse">
            <a:avLst/>
          </a:prstGeom>
          <a:noFill/>
          <a:ln w="53975" algn="ctr">
            <a:noFill/>
            <a:miter lim="800000"/>
            <a:headEnd/>
            <a:tailEnd/>
          </a:ln>
        </p:spPr>
        <p:txBody>
          <a:bodyPr lIns="107161" tIns="85728" rIns="107161" bIns="85728" rtlCol="0" anchor="ctr"/>
          <a:lstStyle/>
          <a:p>
            <a:pPr algn="ctr" fontAlgn="base">
              <a:spcBef>
                <a:spcPct val="50000"/>
              </a:spcBef>
              <a:spcAft>
                <a:spcPct val="0"/>
              </a:spcAft>
              <a:buClr>
                <a:srgbClr val="F0AB00"/>
              </a:buClr>
              <a:buSzPct val="80000"/>
            </a:pPr>
            <a:r>
              <a:rPr lang="en-US" sz="4800" kern="0" dirty="0">
                <a:solidFill>
                  <a:srgbClr val="00B0F0"/>
                </a:solidFill>
                <a:latin typeface="Arial Black" panose="020B0A04020102020204" pitchFamily="34" charset="0"/>
                <a:ea typeface="Arial Unicode MS" pitchFamily="34" charset="-128"/>
                <a:cs typeface="Arial Unicode MS" pitchFamily="34" charset="-128"/>
              </a:rPr>
              <a:t>A</a:t>
            </a:r>
          </a:p>
        </p:txBody>
      </p:sp>
      <p:sp>
        <p:nvSpPr>
          <p:cNvPr id="100" name="Oval 99"/>
          <p:cNvSpPr/>
          <p:nvPr/>
        </p:nvSpPr>
        <p:spPr bwMode="gray">
          <a:xfrm>
            <a:off x="9409775" y="5598841"/>
            <a:ext cx="911670" cy="683739"/>
          </a:xfrm>
          <a:prstGeom prst="ellipse">
            <a:avLst/>
          </a:prstGeom>
          <a:noFill/>
          <a:ln w="53975" algn="ctr">
            <a:noFill/>
            <a:miter lim="800000"/>
            <a:headEnd/>
            <a:tailEnd/>
          </a:ln>
        </p:spPr>
        <p:txBody>
          <a:bodyPr lIns="107161" tIns="85728" rIns="107161" bIns="85728" rtlCol="0" anchor="ctr"/>
          <a:lstStyle/>
          <a:p>
            <a:pPr algn="ctr" fontAlgn="base">
              <a:spcBef>
                <a:spcPct val="50000"/>
              </a:spcBef>
              <a:spcAft>
                <a:spcPct val="0"/>
              </a:spcAft>
              <a:buClr>
                <a:srgbClr val="F0AB00"/>
              </a:buClr>
              <a:buSzPct val="80000"/>
            </a:pPr>
            <a:r>
              <a:rPr lang="en-US" sz="4800" kern="0" dirty="0">
                <a:solidFill>
                  <a:schemeClr val="bg1"/>
                </a:solidFill>
                <a:latin typeface="Arial Black" panose="020B0A04020102020204" pitchFamily="34" charset="0"/>
                <a:ea typeface="Arial Unicode MS" pitchFamily="34" charset="-128"/>
                <a:cs typeface="Arial Unicode MS" pitchFamily="34" charset="-128"/>
              </a:rPr>
              <a:t>B</a:t>
            </a:r>
          </a:p>
        </p:txBody>
      </p:sp>
      <p:sp>
        <p:nvSpPr>
          <p:cNvPr id="102" name="TextBox 101"/>
          <p:cNvSpPr txBox="1"/>
          <p:nvPr/>
        </p:nvSpPr>
        <p:spPr>
          <a:xfrm>
            <a:off x="409449" y="141682"/>
            <a:ext cx="9690182" cy="886567"/>
          </a:xfrm>
          <a:prstGeom prst="rect">
            <a:avLst/>
          </a:prstGeom>
          <a:noFill/>
        </p:spPr>
        <p:txBody>
          <a:bodyPr wrap="square" lIns="0" tIns="0" rIns="0" bIns="0" rtlCol="0">
            <a:spAutoFit/>
          </a:bodyPr>
          <a:lstStyle/>
          <a:p>
            <a:pPr>
              <a:lnSpc>
                <a:spcPts val="7144"/>
              </a:lnSpc>
              <a:spcBef>
                <a:spcPts val="5715"/>
              </a:spcBef>
              <a:buClr>
                <a:srgbClr val="F0AB00"/>
              </a:buClr>
              <a:buSzPct val="80000"/>
            </a:pPr>
            <a:r>
              <a:rPr lang="en-US" sz="3600" kern="0" dirty="0">
                <a:solidFill>
                  <a:schemeClr val="bg1"/>
                </a:solidFill>
                <a:ea typeface="Arial Unicode MS" pitchFamily="34" charset="-128"/>
                <a:cs typeface="Arial"/>
              </a:rPr>
              <a:t>Big Data looks </a:t>
            </a:r>
            <a:r>
              <a:rPr lang="en-US" sz="3600" b="1" kern="0" dirty="0">
                <a:solidFill>
                  <a:srgbClr val="FFC000"/>
                </a:solidFill>
                <a:ea typeface="Arial Unicode MS" pitchFamily="34" charset="-128"/>
                <a:cs typeface="Arial"/>
              </a:rPr>
              <a:t>Beyond</a:t>
            </a:r>
          </a:p>
        </p:txBody>
      </p:sp>
      <p:sp>
        <p:nvSpPr>
          <p:cNvPr id="106" name="TextBox 105"/>
          <p:cNvSpPr txBox="1"/>
          <p:nvPr/>
        </p:nvSpPr>
        <p:spPr>
          <a:xfrm>
            <a:off x="626573" y="2415381"/>
            <a:ext cx="3261214" cy="2462213"/>
          </a:xfrm>
          <a:prstGeom prst="rect">
            <a:avLst/>
          </a:prstGeom>
          <a:noFill/>
        </p:spPr>
        <p:txBody>
          <a:bodyPr wrap="square" lIns="0" tIns="0" rIns="0" bIns="0" rtlCol="0">
            <a:spAutoFit/>
          </a:bodyPr>
          <a:lstStyle/>
          <a:p>
            <a:pPr>
              <a:spcBef>
                <a:spcPts val="5001"/>
              </a:spcBef>
              <a:buClr>
                <a:srgbClr val="F0AB00"/>
              </a:buClr>
              <a:buSzPct val="80000"/>
            </a:pPr>
            <a:r>
              <a:rPr lang="en-US" sz="3200" kern="0" dirty="0">
                <a:solidFill>
                  <a:schemeClr val="bg1"/>
                </a:solidFill>
                <a:ea typeface="Arial Unicode MS" pitchFamily="34" charset="-128"/>
                <a:cs typeface="Arial"/>
              </a:rPr>
              <a:t>Sales of two new products six weeks after market introduction</a:t>
            </a:r>
          </a:p>
        </p:txBody>
      </p:sp>
    </p:spTree>
    <p:extLst>
      <p:ext uri="{BB962C8B-B14F-4D97-AF65-F5344CB8AC3E}">
        <p14:creationId xmlns:p14="http://schemas.microsoft.com/office/powerpoint/2010/main" val="33700855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down)">
                                      <p:cBhvr>
                                        <p:cTn id="15" dur="500"/>
                                        <p:tgtEl>
                                          <p:spTgt spid="9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wipe(down)">
                                      <p:cBhvr>
                                        <p:cTn id="18" dur="500"/>
                                        <p:tgtEl>
                                          <p:spTgt spid="88"/>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4" grpId="0" animBg="1"/>
      <p:bldP spid="95" grpId="0"/>
      <p:bldP spid="10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aeser compressor picture.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8778" y="0"/>
            <a:ext cx="10556397" cy="6859588"/>
          </a:xfrm>
          <a:prstGeom prst="rect">
            <a:avLst/>
          </a:prstGeom>
        </p:spPr>
      </p:pic>
      <p:sp>
        <p:nvSpPr>
          <p:cNvPr id="5" name="Title 1"/>
          <p:cNvSpPr txBox="1">
            <a:spLocks/>
          </p:cNvSpPr>
          <p:nvPr/>
        </p:nvSpPr>
        <p:spPr>
          <a:xfrm>
            <a:off x="467999" y="493394"/>
            <a:ext cx="6041387" cy="5458525"/>
          </a:xfrm>
          <a:prstGeom prst="rect">
            <a:avLst/>
          </a:prstGeom>
        </p:spPr>
        <p:txBody>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en-US" sz="3600" dirty="0" smtClean="0">
                <a:solidFill>
                  <a:schemeClr val="accent1"/>
                </a:solidFill>
              </a:rPr>
              <a:t>Kaeser Compressors</a:t>
            </a:r>
          </a:p>
          <a:p>
            <a:r>
              <a:rPr lang="en-US" sz="2000" dirty="0" smtClean="0">
                <a:solidFill>
                  <a:schemeClr val="accent1"/>
                </a:solidFill>
              </a:rPr>
              <a:t>Enabling Predictive Maintenance</a:t>
            </a:r>
          </a:p>
        </p:txBody>
      </p:sp>
      <p:sp>
        <p:nvSpPr>
          <p:cNvPr id="7" name="Text Placeholder 4"/>
          <p:cNvSpPr txBox="1">
            <a:spLocks/>
          </p:cNvSpPr>
          <p:nvPr/>
        </p:nvSpPr>
        <p:spPr>
          <a:xfrm>
            <a:off x="324000" y="2579162"/>
            <a:ext cx="4796187" cy="3848908"/>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sz="2400" dirty="0" smtClean="0"/>
              <a:t>A global leader in air compressors</a:t>
            </a:r>
          </a:p>
          <a:p>
            <a:pPr lvl="1"/>
            <a:endParaRPr lang="en-US" sz="2400" dirty="0" smtClean="0"/>
          </a:p>
          <a:p>
            <a:pPr lvl="1"/>
            <a:r>
              <a:rPr lang="en-US" sz="2400" dirty="0" smtClean="0"/>
              <a:t>≈€500 million, 4,800 employees, 50 countries, partners in additional 60 countries</a:t>
            </a:r>
          </a:p>
          <a:p>
            <a:endParaRPr lang="en-US" sz="2400" dirty="0" smtClean="0"/>
          </a:p>
          <a:p>
            <a:endParaRPr lang="en-US" sz="2400" dirty="0"/>
          </a:p>
        </p:txBody>
      </p:sp>
    </p:spTree>
    <p:extLst>
      <p:ext uri="{BB962C8B-B14F-4D97-AF65-F5344CB8AC3E}">
        <p14:creationId xmlns:p14="http://schemas.microsoft.com/office/powerpoint/2010/main" val="27154316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Example</a:t>
            </a:r>
            <a:endParaRPr lang="en-US" dirty="0"/>
          </a:p>
        </p:txBody>
      </p:sp>
      <p:pic>
        <p:nvPicPr>
          <p:cNvPr id="5" name="Picture 4"/>
          <p:cNvPicPr>
            <a:picLocks noChangeAspect="1"/>
          </p:cNvPicPr>
          <p:nvPr/>
        </p:nvPicPr>
        <p:blipFill>
          <a:blip r:embed="rId3"/>
          <a:stretch>
            <a:fillRect/>
          </a:stretch>
        </p:blipFill>
        <p:spPr>
          <a:xfrm>
            <a:off x="7097306" y="1530684"/>
            <a:ext cx="4140278" cy="4575773"/>
          </a:xfrm>
          <a:prstGeom prst="rect">
            <a:avLst/>
          </a:prstGeom>
        </p:spPr>
      </p:pic>
      <p:sp>
        <p:nvSpPr>
          <p:cNvPr id="3" name="Text Placeholder 2"/>
          <p:cNvSpPr>
            <a:spLocks noGrp="1"/>
          </p:cNvSpPr>
          <p:nvPr>
            <p:ph type="body" sz="quarter" idx="10"/>
          </p:nvPr>
        </p:nvSpPr>
        <p:spPr/>
        <p:txBody>
          <a:bodyPr/>
          <a:lstStyle/>
          <a:p>
            <a:r>
              <a:rPr lang="en-US" dirty="0" smtClean="0"/>
              <a:t>E.g. Total </a:t>
            </a:r>
            <a:r>
              <a:rPr lang="en-US" dirty="0"/>
              <a:t>energy </a:t>
            </a:r>
            <a:r>
              <a:rPr lang="en-US" dirty="0" smtClean="0"/>
              <a:t>consumption</a:t>
            </a:r>
          </a:p>
          <a:p>
            <a:pPr marL="342900" indent="-342900">
              <a:buFont typeface="Arial"/>
              <a:buChar char="•"/>
            </a:pPr>
            <a:r>
              <a:rPr lang="en-US" dirty="0" smtClean="0"/>
              <a:t>Aggregation </a:t>
            </a:r>
            <a:r>
              <a:rPr lang="en-US" dirty="0"/>
              <a:t>of </a:t>
            </a:r>
            <a:r>
              <a:rPr lang="en-US" dirty="0" smtClean="0"/>
              <a:t>10 sec values</a:t>
            </a:r>
            <a:endParaRPr lang="en-US" dirty="0"/>
          </a:p>
          <a:p>
            <a:pPr marL="342900" indent="-342900">
              <a:buFont typeface="Arial"/>
              <a:buChar char="•"/>
            </a:pPr>
            <a:r>
              <a:rPr lang="en-US" dirty="0" smtClean="0"/>
              <a:t>Calculation of </a:t>
            </a:r>
            <a:r>
              <a:rPr lang="en-US" dirty="0"/>
              <a:t>typical </a:t>
            </a:r>
            <a:r>
              <a:rPr lang="en-US" dirty="0" smtClean="0"/>
              <a:t>consumption patterns</a:t>
            </a:r>
            <a:endParaRPr lang="en-US" dirty="0"/>
          </a:p>
          <a:p>
            <a:pPr marL="342900" indent="-342900">
              <a:buFont typeface="Arial"/>
              <a:buChar char="•"/>
            </a:pPr>
            <a:r>
              <a:rPr lang="en-US" dirty="0" smtClean="0"/>
              <a:t>Pattern associated with each </a:t>
            </a:r>
            <a:r>
              <a:rPr lang="en-US" dirty="0"/>
              <a:t>compressor and </a:t>
            </a:r>
            <a:r>
              <a:rPr lang="en-US" dirty="0" smtClean="0"/>
              <a:t>day</a:t>
            </a:r>
          </a:p>
          <a:p>
            <a:r>
              <a:rPr lang="en-US" dirty="0" smtClean="0"/>
              <a:t>Repeat for temperature, pressure, vibration, etc.</a:t>
            </a:r>
            <a:endParaRPr lang="en-US" dirty="0"/>
          </a:p>
        </p:txBody>
      </p:sp>
    </p:spTree>
    <p:extLst>
      <p:ext uri="{BB962C8B-B14F-4D97-AF65-F5344CB8AC3E}">
        <p14:creationId xmlns:p14="http://schemas.microsoft.com/office/powerpoint/2010/main" val="166685736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solidFill>
                  <a:schemeClr val="tx1"/>
                </a:solidFill>
              </a:rPr>
              <a:t>Plus </a:t>
            </a:r>
            <a:r>
              <a:rPr lang="en-US" b="0" dirty="0" err="1" smtClean="0">
                <a:solidFill>
                  <a:schemeClr val="tx1"/>
                </a:solidFill>
              </a:rPr>
              <a:t>Ça</a:t>
            </a:r>
            <a:r>
              <a:rPr lang="en-US" b="0" dirty="0" smtClean="0">
                <a:solidFill>
                  <a:schemeClr val="tx1"/>
                </a:solidFill>
              </a:rPr>
              <a:t> Change…</a:t>
            </a:r>
            <a:endParaRPr lang="en-US" b="0" dirty="0">
              <a:solidFill>
                <a:schemeClr val="tx1"/>
              </a:solidFill>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8866" y="1676270"/>
            <a:ext cx="10939696" cy="4571648"/>
          </a:xfrm>
          <a:prstGeom prst="rect">
            <a:avLst/>
          </a:prstGeom>
        </p:spPr>
      </p:pic>
      <p:cxnSp>
        <p:nvCxnSpPr>
          <p:cNvPr id="5" name="Straight Connector 4"/>
          <p:cNvCxnSpPr/>
          <p:nvPr/>
        </p:nvCxnSpPr>
        <p:spPr>
          <a:xfrm>
            <a:off x="5638311" y="1490018"/>
            <a:ext cx="914320" cy="795806"/>
          </a:xfrm>
          <a:prstGeom prst="line">
            <a:avLst/>
          </a:prstGeom>
          <a:ln w="57150"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706038" y="1456154"/>
            <a:ext cx="863525" cy="914330"/>
          </a:xfrm>
          <a:prstGeom prst="line">
            <a:avLst/>
          </a:prstGeom>
          <a:ln w="57150"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21384887">
            <a:off x="6989150" y="1480804"/>
            <a:ext cx="1508088" cy="43088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800" kern="0" dirty="0" smtClean="0">
                <a:solidFill>
                  <a:schemeClr val="accent5"/>
                </a:solidFill>
                <a:latin typeface="Marker Felt"/>
                <a:ea typeface="Arial Unicode MS" pitchFamily="34" charset="-128"/>
                <a:cs typeface="Marker Felt"/>
              </a:rPr>
              <a:t>Petabytes</a:t>
            </a:r>
          </a:p>
        </p:txBody>
      </p:sp>
      <p:cxnSp>
        <p:nvCxnSpPr>
          <p:cNvPr id="9" name="Straight Connector 8"/>
          <p:cNvCxnSpPr/>
          <p:nvPr/>
        </p:nvCxnSpPr>
        <p:spPr>
          <a:xfrm>
            <a:off x="8127296" y="4588579"/>
            <a:ext cx="914320" cy="795806"/>
          </a:xfrm>
          <a:prstGeom prst="line">
            <a:avLst/>
          </a:prstGeom>
          <a:ln w="57150"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195023" y="4554715"/>
            <a:ext cx="863525" cy="914330"/>
          </a:xfrm>
          <a:prstGeom prst="line">
            <a:avLst/>
          </a:prstGeom>
          <a:ln w="57150"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1384887">
            <a:off x="10030728" y="4516311"/>
            <a:ext cx="1452682" cy="86177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800" kern="0" dirty="0" smtClean="0">
                <a:solidFill>
                  <a:schemeClr val="accent5"/>
                </a:solidFill>
                <a:latin typeface="Marker Felt"/>
                <a:ea typeface="Arial Unicode MS" pitchFamily="34" charset="-128"/>
                <a:cs typeface="Marker Felt"/>
              </a:rPr>
              <a:t>Data</a:t>
            </a:r>
            <a:br>
              <a:rPr lang="en-US" sz="2800" kern="0" dirty="0" smtClean="0">
                <a:solidFill>
                  <a:schemeClr val="accent5"/>
                </a:solidFill>
                <a:latin typeface="Marker Felt"/>
                <a:ea typeface="Arial Unicode MS" pitchFamily="34" charset="-128"/>
                <a:cs typeface="Marker Felt"/>
              </a:rPr>
            </a:br>
            <a:r>
              <a:rPr lang="en-US" sz="2800" kern="0" dirty="0" smtClean="0">
                <a:solidFill>
                  <a:schemeClr val="accent5"/>
                </a:solidFill>
                <a:latin typeface="Marker Felt"/>
                <a:ea typeface="Arial Unicode MS" pitchFamily="34" charset="-128"/>
                <a:cs typeface="Marker Felt"/>
              </a:rPr>
              <a:t>Scientists</a:t>
            </a:r>
          </a:p>
        </p:txBody>
      </p:sp>
      <p:sp>
        <p:nvSpPr>
          <p:cNvPr id="14" name="TextBox 13"/>
          <p:cNvSpPr txBox="1"/>
          <p:nvPr/>
        </p:nvSpPr>
        <p:spPr>
          <a:xfrm rot="21384887">
            <a:off x="8918215" y="1468563"/>
            <a:ext cx="2825263" cy="430887"/>
          </a:xfrm>
          <a:prstGeom prst="rect">
            <a:avLst/>
          </a:prstGeom>
          <a:noFill/>
        </p:spPr>
        <p:txBody>
          <a:bodyPr wrap="square" lIns="0" tIns="0" rIns="0" bIns="0" rtlCol="0">
            <a:spAutoFit/>
          </a:bodyPr>
          <a:lstStyle/>
          <a:p>
            <a:pPr fontAlgn="base">
              <a:spcAft>
                <a:spcPct val="0"/>
              </a:spcAft>
              <a:buClr>
                <a:srgbClr val="F0AB00"/>
              </a:buClr>
              <a:buSzPct val="80000"/>
            </a:pPr>
            <a:r>
              <a:rPr lang="en-US" sz="2800" kern="0" dirty="0" smtClean="0">
                <a:solidFill>
                  <a:schemeClr val="accent5"/>
                </a:solidFill>
                <a:latin typeface="Marker Felt"/>
                <a:ea typeface="Arial Unicode MS" pitchFamily="34" charset="-128"/>
                <a:cs typeface="Marker Felt"/>
              </a:rPr>
              <a:t>+ </a:t>
            </a:r>
            <a:r>
              <a:rPr lang="en-US" sz="2800" kern="0" dirty="0" err="1" smtClean="0">
                <a:solidFill>
                  <a:schemeClr val="accent5"/>
                </a:solidFill>
                <a:latin typeface="Marker Felt"/>
                <a:ea typeface="Arial Unicode MS" pitchFamily="34" charset="-128"/>
                <a:cs typeface="Marker Felt"/>
              </a:rPr>
              <a:t>IoT</a:t>
            </a:r>
            <a:endParaRPr lang="en-US" sz="2800" kern="0" dirty="0" smtClean="0">
              <a:solidFill>
                <a:schemeClr val="accent5"/>
              </a:solidFill>
              <a:latin typeface="Marker Felt"/>
              <a:ea typeface="Arial Unicode MS" pitchFamily="34" charset="-128"/>
              <a:cs typeface="Marker Felt"/>
            </a:endParaRPr>
          </a:p>
        </p:txBody>
      </p:sp>
      <p:cxnSp>
        <p:nvCxnSpPr>
          <p:cNvPr id="15" name="Straight Connector 14"/>
          <p:cNvCxnSpPr/>
          <p:nvPr/>
        </p:nvCxnSpPr>
        <p:spPr>
          <a:xfrm flipV="1">
            <a:off x="7845124" y="1873655"/>
            <a:ext cx="1069818" cy="1793541"/>
          </a:xfrm>
          <a:prstGeom prst="line">
            <a:avLst/>
          </a:prstGeom>
          <a:ln w="57150"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015561" y="2295684"/>
            <a:ext cx="914320" cy="795806"/>
          </a:xfrm>
          <a:prstGeom prst="line">
            <a:avLst/>
          </a:prstGeom>
          <a:ln w="57150"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9083288" y="2261820"/>
            <a:ext cx="863525" cy="914330"/>
          </a:xfrm>
          <a:prstGeom prst="line">
            <a:avLst/>
          </a:prstGeom>
          <a:ln w="57150"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21384887">
            <a:off x="9041284" y="3162951"/>
            <a:ext cx="1243930" cy="43088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800" kern="0" dirty="0" smtClean="0">
                <a:solidFill>
                  <a:schemeClr val="accent5"/>
                </a:solidFill>
                <a:latin typeface="Marker Felt"/>
                <a:ea typeface="Arial Unicode MS" pitchFamily="34" charset="-128"/>
                <a:cs typeface="Marker Felt"/>
              </a:rPr>
              <a:t>Big Data</a:t>
            </a:r>
          </a:p>
        </p:txBody>
      </p:sp>
    </p:spTree>
    <p:extLst>
      <p:ext uri="{BB962C8B-B14F-4D97-AF65-F5344CB8AC3E}">
        <p14:creationId xmlns:p14="http://schemas.microsoft.com/office/powerpoint/2010/main" val="29970215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Examples</a:t>
            </a:r>
            <a:endParaRPr lang="en-US" dirty="0"/>
          </a:p>
        </p:txBody>
      </p:sp>
      <p:sp>
        <p:nvSpPr>
          <p:cNvPr id="3" name="Text Placeholder 2"/>
          <p:cNvSpPr>
            <a:spLocks noGrp="1"/>
          </p:cNvSpPr>
          <p:nvPr>
            <p:ph type="body" sz="quarter" idx="10"/>
          </p:nvPr>
        </p:nvSpPr>
        <p:spPr/>
        <p:txBody>
          <a:bodyPr/>
          <a:lstStyle/>
          <a:p>
            <a:pPr>
              <a:spcBef>
                <a:spcPts val="0"/>
              </a:spcBef>
            </a:pPr>
            <a:r>
              <a:rPr lang="en-US" dirty="0"/>
              <a:t>Model combines sensor readings and ERP data (location, type of usage, last service, etc.</a:t>
            </a:r>
            <a:r>
              <a:rPr lang="en-US" dirty="0" smtClean="0"/>
              <a:t>)</a:t>
            </a:r>
          </a:p>
          <a:p>
            <a:pPr marL="342900" indent="-342900">
              <a:spcBef>
                <a:spcPts val="0"/>
              </a:spcBef>
              <a:buFont typeface="Arial"/>
              <a:buChar char="•"/>
            </a:pPr>
            <a:r>
              <a:rPr lang="en-US" dirty="0" smtClean="0"/>
              <a:t>Status </a:t>
            </a:r>
            <a:r>
              <a:rPr lang="en-US" dirty="0"/>
              <a:t>alerts: “Oil change / oil analyze / no action</a:t>
            </a:r>
            <a:r>
              <a:rPr lang="en-US" dirty="0" smtClean="0"/>
              <a:t>”</a:t>
            </a:r>
          </a:p>
          <a:p>
            <a:pPr marL="342900" indent="-342900">
              <a:spcBef>
                <a:spcPts val="0"/>
              </a:spcBef>
              <a:buFont typeface="Arial"/>
              <a:buChar char="•"/>
            </a:pPr>
            <a:r>
              <a:rPr lang="en-US" dirty="0" smtClean="0"/>
              <a:t>Predict machine failure 24 hours in advance</a:t>
            </a:r>
            <a:endParaRPr lang="en-US" dirty="0"/>
          </a:p>
        </p:txBody>
      </p:sp>
      <p:pic>
        <p:nvPicPr>
          <p:cNvPr id="6" name="Picture 5"/>
          <p:cNvPicPr>
            <a:picLocks noChangeAspect="1"/>
          </p:cNvPicPr>
          <p:nvPr/>
        </p:nvPicPr>
        <p:blipFill>
          <a:blip r:embed="rId3"/>
          <a:stretch>
            <a:fillRect/>
          </a:stretch>
        </p:blipFill>
        <p:spPr>
          <a:xfrm>
            <a:off x="449483" y="2755094"/>
            <a:ext cx="11176109" cy="3755085"/>
          </a:xfrm>
          <a:prstGeom prst="rect">
            <a:avLst/>
          </a:prstGeom>
        </p:spPr>
      </p:pic>
      <p:sp>
        <p:nvSpPr>
          <p:cNvPr id="7" name="Rectangle 6"/>
          <p:cNvSpPr/>
          <p:nvPr/>
        </p:nvSpPr>
        <p:spPr bwMode="gray">
          <a:xfrm>
            <a:off x="6060486" y="2810316"/>
            <a:ext cx="4182978" cy="3492781"/>
          </a:xfrm>
          <a:prstGeom prst="rect">
            <a:avLst/>
          </a:prstGeom>
          <a:solidFill>
            <a:srgbClr val="FF0000">
              <a:alpha val="42000"/>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05260841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High-Level Technical View</a:t>
            </a:r>
            <a:endParaRPr lang="en-US" dirty="0"/>
          </a:p>
        </p:txBody>
      </p:sp>
      <p:sp>
        <p:nvSpPr>
          <p:cNvPr id="4" name="Rounded Rectangle 3"/>
          <p:cNvSpPr/>
          <p:nvPr/>
        </p:nvSpPr>
        <p:spPr bwMode="gray">
          <a:xfrm>
            <a:off x="3753447" y="2331409"/>
            <a:ext cx="3795779" cy="1199414"/>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Predictive Model</a:t>
            </a:r>
            <a:r>
              <a:rPr lang="en-US" sz="2000" kern="0" noProof="0" dirty="0" smtClean="0">
                <a:ea typeface="Arial Unicode MS" pitchFamily="34" charset="-128"/>
                <a:cs typeface="Arial Unicode MS" pitchFamily="34" charset="-128"/>
              </a:rPr>
              <a:t/>
            </a:r>
            <a:br>
              <a:rPr lang="en-US" sz="2000" kern="0" noProof="0" dirty="0" smtClean="0">
                <a:ea typeface="Arial Unicode MS" pitchFamily="34" charset="-128"/>
                <a:cs typeface="Arial Unicode MS" pitchFamily="34" charset="-128"/>
              </a:rPr>
            </a:br>
            <a:r>
              <a:rPr lang="en-US" sz="2000" kern="0" dirty="0" smtClean="0">
                <a:ea typeface="Arial Unicode MS" pitchFamily="34" charset="-128"/>
                <a:cs typeface="Arial Unicode MS" pitchFamily="34" charset="-128"/>
              </a:rPr>
              <a:t>(in-memory)</a:t>
            </a:r>
            <a:endParaRPr kumimoji="0" lang="en-US" sz="20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Rounded Rectangle 4"/>
          <p:cNvSpPr/>
          <p:nvPr/>
        </p:nvSpPr>
        <p:spPr bwMode="gray">
          <a:xfrm>
            <a:off x="1834385" y="2312312"/>
            <a:ext cx="1749727" cy="1246732"/>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Long-term disk storage</a:t>
            </a:r>
          </a:p>
        </p:txBody>
      </p:sp>
      <p:sp>
        <p:nvSpPr>
          <p:cNvPr id="6" name="Rounded Rectangle 5"/>
          <p:cNvSpPr/>
          <p:nvPr/>
        </p:nvSpPr>
        <p:spPr bwMode="gray">
          <a:xfrm>
            <a:off x="3767558" y="1724646"/>
            <a:ext cx="3795779" cy="465655"/>
          </a:xfrm>
          <a:prstGeom prst="roundRect">
            <a:avLst>
              <a:gd name="adj" fmla="val 40909"/>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User</a:t>
            </a:r>
            <a:r>
              <a:rPr kumimoji="0" lang="en-US" sz="2000" b="0" i="0" u="none" strike="noStrike" kern="0" cap="none" spc="0" normalizeH="0" noProof="0" dirty="0" smtClean="0">
                <a:ln>
                  <a:noFill/>
                </a:ln>
                <a:effectLst/>
                <a:uLnTx/>
                <a:uFillTx/>
                <a:ea typeface="Arial Unicode MS" pitchFamily="34" charset="-128"/>
                <a:cs typeface="Arial Unicode MS" pitchFamily="34" charset="-128"/>
              </a:rPr>
              <a:t> Interfaces</a:t>
            </a:r>
            <a:endParaRPr kumimoji="0" lang="en-US" sz="20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ounded Rectangle 6"/>
          <p:cNvSpPr/>
          <p:nvPr/>
        </p:nvSpPr>
        <p:spPr bwMode="gray">
          <a:xfrm>
            <a:off x="7718547" y="2171875"/>
            <a:ext cx="1749727" cy="1566298"/>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CRM</a:t>
            </a:r>
            <a:b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b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ERP</a:t>
            </a:r>
            <a:b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b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
            </a:r>
            <a:b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br>
            <a:endParaRPr kumimoji="0" lang="en-US" sz="20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Rounded Rectangle 8"/>
          <p:cNvSpPr/>
          <p:nvPr/>
        </p:nvSpPr>
        <p:spPr bwMode="gray">
          <a:xfrm>
            <a:off x="1834391" y="3700150"/>
            <a:ext cx="5714835" cy="465655"/>
          </a:xfrm>
          <a:prstGeom prst="roundRect">
            <a:avLst>
              <a:gd name="adj" fmla="val 40909"/>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Event Stream Processing</a:t>
            </a:r>
          </a:p>
        </p:txBody>
      </p:sp>
      <p:cxnSp>
        <p:nvCxnSpPr>
          <p:cNvPr id="12" name="Straight Arrow Connector 11"/>
          <p:cNvCxnSpPr/>
          <p:nvPr/>
        </p:nvCxnSpPr>
        <p:spPr>
          <a:xfrm flipV="1">
            <a:off x="2986748" y="4228523"/>
            <a:ext cx="0" cy="91719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658392" y="3347387"/>
            <a:ext cx="0" cy="53621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38701" y="3347387"/>
            <a:ext cx="0" cy="53621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443012" y="2909955"/>
            <a:ext cx="846642" cy="1411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658392" y="2119752"/>
            <a:ext cx="0" cy="3668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7140016" y="2924065"/>
            <a:ext cx="931307"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027129" y="4228523"/>
            <a:ext cx="0" cy="91719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751587" y="3305056"/>
            <a:ext cx="179624"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smtClean="0">
                <a:ea typeface="Arial Unicode MS" pitchFamily="34" charset="-128"/>
                <a:cs typeface="Arial Unicode MS" pitchFamily="34" charset="-128"/>
              </a:rPr>
              <a:t>all</a:t>
            </a:r>
          </a:p>
        </p:txBody>
      </p:sp>
      <p:sp>
        <p:nvSpPr>
          <p:cNvPr id="30" name="TextBox 29"/>
          <p:cNvSpPr txBox="1"/>
          <p:nvPr/>
        </p:nvSpPr>
        <p:spPr>
          <a:xfrm>
            <a:off x="5757166" y="3305057"/>
            <a:ext cx="678609"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smtClean="0">
                <a:ea typeface="Arial Unicode MS" pitchFamily="34" charset="-128"/>
                <a:cs typeface="Arial Unicode MS" pitchFamily="34" charset="-128"/>
              </a:rPr>
              <a:t>sampled</a:t>
            </a:r>
          </a:p>
        </p:txBody>
      </p:sp>
      <p:cxnSp>
        <p:nvCxnSpPr>
          <p:cNvPr id="37" name="Straight Arrow Connector 36"/>
          <p:cNvCxnSpPr/>
          <p:nvPr/>
        </p:nvCxnSpPr>
        <p:spPr>
          <a:xfrm flipV="1">
            <a:off x="5136295" y="4228523"/>
            <a:ext cx="0" cy="91719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70314" y="4520870"/>
            <a:ext cx="7224331" cy="1932942"/>
            <a:chOff x="1270314" y="4520870"/>
            <a:chExt cx="7224331" cy="1932942"/>
          </a:xfrm>
        </p:grpSpPr>
        <p:pic>
          <p:nvPicPr>
            <p:cNvPr id="31" name="Picture 30"/>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05304" y="4758583"/>
              <a:ext cx="2189341" cy="1397660"/>
            </a:xfrm>
            <a:prstGeom prst="rect">
              <a:avLst/>
            </a:prstGeom>
          </p:spPr>
        </p:pic>
        <p:pic>
          <p:nvPicPr>
            <p:cNvPr id="32" name="Picture 3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70314" y="4520870"/>
              <a:ext cx="2072584" cy="1809913"/>
            </a:xfrm>
            <a:prstGeom prst="rect">
              <a:avLst/>
            </a:prstGeom>
          </p:spPr>
        </p:pic>
        <p:pic>
          <p:nvPicPr>
            <p:cNvPr id="33" name="Picture 32"/>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15170" y="4817372"/>
              <a:ext cx="1859590" cy="1636440"/>
            </a:xfrm>
            <a:prstGeom prst="rect">
              <a:avLst/>
            </a:prstGeom>
          </p:spPr>
        </p:pic>
        <p:pic>
          <p:nvPicPr>
            <p:cNvPr id="35" name="Picture 34"/>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86570" y="5350302"/>
              <a:ext cx="1819343" cy="1092819"/>
            </a:xfrm>
            <a:prstGeom prst="rect">
              <a:avLst/>
            </a:prstGeom>
          </p:spPr>
        </p:pic>
        <p:pic>
          <p:nvPicPr>
            <p:cNvPr id="24" name="Picture 2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90255" y="4532921"/>
              <a:ext cx="2272013" cy="1771417"/>
            </a:xfrm>
            <a:prstGeom prst="rect">
              <a:avLst/>
            </a:prstGeom>
          </p:spPr>
        </p:pic>
      </p:grpSp>
      <p:sp>
        <p:nvSpPr>
          <p:cNvPr id="3" name="TextBox 2"/>
          <p:cNvSpPr txBox="1"/>
          <p:nvPr/>
        </p:nvSpPr>
        <p:spPr>
          <a:xfrm>
            <a:off x="3794580" y="1442474"/>
            <a:ext cx="1000537"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r>
              <a:rPr lang="en-US" sz="1800" kern="0" dirty="0" smtClean="0">
                <a:ea typeface="Arial Unicode MS" pitchFamily="34" charset="-128"/>
                <a:cs typeface="Arial Unicode MS" pitchFamily="34" charset="-128"/>
              </a:rPr>
              <a:t>ustomer</a:t>
            </a:r>
          </a:p>
        </p:txBody>
      </p:sp>
      <p:sp>
        <p:nvSpPr>
          <p:cNvPr id="26" name="TextBox 25"/>
          <p:cNvSpPr txBox="1"/>
          <p:nvPr/>
        </p:nvSpPr>
        <p:spPr>
          <a:xfrm>
            <a:off x="5001943" y="1442474"/>
            <a:ext cx="949253"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Field </a:t>
            </a:r>
            <a:r>
              <a:rPr lang="en-US" sz="1800" kern="0" dirty="0" err="1" smtClean="0">
                <a:ea typeface="Arial Unicode MS" pitchFamily="34" charset="-128"/>
                <a:cs typeface="Arial Unicode MS" pitchFamily="34" charset="-128"/>
              </a:rPr>
              <a:t>Svs</a:t>
            </a:r>
            <a:r>
              <a:rPr lang="en-US" sz="1800" kern="0" dirty="0" smtClean="0">
                <a:ea typeface="Arial Unicode MS" pitchFamily="34" charset="-128"/>
                <a:cs typeface="Arial Unicode MS" pitchFamily="34" charset="-128"/>
              </a:rPr>
              <a:t> </a:t>
            </a:r>
          </a:p>
        </p:txBody>
      </p:sp>
      <p:sp>
        <p:nvSpPr>
          <p:cNvPr id="27" name="TextBox 26"/>
          <p:cNvSpPr txBox="1"/>
          <p:nvPr/>
        </p:nvSpPr>
        <p:spPr>
          <a:xfrm>
            <a:off x="6209310" y="1442474"/>
            <a:ext cx="577419"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a:t>
            </a:r>
            <a:r>
              <a:rPr lang="en-US" sz="1800" kern="0" dirty="0" smtClean="0">
                <a:ea typeface="Arial Unicode MS" pitchFamily="34" charset="-128"/>
                <a:cs typeface="Arial Unicode MS" pitchFamily="34" charset="-128"/>
              </a:rPr>
              <a:t>ales</a:t>
            </a:r>
          </a:p>
        </p:txBody>
      </p:sp>
      <p:sp>
        <p:nvSpPr>
          <p:cNvPr id="38" name="TextBox 37"/>
          <p:cNvSpPr txBox="1"/>
          <p:nvPr/>
        </p:nvSpPr>
        <p:spPr>
          <a:xfrm>
            <a:off x="7071714" y="1442474"/>
            <a:ext cx="487363"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R&amp;D</a:t>
            </a:r>
          </a:p>
        </p:txBody>
      </p:sp>
      <p:sp>
        <p:nvSpPr>
          <p:cNvPr id="8" name="Can 7"/>
          <p:cNvSpPr/>
          <p:nvPr/>
        </p:nvSpPr>
        <p:spPr bwMode="gray">
          <a:xfrm>
            <a:off x="8254945" y="3061372"/>
            <a:ext cx="651278" cy="537368"/>
          </a:xfrm>
          <a:prstGeom prst="can">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DW</a:t>
            </a:r>
          </a:p>
        </p:txBody>
      </p:sp>
    </p:spTree>
    <p:extLst>
      <p:ext uri="{BB962C8B-B14F-4D97-AF65-F5344CB8AC3E}">
        <p14:creationId xmlns:p14="http://schemas.microsoft.com/office/powerpoint/2010/main" val="40837834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29" grpId="0"/>
      <p:bldP spid="30" grpId="0"/>
      <p:bldP spid="3" grpId="0"/>
      <p:bldP spid="26" grpId="0"/>
      <p:bldP spid="27" grpId="0"/>
      <p:bldP spid="38" grpId="0"/>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Text Placeholder 2"/>
          <p:cNvSpPr>
            <a:spLocks noGrp="1"/>
          </p:cNvSpPr>
          <p:nvPr>
            <p:ph type="body" sz="quarter" idx="10"/>
          </p:nvPr>
        </p:nvSpPr>
        <p:spPr/>
        <p:txBody>
          <a:bodyPr/>
          <a:lstStyle/>
          <a:p>
            <a:r>
              <a:rPr lang="en-US" dirty="0" smtClean="0"/>
              <a:t>Customers</a:t>
            </a:r>
          </a:p>
          <a:p>
            <a:pPr marL="342900" lvl="1" indent="-342900">
              <a:buFont typeface="Arial"/>
              <a:buChar char="•"/>
            </a:pPr>
            <a:r>
              <a:rPr lang="en-US" dirty="0" smtClean="0"/>
              <a:t>Less downtime</a:t>
            </a:r>
          </a:p>
          <a:p>
            <a:pPr marL="342900" lvl="1" indent="-342900">
              <a:buFont typeface="Arial"/>
              <a:buChar char="•"/>
            </a:pPr>
            <a:r>
              <a:rPr lang="en-US" dirty="0" smtClean="0"/>
              <a:t>Decreased time to resolution</a:t>
            </a:r>
          </a:p>
          <a:p>
            <a:pPr marL="342900" lvl="1" indent="-342900">
              <a:buFont typeface="Arial"/>
              <a:buChar char="•"/>
            </a:pPr>
            <a:r>
              <a:rPr lang="en-US" dirty="0" smtClean="0"/>
              <a:t>Optimal longevity and performance</a:t>
            </a:r>
          </a:p>
          <a:p>
            <a:r>
              <a:rPr lang="en-US" dirty="0" smtClean="0"/>
              <a:t>Kaeser</a:t>
            </a:r>
          </a:p>
          <a:p>
            <a:pPr marL="342900" lvl="1" indent="-342900">
              <a:buFont typeface="Arial"/>
              <a:buChar char="•"/>
            </a:pPr>
            <a:r>
              <a:rPr lang="en-US" dirty="0" smtClean="0"/>
              <a:t>More efficient use of spare parts, </a:t>
            </a:r>
            <a:r>
              <a:rPr lang="en-US" dirty="0" err="1" smtClean="0"/>
              <a:t>etc</a:t>
            </a:r>
            <a:endParaRPr lang="en-US" dirty="0" smtClean="0"/>
          </a:p>
          <a:p>
            <a:pPr marL="342900" lvl="1" indent="-342900">
              <a:buFont typeface="Arial"/>
              <a:buChar char="•"/>
            </a:pPr>
            <a:r>
              <a:rPr lang="en-US" dirty="0" smtClean="0"/>
              <a:t>New sales opportunities</a:t>
            </a:r>
          </a:p>
          <a:p>
            <a:pPr marL="342900" lvl="1" indent="-342900">
              <a:buFont typeface="Arial"/>
              <a:buChar char="•"/>
            </a:pPr>
            <a:r>
              <a:rPr lang="en-US" dirty="0" smtClean="0"/>
              <a:t>Better product development</a:t>
            </a:r>
            <a:endParaRPr lang="en-US" dirty="0"/>
          </a:p>
          <a:p>
            <a:endParaRPr lang="en-US" dirty="0"/>
          </a:p>
        </p:txBody>
      </p:sp>
      <p:sp>
        <p:nvSpPr>
          <p:cNvPr id="6" name="Rectangle 5"/>
          <p:cNvSpPr/>
          <p:nvPr/>
        </p:nvSpPr>
        <p:spPr>
          <a:xfrm>
            <a:off x="6067601" y="2272230"/>
            <a:ext cx="5660245" cy="3970318"/>
          </a:xfrm>
          <a:prstGeom prst="rect">
            <a:avLst/>
          </a:prstGeom>
        </p:spPr>
        <p:txBody>
          <a:bodyPr wrap="square">
            <a:spAutoFit/>
          </a:bodyPr>
          <a:lstStyle/>
          <a:p>
            <a:r>
              <a:rPr lang="en-US" i="1" dirty="0"/>
              <a:t>“We are seeing improved uptime of equipment, decreased time to resolution, reduced operational risks and accelerated innovation cycles. </a:t>
            </a:r>
            <a:r>
              <a:rPr lang="en-US" i="1" dirty="0" smtClean="0"/>
              <a:t/>
            </a:r>
            <a:br>
              <a:rPr lang="en-US" i="1" dirty="0" smtClean="0"/>
            </a:br>
            <a:r>
              <a:rPr lang="en-US" i="1" dirty="0" smtClean="0"/>
              <a:t/>
            </a:r>
            <a:br>
              <a:rPr lang="en-US" i="1" dirty="0" smtClean="0"/>
            </a:br>
            <a:r>
              <a:rPr lang="en-US" i="1" dirty="0" smtClean="0"/>
              <a:t>Most </a:t>
            </a:r>
            <a:r>
              <a:rPr lang="en-US" i="1" dirty="0"/>
              <a:t>importantly, we have been able to align our products and services more closely with our customers’ needs.”</a:t>
            </a:r>
            <a:r>
              <a:rPr lang="en-US" dirty="0"/>
              <a:t> </a:t>
            </a:r>
            <a:r>
              <a:rPr lang="en-US" dirty="0" smtClean="0"/>
              <a:t/>
            </a:r>
            <a:br>
              <a:rPr lang="en-US" dirty="0" smtClean="0"/>
            </a:br>
            <a:endParaRPr lang="en-US" dirty="0" smtClean="0"/>
          </a:p>
          <a:p>
            <a:pPr algn="r"/>
            <a:r>
              <a:rPr lang="en-US" dirty="0"/>
              <a:t>Kaeser CIO</a:t>
            </a:r>
          </a:p>
          <a:p>
            <a:pPr algn="r"/>
            <a:r>
              <a:rPr lang="en-US" dirty="0" err="1" smtClean="0"/>
              <a:t>Falko</a:t>
            </a:r>
            <a:r>
              <a:rPr lang="en-US" dirty="0" smtClean="0"/>
              <a:t> </a:t>
            </a:r>
            <a:r>
              <a:rPr lang="en-US" dirty="0" err="1"/>
              <a:t>Lameter</a:t>
            </a:r>
            <a:r>
              <a:rPr lang="en-US" dirty="0"/>
              <a:t> </a:t>
            </a:r>
          </a:p>
          <a:p>
            <a:endParaRPr lang="en-US" dirty="0"/>
          </a:p>
        </p:txBody>
      </p:sp>
      <p:sp>
        <p:nvSpPr>
          <p:cNvPr id="4" name="TextBox 3"/>
          <p:cNvSpPr txBox="1"/>
          <p:nvPr/>
        </p:nvSpPr>
        <p:spPr>
          <a:xfrm>
            <a:off x="2592387" y="5639594"/>
            <a:ext cx="5488131" cy="43088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Next Steps: New Business Models</a:t>
            </a:r>
          </a:p>
        </p:txBody>
      </p:sp>
    </p:spTree>
    <p:extLst>
      <p:ext uri="{BB962C8B-B14F-4D97-AF65-F5344CB8AC3E}">
        <p14:creationId xmlns:p14="http://schemas.microsoft.com/office/powerpoint/2010/main" val="3709996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5175" cy="6859588"/>
          </a:xfrm>
          <a:prstGeom prst="rect">
            <a:avLst/>
          </a:prstGeom>
        </p:spPr>
      </p:pic>
      <p:sp>
        <p:nvSpPr>
          <p:cNvPr id="43" name="Rectangle 42"/>
          <p:cNvSpPr/>
          <p:nvPr/>
        </p:nvSpPr>
        <p:spPr bwMode="gray">
          <a:xfrm rot="5400000">
            <a:off x="2980925" y="-2370611"/>
            <a:ext cx="6836159" cy="11624246"/>
          </a:xfrm>
          <a:prstGeom prst="rect">
            <a:avLst/>
          </a:prstGeom>
          <a:gradFill flip="none" rotWithShape="1">
            <a:gsLst>
              <a:gs pos="0">
                <a:schemeClr val="tx1">
                  <a:alpha val="96000"/>
                </a:schemeClr>
              </a:gs>
              <a:gs pos="99000">
                <a:schemeClr val="tx1">
                  <a:alpha val="0"/>
                </a:schemeClr>
              </a:gs>
            </a:gsLst>
            <a:lin ang="5400000" scaled="0"/>
            <a:tileRect/>
          </a:gradFill>
          <a:ln w="6350" algn="ctr">
            <a:noFill/>
            <a:miter lim="800000"/>
            <a:headEnd/>
            <a:tailEnd/>
          </a:ln>
        </p:spPr>
        <p:txBody>
          <a:bodyPr lIns="89935" tIns="71952" rIns="89935" bIns="71952" rtlCol="0" anchor="ctr"/>
          <a:lstStyle/>
          <a:p>
            <a:pPr algn="ctr" defTabSz="913723" fontAlgn="base">
              <a:spcBef>
                <a:spcPct val="50000"/>
              </a:spcBef>
              <a:spcAft>
                <a:spcPct val="0"/>
              </a:spcAft>
              <a:buClr>
                <a:srgbClr val="F0AB00"/>
              </a:buClr>
              <a:buSzPct val="80000"/>
            </a:pPr>
            <a:endParaRPr lang="en-US" sz="2000" b="1" kern="0" dirty="0" err="1">
              <a:ea typeface="Arial Unicode MS" pitchFamily="34" charset="-128"/>
              <a:cs typeface="Arial Unicode MS" pitchFamily="34" charset="-128"/>
            </a:endParaRPr>
          </a:p>
        </p:txBody>
      </p:sp>
      <p:sp>
        <p:nvSpPr>
          <p:cNvPr id="44" name="Rectangle 43"/>
          <p:cNvSpPr/>
          <p:nvPr/>
        </p:nvSpPr>
        <p:spPr bwMode="gray">
          <a:xfrm>
            <a:off x="0" y="9"/>
            <a:ext cx="12195175" cy="1393903"/>
          </a:xfrm>
          <a:prstGeom prst="rect">
            <a:avLst/>
          </a:prstGeom>
          <a:gradFill flip="none" rotWithShape="1">
            <a:gsLst>
              <a:gs pos="0">
                <a:schemeClr val="tx1">
                  <a:alpha val="96000"/>
                </a:schemeClr>
              </a:gs>
              <a:gs pos="99000">
                <a:schemeClr val="tx1">
                  <a:alpha val="0"/>
                </a:schemeClr>
              </a:gs>
            </a:gsLst>
            <a:lin ang="5400000" scaled="0"/>
            <a:tileRect/>
          </a:gradFill>
          <a:ln w="6350" algn="ctr">
            <a:noFill/>
            <a:miter lim="800000"/>
            <a:headEnd/>
            <a:tailEnd/>
          </a:ln>
        </p:spPr>
        <p:txBody>
          <a:bodyPr lIns="89935" tIns="71952" rIns="89935" bIns="71952" rtlCol="0" anchor="ctr"/>
          <a:lstStyle/>
          <a:p>
            <a:pPr algn="ctr" defTabSz="913723"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 name="Title 3"/>
          <p:cNvSpPr>
            <a:spLocks noGrp="1"/>
          </p:cNvSpPr>
          <p:nvPr>
            <p:ph type="title"/>
          </p:nvPr>
        </p:nvSpPr>
        <p:spPr>
          <a:xfrm>
            <a:off x="322263" y="321664"/>
            <a:ext cx="11942624" cy="923330"/>
          </a:xfrm>
        </p:spPr>
        <p:txBody>
          <a:bodyPr/>
          <a:lstStyle/>
          <a:p>
            <a:r>
              <a:rPr lang="en-US" sz="3600" dirty="0">
                <a:solidFill>
                  <a:srgbClr val="FFFFFF"/>
                </a:solidFill>
              </a:rPr>
              <a:t>SAP HANA Cloud </a:t>
            </a:r>
            <a:r>
              <a:rPr lang="en-US" sz="3600" dirty="0" smtClean="0">
                <a:solidFill>
                  <a:srgbClr val="FFFFFF"/>
                </a:solidFill>
              </a:rPr>
              <a:t>Platform</a:t>
            </a:r>
            <a:r>
              <a:rPr lang="en-US" sz="3600" dirty="0">
                <a:solidFill>
                  <a:srgbClr val="FFFFFF"/>
                </a:solidFill>
              </a:rPr>
              <a:t> </a:t>
            </a:r>
            <a:r>
              <a:rPr lang="en-US" sz="3600" dirty="0" smtClean="0">
                <a:solidFill>
                  <a:srgbClr val="FFFFFF"/>
                </a:solidFill>
              </a:rPr>
              <a:t>- the Internet of Things enabled </a:t>
            </a:r>
            <a:r>
              <a:rPr lang="en-US" sz="3600" dirty="0">
                <a:solidFill>
                  <a:srgbClr val="FFFFFF"/>
                </a:solidFill>
              </a:rPr>
              <a:t>i</a:t>
            </a:r>
            <a:r>
              <a:rPr lang="en-US" sz="3600" dirty="0" smtClean="0">
                <a:solidFill>
                  <a:srgbClr val="FFFFFF"/>
                </a:solidFill>
              </a:rPr>
              <a:t>n-memory </a:t>
            </a:r>
            <a:r>
              <a:rPr lang="en-US" sz="3600" dirty="0">
                <a:solidFill>
                  <a:srgbClr val="FFFFFF"/>
                </a:solidFill>
              </a:rPr>
              <a:t>p</a:t>
            </a:r>
            <a:r>
              <a:rPr lang="en-US" sz="3600" dirty="0" smtClean="0">
                <a:solidFill>
                  <a:srgbClr val="FFFFFF"/>
                </a:solidFill>
              </a:rPr>
              <a:t>latform</a:t>
            </a:r>
            <a:r>
              <a:rPr lang="en-US" sz="3600" dirty="0">
                <a:solidFill>
                  <a:srgbClr val="FFFFFF"/>
                </a:solidFill>
              </a:rPr>
              <a:t>-as-a</a:t>
            </a:r>
            <a:r>
              <a:rPr lang="en-US" sz="3600" dirty="0" smtClean="0">
                <a:solidFill>
                  <a:srgbClr val="FFFFFF"/>
                </a:solidFill>
              </a:rPr>
              <a:t>-service </a:t>
            </a:r>
            <a:endParaRPr lang="en-US" sz="3600" dirty="0">
              <a:solidFill>
                <a:srgbClr val="FFFFFF"/>
              </a:solidFill>
            </a:endParaRPr>
          </a:p>
        </p:txBody>
      </p:sp>
      <p:sp>
        <p:nvSpPr>
          <p:cNvPr id="85" name="Rectangle 30"/>
          <p:cNvSpPr>
            <a:spLocks noChangeArrowheads="1"/>
          </p:cNvSpPr>
          <p:nvPr/>
        </p:nvSpPr>
        <p:spPr bwMode="auto">
          <a:xfrm>
            <a:off x="3537514" y="1820216"/>
            <a:ext cx="5273988" cy="4692398"/>
          </a:xfrm>
          <a:prstGeom prst="rect">
            <a:avLst/>
          </a:prstGeom>
          <a:solidFill>
            <a:schemeClr val="accent3">
              <a:lumMod val="75000"/>
              <a:alpha val="80000"/>
            </a:schemeClr>
          </a:solidFill>
          <a:ln w="12700">
            <a:noFill/>
            <a:miter lim="800000"/>
            <a:headEnd/>
            <a:tailEnd/>
          </a:ln>
        </p:spPr>
        <p:txBody>
          <a:bodyPr lIns="36000" tIns="82800" rIns="36000" bIns="36000"/>
          <a:lstStyle>
            <a:lvl1pPr eaLnBrk="0" hangingPunct="0">
              <a:defRPr sz="1600">
                <a:solidFill>
                  <a:schemeClr val="tx1"/>
                </a:solidFill>
                <a:latin typeface="Arial" charset="0"/>
                <a:ea typeface="Arial Unicode MS" pitchFamily="34" charset="-128"/>
                <a:cs typeface="Arial Unicode MS" pitchFamily="34" charset="-128"/>
              </a:defRPr>
            </a:lvl1pPr>
            <a:lvl2pPr marL="742950" indent="-285750" eaLnBrk="0" hangingPunct="0">
              <a:defRPr sz="1600">
                <a:solidFill>
                  <a:schemeClr val="tx1"/>
                </a:solidFill>
                <a:latin typeface="Arial" charset="0"/>
                <a:ea typeface="Arial Unicode MS" pitchFamily="34" charset="-128"/>
                <a:cs typeface="Arial Unicode MS" pitchFamily="34" charset="-128"/>
              </a:defRPr>
            </a:lvl2pPr>
            <a:lvl3pPr marL="1143000" indent="-228600" eaLnBrk="0" hangingPunct="0">
              <a:defRPr sz="1600">
                <a:solidFill>
                  <a:schemeClr val="tx1"/>
                </a:solidFill>
                <a:latin typeface="Arial" charset="0"/>
                <a:ea typeface="Arial Unicode MS" pitchFamily="34" charset="-128"/>
                <a:cs typeface="Arial Unicode MS" pitchFamily="34" charset="-128"/>
              </a:defRPr>
            </a:lvl3pPr>
            <a:lvl4pPr marL="1600200" indent="-228600" eaLnBrk="0" hangingPunct="0">
              <a:defRPr sz="1600">
                <a:solidFill>
                  <a:schemeClr val="tx1"/>
                </a:solidFill>
                <a:latin typeface="Arial" charset="0"/>
                <a:ea typeface="Arial Unicode MS" pitchFamily="34" charset="-128"/>
                <a:cs typeface="Arial Unicode MS" pitchFamily="34" charset="-128"/>
              </a:defRPr>
            </a:lvl4pPr>
            <a:lvl5pPr marL="2057400" indent="-228600" eaLnBrk="0" hangingPunct="0">
              <a:defRPr sz="1600">
                <a:solidFill>
                  <a:schemeClr val="tx1"/>
                </a:solidFill>
                <a:latin typeface="Arial" charset="0"/>
                <a:ea typeface="Arial Unicode MS" pitchFamily="34" charset="-128"/>
                <a:cs typeface="Arial Unicode MS" pitchFamily="34" charset="-128"/>
              </a:defRPr>
            </a:lvl5pPr>
            <a:lvl6pPr marL="25146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6pPr>
            <a:lvl7pPr marL="29718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7pPr>
            <a:lvl8pPr marL="34290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8pPr>
            <a:lvl9pPr marL="38862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9pPr>
          </a:lstStyle>
          <a:p>
            <a:pPr algn="ctr" eaLnBrk="1" hangingPunct="1">
              <a:buClrTx/>
              <a:buSzTx/>
              <a:buFontTx/>
              <a:buNone/>
            </a:pPr>
            <a:r>
              <a:rPr lang="en-US" altLang="de-DE" sz="1400" b="1" dirty="0" smtClean="0">
                <a:solidFill>
                  <a:schemeClr val="bg1"/>
                </a:solidFill>
                <a:latin typeface="BentonSans Regular" panose="02000503000000020004" pitchFamily="2" charset="0"/>
                <a:cs typeface="Comic Sans MS"/>
              </a:rPr>
              <a:t>Machine Cloud (SAP)</a:t>
            </a:r>
            <a:endParaRPr lang="en-US" altLang="de-DE" sz="1400" b="1" dirty="0">
              <a:solidFill>
                <a:schemeClr val="bg1"/>
              </a:solidFill>
              <a:latin typeface="BentonSans Regular" panose="02000503000000020004" pitchFamily="2" charset="0"/>
              <a:cs typeface="Comic Sans MS"/>
            </a:endParaRPr>
          </a:p>
        </p:txBody>
      </p:sp>
      <p:sp>
        <p:nvSpPr>
          <p:cNvPr id="87" name="Rectangle 30"/>
          <p:cNvSpPr>
            <a:spLocks noChangeArrowheads="1"/>
          </p:cNvSpPr>
          <p:nvPr/>
        </p:nvSpPr>
        <p:spPr bwMode="auto">
          <a:xfrm>
            <a:off x="3693420" y="2992693"/>
            <a:ext cx="1576641" cy="1275310"/>
          </a:xfrm>
          <a:prstGeom prst="rect">
            <a:avLst/>
          </a:prstGeom>
          <a:solidFill>
            <a:schemeClr val="bg2">
              <a:lumMod val="10000"/>
              <a:alpha val="75000"/>
            </a:schemeClr>
          </a:solidFill>
          <a:ln w="19050">
            <a:solidFill>
              <a:schemeClr val="bg1"/>
            </a:solidFill>
            <a:miter lim="800000"/>
            <a:headEnd/>
            <a:tailEnd/>
          </a:ln>
        </p:spPr>
        <p:txBody>
          <a:bodyPr lIns="36000" tIns="36000" rIns="36000" bIns="36000" anchor="ctr" anchorCtr="0"/>
          <a:lstStyle>
            <a:lvl1pPr eaLnBrk="0" hangingPunct="0">
              <a:defRPr sz="1600">
                <a:solidFill>
                  <a:schemeClr val="tx1"/>
                </a:solidFill>
                <a:latin typeface="Arial" charset="0"/>
                <a:ea typeface="Arial Unicode MS" pitchFamily="34" charset="-128"/>
                <a:cs typeface="Arial Unicode MS" pitchFamily="34" charset="-128"/>
              </a:defRPr>
            </a:lvl1pPr>
            <a:lvl2pPr marL="742950" indent="-285750" eaLnBrk="0" hangingPunct="0">
              <a:defRPr sz="1600">
                <a:solidFill>
                  <a:schemeClr val="tx1"/>
                </a:solidFill>
                <a:latin typeface="Arial" charset="0"/>
                <a:ea typeface="Arial Unicode MS" pitchFamily="34" charset="-128"/>
                <a:cs typeface="Arial Unicode MS" pitchFamily="34" charset="-128"/>
              </a:defRPr>
            </a:lvl2pPr>
            <a:lvl3pPr marL="1143000" indent="-228600" eaLnBrk="0" hangingPunct="0">
              <a:defRPr sz="1600">
                <a:solidFill>
                  <a:schemeClr val="tx1"/>
                </a:solidFill>
                <a:latin typeface="Arial" charset="0"/>
                <a:ea typeface="Arial Unicode MS" pitchFamily="34" charset="-128"/>
                <a:cs typeface="Arial Unicode MS" pitchFamily="34" charset="-128"/>
              </a:defRPr>
            </a:lvl3pPr>
            <a:lvl4pPr marL="1600200" indent="-228600" eaLnBrk="0" hangingPunct="0">
              <a:defRPr sz="1600">
                <a:solidFill>
                  <a:schemeClr val="tx1"/>
                </a:solidFill>
                <a:latin typeface="Arial" charset="0"/>
                <a:ea typeface="Arial Unicode MS" pitchFamily="34" charset="-128"/>
                <a:cs typeface="Arial Unicode MS" pitchFamily="34" charset="-128"/>
              </a:defRPr>
            </a:lvl4pPr>
            <a:lvl5pPr marL="2057400" indent="-228600" eaLnBrk="0" hangingPunct="0">
              <a:defRPr sz="1600">
                <a:solidFill>
                  <a:schemeClr val="tx1"/>
                </a:solidFill>
                <a:latin typeface="Arial" charset="0"/>
                <a:ea typeface="Arial Unicode MS" pitchFamily="34" charset="-128"/>
                <a:cs typeface="Arial Unicode MS" pitchFamily="34" charset="-128"/>
              </a:defRPr>
            </a:lvl5pPr>
            <a:lvl6pPr marL="25146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6pPr>
            <a:lvl7pPr marL="29718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7pPr>
            <a:lvl8pPr marL="34290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8pPr>
            <a:lvl9pPr marL="38862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9pPr>
          </a:lstStyle>
          <a:p>
            <a:pPr algn="ctr" eaLnBrk="1" hangingPunct="1">
              <a:buClrTx/>
              <a:buSzTx/>
              <a:buFontTx/>
              <a:buNone/>
            </a:pPr>
            <a:r>
              <a:rPr lang="en-US" altLang="de-DE" sz="1200" dirty="0" smtClean="0">
                <a:solidFill>
                  <a:srgbClr val="FFFFFF"/>
                </a:solidFill>
                <a:latin typeface="BentonSans Regular" panose="02000503000000020004" pitchFamily="2" charset="0"/>
                <a:cs typeface="Comic Sans MS"/>
              </a:rPr>
              <a:t>HANA Cloud</a:t>
            </a:r>
            <a:br>
              <a:rPr lang="en-US" altLang="de-DE" sz="1200" dirty="0" smtClean="0">
                <a:solidFill>
                  <a:srgbClr val="FFFFFF"/>
                </a:solidFill>
                <a:latin typeface="BentonSans Regular" panose="02000503000000020004" pitchFamily="2" charset="0"/>
                <a:cs typeface="Comic Sans MS"/>
              </a:rPr>
            </a:br>
            <a:r>
              <a:rPr lang="en-US" altLang="de-DE" sz="1200" dirty="0" smtClean="0">
                <a:solidFill>
                  <a:srgbClr val="FFFFFF"/>
                </a:solidFill>
                <a:latin typeface="BentonSans Regular" panose="02000503000000020004" pitchFamily="2" charset="0"/>
                <a:cs typeface="Comic Sans MS"/>
              </a:rPr>
              <a:t>IoT Services</a:t>
            </a:r>
            <a:endParaRPr lang="en-US" altLang="de-DE" sz="1200" dirty="0">
              <a:solidFill>
                <a:srgbClr val="FFFFFF"/>
              </a:solidFill>
              <a:latin typeface="BentonSans Regular" panose="02000503000000020004" pitchFamily="2" charset="0"/>
              <a:cs typeface="Comic Sans MS"/>
            </a:endParaRPr>
          </a:p>
        </p:txBody>
      </p:sp>
      <p:sp>
        <p:nvSpPr>
          <p:cNvPr id="88" name="Rectangle 30"/>
          <p:cNvSpPr>
            <a:spLocks noChangeArrowheads="1"/>
          </p:cNvSpPr>
          <p:nvPr/>
        </p:nvSpPr>
        <p:spPr bwMode="auto">
          <a:xfrm>
            <a:off x="227667" y="2899000"/>
            <a:ext cx="1722352" cy="1403928"/>
          </a:xfrm>
          <a:prstGeom prst="rect">
            <a:avLst/>
          </a:prstGeom>
          <a:solidFill>
            <a:schemeClr val="accent3">
              <a:lumMod val="75000"/>
              <a:alpha val="80000"/>
            </a:schemeClr>
          </a:solidFill>
          <a:ln w="12700">
            <a:noFill/>
            <a:prstDash val="solid"/>
            <a:miter lim="800000"/>
            <a:headEnd/>
            <a:tailEnd/>
          </a:ln>
        </p:spPr>
        <p:txBody>
          <a:bodyPr lIns="36000" tIns="36000" rIns="36000" bIns="36000"/>
          <a:lstStyle>
            <a:lvl1pPr eaLnBrk="0" hangingPunct="0">
              <a:defRPr sz="1600">
                <a:solidFill>
                  <a:schemeClr val="tx1"/>
                </a:solidFill>
                <a:latin typeface="Arial" charset="0"/>
                <a:ea typeface="Arial Unicode MS" pitchFamily="34" charset="-128"/>
                <a:cs typeface="Arial Unicode MS" pitchFamily="34" charset="-128"/>
              </a:defRPr>
            </a:lvl1pPr>
            <a:lvl2pPr marL="742950" indent="-285750" eaLnBrk="0" hangingPunct="0">
              <a:defRPr sz="1600">
                <a:solidFill>
                  <a:schemeClr val="tx1"/>
                </a:solidFill>
                <a:latin typeface="Arial" charset="0"/>
                <a:ea typeface="Arial Unicode MS" pitchFamily="34" charset="-128"/>
                <a:cs typeface="Arial Unicode MS" pitchFamily="34" charset="-128"/>
              </a:defRPr>
            </a:lvl2pPr>
            <a:lvl3pPr marL="1143000" indent="-228600" eaLnBrk="0" hangingPunct="0">
              <a:defRPr sz="1600">
                <a:solidFill>
                  <a:schemeClr val="tx1"/>
                </a:solidFill>
                <a:latin typeface="Arial" charset="0"/>
                <a:ea typeface="Arial Unicode MS" pitchFamily="34" charset="-128"/>
                <a:cs typeface="Arial Unicode MS" pitchFamily="34" charset="-128"/>
              </a:defRPr>
            </a:lvl3pPr>
            <a:lvl4pPr marL="1600200" indent="-228600" eaLnBrk="0" hangingPunct="0">
              <a:defRPr sz="1600">
                <a:solidFill>
                  <a:schemeClr val="tx1"/>
                </a:solidFill>
                <a:latin typeface="Arial" charset="0"/>
                <a:ea typeface="Arial Unicode MS" pitchFamily="34" charset="-128"/>
                <a:cs typeface="Arial Unicode MS" pitchFamily="34" charset="-128"/>
              </a:defRPr>
            </a:lvl4pPr>
            <a:lvl5pPr marL="2057400" indent="-228600" eaLnBrk="0" hangingPunct="0">
              <a:defRPr sz="1600">
                <a:solidFill>
                  <a:schemeClr val="tx1"/>
                </a:solidFill>
                <a:latin typeface="Arial" charset="0"/>
                <a:ea typeface="Arial Unicode MS" pitchFamily="34" charset="-128"/>
                <a:cs typeface="Arial Unicode MS" pitchFamily="34" charset="-128"/>
              </a:defRPr>
            </a:lvl5pPr>
            <a:lvl6pPr marL="25146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6pPr>
            <a:lvl7pPr marL="29718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7pPr>
            <a:lvl8pPr marL="34290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8pPr>
            <a:lvl9pPr marL="38862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9pPr>
          </a:lstStyle>
          <a:p>
            <a:pPr algn="ctr" eaLnBrk="1" hangingPunct="1">
              <a:buClrTx/>
              <a:buSzTx/>
              <a:buFontTx/>
              <a:buNone/>
            </a:pPr>
            <a:r>
              <a:rPr lang="en-US" altLang="de-DE" sz="1200" dirty="0" smtClean="0">
                <a:solidFill>
                  <a:schemeClr val="bg1"/>
                </a:solidFill>
                <a:latin typeface="BentonSans Regular" panose="02000503000000020004" pitchFamily="2" charset="0"/>
                <a:cs typeface="Comic Sans MS"/>
              </a:rPr>
              <a:t>End Customer</a:t>
            </a:r>
            <a:br>
              <a:rPr lang="en-US" altLang="de-DE" sz="1200" dirty="0" smtClean="0">
                <a:solidFill>
                  <a:schemeClr val="bg1"/>
                </a:solidFill>
                <a:latin typeface="BentonSans Regular" panose="02000503000000020004" pitchFamily="2" charset="0"/>
                <a:cs typeface="Comic Sans MS"/>
              </a:rPr>
            </a:br>
            <a:r>
              <a:rPr lang="en-US" altLang="de-DE" sz="1200" dirty="0" smtClean="0">
                <a:solidFill>
                  <a:schemeClr val="bg1"/>
                </a:solidFill>
                <a:latin typeface="BentonSans Regular" panose="02000503000000020004" pitchFamily="2" charset="0"/>
                <a:cs typeface="Comic Sans MS"/>
              </a:rPr>
              <a:t>(On site)</a:t>
            </a:r>
            <a:endParaRPr lang="en-US" altLang="de-DE" sz="1200" dirty="0">
              <a:solidFill>
                <a:schemeClr val="bg1"/>
              </a:solidFill>
              <a:latin typeface="BentonSans Regular" panose="02000503000000020004" pitchFamily="2" charset="0"/>
              <a:cs typeface="Comic Sans MS"/>
            </a:endParaRPr>
          </a:p>
        </p:txBody>
      </p:sp>
      <p:cxnSp>
        <p:nvCxnSpPr>
          <p:cNvPr id="89" name="Gerade Verbindung 6"/>
          <p:cNvCxnSpPr/>
          <p:nvPr/>
        </p:nvCxnSpPr>
        <p:spPr>
          <a:xfrm>
            <a:off x="2754015" y="1826550"/>
            <a:ext cx="11017" cy="4585542"/>
          </a:xfrm>
          <a:prstGeom prst="line">
            <a:avLst/>
          </a:prstGeom>
          <a:ln w="12700" cmpd="sng">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Gerade Verbindung 44"/>
          <p:cNvCxnSpPr/>
          <p:nvPr/>
        </p:nvCxnSpPr>
        <p:spPr>
          <a:xfrm>
            <a:off x="9593764" y="1820216"/>
            <a:ext cx="0" cy="4591875"/>
          </a:xfrm>
          <a:prstGeom prst="line">
            <a:avLst/>
          </a:prstGeom>
          <a:ln w="12700" cmpd="sng">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10" name="Rectangle 30"/>
          <p:cNvSpPr>
            <a:spLocks noChangeArrowheads="1"/>
          </p:cNvSpPr>
          <p:nvPr/>
        </p:nvSpPr>
        <p:spPr bwMode="auto">
          <a:xfrm>
            <a:off x="10427855" y="2899000"/>
            <a:ext cx="1592882" cy="1403927"/>
          </a:xfrm>
          <a:prstGeom prst="rect">
            <a:avLst/>
          </a:prstGeom>
          <a:solidFill>
            <a:schemeClr val="accent3">
              <a:lumMod val="75000"/>
              <a:alpha val="80000"/>
            </a:schemeClr>
          </a:solidFill>
          <a:ln w="12700">
            <a:noFill/>
            <a:prstDash val="solid"/>
            <a:miter lim="800000"/>
            <a:headEnd/>
            <a:tailEnd/>
          </a:ln>
        </p:spPr>
        <p:txBody>
          <a:bodyPr lIns="36000" tIns="36000" rIns="36000" bIns="36000"/>
          <a:lstStyle>
            <a:lvl1pPr eaLnBrk="0" hangingPunct="0">
              <a:defRPr sz="1600">
                <a:solidFill>
                  <a:schemeClr val="tx1"/>
                </a:solidFill>
                <a:latin typeface="Arial" charset="0"/>
                <a:ea typeface="Arial Unicode MS" pitchFamily="34" charset="-128"/>
                <a:cs typeface="Arial Unicode MS" pitchFamily="34" charset="-128"/>
              </a:defRPr>
            </a:lvl1pPr>
            <a:lvl2pPr marL="742950" indent="-285750" eaLnBrk="0" hangingPunct="0">
              <a:defRPr sz="1600">
                <a:solidFill>
                  <a:schemeClr val="tx1"/>
                </a:solidFill>
                <a:latin typeface="Arial" charset="0"/>
                <a:ea typeface="Arial Unicode MS" pitchFamily="34" charset="-128"/>
                <a:cs typeface="Arial Unicode MS" pitchFamily="34" charset="-128"/>
              </a:defRPr>
            </a:lvl2pPr>
            <a:lvl3pPr marL="1143000" indent="-228600" eaLnBrk="0" hangingPunct="0">
              <a:defRPr sz="1600">
                <a:solidFill>
                  <a:schemeClr val="tx1"/>
                </a:solidFill>
                <a:latin typeface="Arial" charset="0"/>
                <a:ea typeface="Arial Unicode MS" pitchFamily="34" charset="-128"/>
                <a:cs typeface="Arial Unicode MS" pitchFamily="34" charset="-128"/>
              </a:defRPr>
            </a:lvl3pPr>
            <a:lvl4pPr marL="1600200" indent="-228600" eaLnBrk="0" hangingPunct="0">
              <a:defRPr sz="1600">
                <a:solidFill>
                  <a:schemeClr val="tx1"/>
                </a:solidFill>
                <a:latin typeface="Arial" charset="0"/>
                <a:ea typeface="Arial Unicode MS" pitchFamily="34" charset="-128"/>
                <a:cs typeface="Arial Unicode MS" pitchFamily="34" charset="-128"/>
              </a:defRPr>
            </a:lvl4pPr>
            <a:lvl5pPr marL="2057400" indent="-228600" eaLnBrk="0" hangingPunct="0">
              <a:defRPr sz="1600">
                <a:solidFill>
                  <a:schemeClr val="tx1"/>
                </a:solidFill>
                <a:latin typeface="Arial" charset="0"/>
                <a:ea typeface="Arial Unicode MS" pitchFamily="34" charset="-128"/>
                <a:cs typeface="Arial Unicode MS" pitchFamily="34" charset="-128"/>
              </a:defRPr>
            </a:lvl5pPr>
            <a:lvl6pPr marL="25146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6pPr>
            <a:lvl7pPr marL="29718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7pPr>
            <a:lvl8pPr marL="34290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8pPr>
            <a:lvl9pPr marL="38862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9pPr>
          </a:lstStyle>
          <a:p>
            <a:pPr algn="ctr" eaLnBrk="1" hangingPunct="1">
              <a:buClrTx/>
              <a:buSzTx/>
              <a:buFontTx/>
              <a:buNone/>
            </a:pPr>
            <a:r>
              <a:rPr lang="en-US" altLang="de-DE" sz="1200" dirty="0" smtClean="0">
                <a:solidFill>
                  <a:schemeClr val="bg1"/>
                </a:solidFill>
                <a:latin typeface="BentonSans Regular" panose="02000503000000020004" pitchFamily="2" charset="0"/>
                <a:cs typeface="Comic Sans MS"/>
              </a:rPr>
              <a:t>Business owner</a:t>
            </a:r>
            <a:br>
              <a:rPr lang="en-US" altLang="de-DE" sz="1200" dirty="0" smtClean="0">
                <a:solidFill>
                  <a:schemeClr val="bg1"/>
                </a:solidFill>
                <a:latin typeface="BentonSans Regular" panose="02000503000000020004" pitchFamily="2" charset="0"/>
                <a:cs typeface="Comic Sans MS"/>
              </a:rPr>
            </a:br>
            <a:r>
              <a:rPr lang="en-US" altLang="de-DE" sz="1200" dirty="0" smtClean="0">
                <a:solidFill>
                  <a:schemeClr val="bg1"/>
                </a:solidFill>
                <a:latin typeface="BentonSans Regular" panose="02000503000000020004" pitchFamily="2" charset="0"/>
                <a:cs typeface="Comic Sans MS"/>
              </a:rPr>
              <a:t>(SAP Customer)</a:t>
            </a:r>
            <a:endParaRPr lang="en-US" altLang="de-DE" sz="1200" dirty="0">
              <a:solidFill>
                <a:schemeClr val="bg1"/>
              </a:solidFill>
              <a:latin typeface="BentonSans Regular" panose="02000503000000020004" pitchFamily="2" charset="0"/>
              <a:cs typeface="Comic Sans MS"/>
            </a:endParaRPr>
          </a:p>
        </p:txBody>
      </p:sp>
      <p:sp>
        <p:nvSpPr>
          <p:cNvPr id="111" name="Rectangle 30"/>
          <p:cNvSpPr>
            <a:spLocks noChangeArrowheads="1"/>
          </p:cNvSpPr>
          <p:nvPr/>
        </p:nvSpPr>
        <p:spPr bwMode="auto">
          <a:xfrm>
            <a:off x="7113492" y="2992693"/>
            <a:ext cx="1576800" cy="1275310"/>
          </a:xfrm>
          <a:prstGeom prst="rect">
            <a:avLst/>
          </a:prstGeom>
          <a:solidFill>
            <a:schemeClr val="bg2">
              <a:lumMod val="10000"/>
              <a:alpha val="75000"/>
            </a:schemeClr>
          </a:solidFill>
          <a:ln w="19050">
            <a:solidFill>
              <a:schemeClr val="bg1"/>
            </a:solidFill>
            <a:miter lim="800000"/>
            <a:headEnd/>
            <a:tailEnd/>
          </a:ln>
        </p:spPr>
        <p:txBody>
          <a:bodyPr lIns="36000" tIns="36000" rIns="36000" bIns="36000" anchor="ctr" anchorCtr="0"/>
          <a:lstStyle>
            <a:lvl1pPr eaLnBrk="0" hangingPunct="0">
              <a:defRPr sz="1600">
                <a:solidFill>
                  <a:schemeClr val="tx1"/>
                </a:solidFill>
                <a:latin typeface="Arial" charset="0"/>
                <a:ea typeface="Arial Unicode MS" pitchFamily="34" charset="-128"/>
                <a:cs typeface="Arial Unicode MS" pitchFamily="34" charset="-128"/>
              </a:defRPr>
            </a:lvl1pPr>
            <a:lvl2pPr marL="742950" indent="-285750" eaLnBrk="0" hangingPunct="0">
              <a:defRPr sz="1600">
                <a:solidFill>
                  <a:schemeClr val="tx1"/>
                </a:solidFill>
                <a:latin typeface="Arial" charset="0"/>
                <a:ea typeface="Arial Unicode MS" pitchFamily="34" charset="-128"/>
                <a:cs typeface="Arial Unicode MS" pitchFamily="34" charset="-128"/>
              </a:defRPr>
            </a:lvl2pPr>
            <a:lvl3pPr marL="1143000" indent="-228600" eaLnBrk="0" hangingPunct="0">
              <a:defRPr sz="1600">
                <a:solidFill>
                  <a:schemeClr val="tx1"/>
                </a:solidFill>
                <a:latin typeface="Arial" charset="0"/>
                <a:ea typeface="Arial Unicode MS" pitchFamily="34" charset="-128"/>
                <a:cs typeface="Arial Unicode MS" pitchFamily="34" charset="-128"/>
              </a:defRPr>
            </a:lvl3pPr>
            <a:lvl4pPr marL="1600200" indent="-228600" eaLnBrk="0" hangingPunct="0">
              <a:defRPr sz="1600">
                <a:solidFill>
                  <a:schemeClr val="tx1"/>
                </a:solidFill>
                <a:latin typeface="Arial" charset="0"/>
                <a:ea typeface="Arial Unicode MS" pitchFamily="34" charset="-128"/>
                <a:cs typeface="Arial Unicode MS" pitchFamily="34" charset="-128"/>
              </a:defRPr>
            </a:lvl4pPr>
            <a:lvl5pPr marL="2057400" indent="-228600" eaLnBrk="0" hangingPunct="0">
              <a:defRPr sz="1600">
                <a:solidFill>
                  <a:schemeClr val="tx1"/>
                </a:solidFill>
                <a:latin typeface="Arial" charset="0"/>
                <a:ea typeface="Arial Unicode MS" pitchFamily="34" charset="-128"/>
                <a:cs typeface="Arial Unicode MS" pitchFamily="34" charset="-128"/>
              </a:defRPr>
            </a:lvl5pPr>
            <a:lvl6pPr marL="25146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6pPr>
            <a:lvl7pPr marL="29718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7pPr>
            <a:lvl8pPr marL="34290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8pPr>
            <a:lvl9pPr marL="38862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9pPr>
          </a:lstStyle>
          <a:p>
            <a:pPr algn="ctr" eaLnBrk="1" hangingPunct="1">
              <a:buClrTx/>
              <a:buSzTx/>
              <a:buFontTx/>
              <a:buNone/>
            </a:pPr>
            <a:r>
              <a:rPr lang="en-US" altLang="de-DE" sz="1200" dirty="0" smtClean="0">
                <a:solidFill>
                  <a:srgbClr val="FFFFFF"/>
                </a:solidFill>
                <a:latin typeface="BentonSans Regular" panose="02000503000000020004" pitchFamily="2" charset="0"/>
                <a:cs typeface="Comic Sans MS"/>
              </a:rPr>
              <a:t>HANA Cloud Integration</a:t>
            </a:r>
            <a:endParaRPr lang="en-US" altLang="de-DE" sz="1200" dirty="0">
              <a:solidFill>
                <a:srgbClr val="FFFFFF"/>
              </a:solidFill>
              <a:latin typeface="BentonSans Regular" panose="02000503000000020004" pitchFamily="2" charset="0"/>
              <a:cs typeface="Comic Sans MS"/>
            </a:endParaRPr>
          </a:p>
        </p:txBody>
      </p:sp>
      <p:sp>
        <p:nvSpPr>
          <p:cNvPr id="112" name="Rectangle 32"/>
          <p:cNvSpPr>
            <a:spLocks noChangeArrowheads="1"/>
          </p:cNvSpPr>
          <p:nvPr/>
        </p:nvSpPr>
        <p:spPr bwMode="auto">
          <a:xfrm>
            <a:off x="10548079" y="3417036"/>
            <a:ext cx="1362753" cy="716567"/>
          </a:xfrm>
          <a:prstGeom prst="rect">
            <a:avLst/>
          </a:prstGeom>
          <a:solidFill>
            <a:schemeClr val="accent1">
              <a:alpha val="90000"/>
            </a:schemeClr>
          </a:solidFill>
          <a:ln w="19050">
            <a:solidFill>
              <a:schemeClr val="bg1"/>
            </a:solidFill>
            <a:miter lim="800000"/>
            <a:headEnd/>
            <a:tailEnd/>
          </a:ln>
        </p:spPr>
        <p:txBody>
          <a:bodyPr lIns="36000" tIns="36000" rIns="36000" bIns="36000" anchor="ctr" anchorCtr="0"/>
          <a:lstStyle>
            <a:lvl1pPr eaLnBrk="0" hangingPunct="0">
              <a:defRPr sz="1600">
                <a:solidFill>
                  <a:schemeClr val="tx1"/>
                </a:solidFill>
                <a:latin typeface="Arial" charset="0"/>
                <a:ea typeface="Arial Unicode MS" pitchFamily="34" charset="-128"/>
                <a:cs typeface="Arial Unicode MS" pitchFamily="34" charset="-128"/>
              </a:defRPr>
            </a:lvl1pPr>
            <a:lvl2pPr marL="742950" indent="-285750" eaLnBrk="0" hangingPunct="0">
              <a:defRPr sz="1600">
                <a:solidFill>
                  <a:schemeClr val="tx1"/>
                </a:solidFill>
                <a:latin typeface="Arial" charset="0"/>
                <a:ea typeface="Arial Unicode MS" pitchFamily="34" charset="-128"/>
                <a:cs typeface="Arial Unicode MS" pitchFamily="34" charset="-128"/>
              </a:defRPr>
            </a:lvl2pPr>
            <a:lvl3pPr marL="1143000" indent="-228600" eaLnBrk="0" hangingPunct="0">
              <a:defRPr sz="1600">
                <a:solidFill>
                  <a:schemeClr val="tx1"/>
                </a:solidFill>
                <a:latin typeface="Arial" charset="0"/>
                <a:ea typeface="Arial Unicode MS" pitchFamily="34" charset="-128"/>
                <a:cs typeface="Arial Unicode MS" pitchFamily="34" charset="-128"/>
              </a:defRPr>
            </a:lvl3pPr>
            <a:lvl4pPr marL="1600200" indent="-228600" eaLnBrk="0" hangingPunct="0">
              <a:defRPr sz="1600">
                <a:solidFill>
                  <a:schemeClr val="tx1"/>
                </a:solidFill>
                <a:latin typeface="Arial" charset="0"/>
                <a:ea typeface="Arial Unicode MS" pitchFamily="34" charset="-128"/>
                <a:cs typeface="Arial Unicode MS" pitchFamily="34" charset="-128"/>
              </a:defRPr>
            </a:lvl4pPr>
            <a:lvl5pPr marL="2057400" indent="-228600" eaLnBrk="0" hangingPunct="0">
              <a:defRPr sz="1600">
                <a:solidFill>
                  <a:schemeClr val="tx1"/>
                </a:solidFill>
                <a:latin typeface="Arial" charset="0"/>
                <a:ea typeface="Arial Unicode MS" pitchFamily="34" charset="-128"/>
                <a:cs typeface="Arial Unicode MS" pitchFamily="34" charset="-128"/>
              </a:defRPr>
            </a:lvl5pPr>
            <a:lvl6pPr marL="25146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6pPr>
            <a:lvl7pPr marL="29718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7pPr>
            <a:lvl8pPr marL="34290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8pPr>
            <a:lvl9pPr marL="38862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9pPr>
          </a:lstStyle>
          <a:p>
            <a:pPr algn="ctr" eaLnBrk="1" hangingPunct="1">
              <a:buClrTx/>
              <a:buSzTx/>
              <a:buFontTx/>
              <a:buNone/>
            </a:pPr>
            <a:r>
              <a:rPr lang="en-US" altLang="de-DE" sz="1200" b="1" dirty="0" smtClean="0">
                <a:latin typeface="BentonSans Regular" panose="02000503000000020004" pitchFamily="2" charset="0"/>
                <a:cs typeface="Comic Sans MS"/>
              </a:rPr>
              <a:t>Business Suite Systems</a:t>
            </a:r>
            <a:r>
              <a:rPr lang="en-US" altLang="de-DE" sz="1200" dirty="0" smtClean="0">
                <a:latin typeface="BentonSans Regular" panose="02000503000000020004" pitchFamily="2" charset="0"/>
                <a:cs typeface="Comic Sans MS"/>
              </a:rPr>
              <a:t/>
            </a:r>
            <a:br>
              <a:rPr lang="en-US" altLang="de-DE" sz="1200" dirty="0" smtClean="0">
                <a:latin typeface="BentonSans Regular" panose="02000503000000020004" pitchFamily="2" charset="0"/>
                <a:cs typeface="Comic Sans MS"/>
              </a:rPr>
            </a:br>
            <a:r>
              <a:rPr lang="en-US" altLang="de-DE" sz="1200" dirty="0" smtClean="0">
                <a:latin typeface="BentonSans Regular" panose="02000503000000020004" pitchFamily="2" charset="0"/>
                <a:cs typeface="Comic Sans MS"/>
              </a:rPr>
              <a:t>(ERP, CRM , etc.)</a:t>
            </a:r>
            <a:endParaRPr lang="en-US" altLang="de-DE" sz="1200" dirty="0">
              <a:latin typeface="BentonSans Regular" panose="02000503000000020004" pitchFamily="2" charset="0"/>
              <a:cs typeface="Comic Sans MS"/>
            </a:endParaRPr>
          </a:p>
        </p:txBody>
      </p:sp>
      <p:sp>
        <p:nvSpPr>
          <p:cNvPr id="113" name="Rectangle 32"/>
          <p:cNvSpPr>
            <a:spLocks noChangeArrowheads="1"/>
          </p:cNvSpPr>
          <p:nvPr/>
        </p:nvSpPr>
        <p:spPr bwMode="auto">
          <a:xfrm>
            <a:off x="1122224" y="3445329"/>
            <a:ext cx="735465" cy="734456"/>
          </a:xfrm>
          <a:prstGeom prst="rect">
            <a:avLst/>
          </a:prstGeom>
          <a:solidFill>
            <a:schemeClr val="accent1">
              <a:alpha val="90000"/>
            </a:schemeClr>
          </a:solidFill>
          <a:ln w="19050">
            <a:solidFill>
              <a:schemeClr val="bg1"/>
            </a:solidFill>
            <a:miter lim="800000"/>
            <a:headEnd/>
            <a:tailEnd/>
          </a:ln>
        </p:spPr>
        <p:txBody>
          <a:bodyPr lIns="36000" tIns="36000" rIns="36000" bIns="36000" anchor="ctr"/>
          <a:lstStyle/>
          <a:p>
            <a:pPr algn="ctr"/>
            <a:r>
              <a:rPr lang="en-US" altLang="de-DE" sz="1000" dirty="0">
                <a:latin typeface="BentonSans Regular" panose="02000503000000020004" pitchFamily="2" charset="0"/>
                <a:ea typeface="Arial Unicode MS" pitchFamily="34" charset="-128"/>
                <a:cs typeface="Comic Sans MS"/>
              </a:rPr>
              <a:t>SAP </a:t>
            </a:r>
            <a:r>
              <a:rPr lang="en-US" altLang="de-DE" sz="1000" dirty="0" smtClean="0">
                <a:latin typeface="BentonSans Regular" panose="02000503000000020004" pitchFamily="2" charset="0"/>
                <a:ea typeface="Arial Unicode MS" pitchFamily="34" charset="-128"/>
                <a:cs typeface="Comic Sans MS"/>
              </a:rPr>
              <a:t>Connector</a:t>
            </a:r>
            <a:endParaRPr lang="en-US" altLang="de-DE" sz="1000" dirty="0">
              <a:latin typeface="BentonSans Regular" panose="02000503000000020004" pitchFamily="2" charset="0"/>
              <a:ea typeface="Arial Unicode MS" pitchFamily="34" charset="-128"/>
              <a:cs typeface="Comic Sans MS"/>
            </a:endParaRPr>
          </a:p>
        </p:txBody>
      </p:sp>
      <p:cxnSp>
        <p:nvCxnSpPr>
          <p:cNvPr id="114" name="Straight Connector 162"/>
          <p:cNvCxnSpPr/>
          <p:nvPr/>
        </p:nvCxnSpPr>
        <p:spPr>
          <a:xfrm>
            <a:off x="964024" y="3804196"/>
            <a:ext cx="152011" cy="307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Rectangle 32"/>
          <p:cNvSpPr>
            <a:spLocks noChangeArrowheads="1"/>
          </p:cNvSpPr>
          <p:nvPr/>
        </p:nvSpPr>
        <p:spPr bwMode="auto">
          <a:xfrm>
            <a:off x="364247" y="3430279"/>
            <a:ext cx="555444" cy="668574"/>
          </a:xfrm>
          <a:custGeom>
            <a:avLst/>
            <a:gdLst>
              <a:gd name="connsiteX0" fmla="*/ 0 w 626667"/>
              <a:gd name="connsiteY0" fmla="*/ 0 h 393595"/>
              <a:gd name="connsiteX1" fmla="*/ 626667 w 626667"/>
              <a:gd name="connsiteY1" fmla="*/ 0 h 393595"/>
              <a:gd name="connsiteX2" fmla="*/ 626667 w 626667"/>
              <a:gd name="connsiteY2" fmla="*/ 393595 h 393595"/>
              <a:gd name="connsiteX3" fmla="*/ 0 w 626667"/>
              <a:gd name="connsiteY3" fmla="*/ 393595 h 393595"/>
              <a:gd name="connsiteX4" fmla="*/ 0 w 626667"/>
              <a:gd name="connsiteY4" fmla="*/ 0 h 393595"/>
              <a:gd name="connsiteX0" fmla="*/ 0 w 626667"/>
              <a:gd name="connsiteY0" fmla="*/ 0 h 393595"/>
              <a:gd name="connsiteX1" fmla="*/ 626667 w 626667"/>
              <a:gd name="connsiteY1" fmla="*/ 0 h 393595"/>
              <a:gd name="connsiteX2" fmla="*/ 626667 w 626667"/>
              <a:gd name="connsiteY2" fmla="*/ 393595 h 393595"/>
              <a:gd name="connsiteX3" fmla="*/ 59497 w 626667"/>
              <a:gd name="connsiteY3" fmla="*/ 389196 h 393595"/>
              <a:gd name="connsiteX4" fmla="*/ 0 w 626667"/>
              <a:gd name="connsiteY4" fmla="*/ 393595 h 393595"/>
              <a:gd name="connsiteX5" fmla="*/ 0 w 626667"/>
              <a:gd name="connsiteY5" fmla="*/ 0 h 393595"/>
              <a:gd name="connsiteX0" fmla="*/ 0 w 626667"/>
              <a:gd name="connsiteY0" fmla="*/ 0 h 393595"/>
              <a:gd name="connsiteX1" fmla="*/ 626667 w 626667"/>
              <a:gd name="connsiteY1" fmla="*/ 0 h 393595"/>
              <a:gd name="connsiteX2" fmla="*/ 622056 w 626667"/>
              <a:gd name="connsiteY2" fmla="*/ 69576 h 393595"/>
              <a:gd name="connsiteX3" fmla="*/ 626667 w 626667"/>
              <a:gd name="connsiteY3" fmla="*/ 393595 h 393595"/>
              <a:gd name="connsiteX4" fmla="*/ 59497 w 626667"/>
              <a:gd name="connsiteY4" fmla="*/ 389196 h 393595"/>
              <a:gd name="connsiteX5" fmla="*/ 0 w 626667"/>
              <a:gd name="connsiteY5" fmla="*/ 393595 h 393595"/>
              <a:gd name="connsiteX6" fmla="*/ 0 w 626667"/>
              <a:gd name="connsiteY6" fmla="*/ 0 h 393595"/>
              <a:gd name="connsiteX0" fmla="*/ 626667 w 713496"/>
              <a:gd name="connsiteY0" fmla="*/ 393595 h 393595"/>
              <a:gd name="connsiteX1" fmla="*/ 59497 w 713496"/>
              <a:gd name="connsiteY1" fmla="*/ 389196 h 393595"/>
              <a:gd name="connsiteX2" fmla="*/ 0 w 713496"/>
              <a:gd name="connsiteY2" fmla="*/ 393595 h 393595"/>
              <a:gd name="connsiteX3" fmla="*/ 0 w 713496"/>
              <a:gd name="connsiteY3" fmla="*/ 0 h 393595"/>
              <a:gd name="connsiteX4" fmla="*/ 626667 w 713496"/>
              <a:gd name="connsiteY4" fmla="*/ 0 h 393595"/>
              <a:gd name="connsiteX5" fmla="*/ 713496 w 713496"/>
              <a:gd name="connsiteY5" fmla="*/ 161016 h 393595"/>
              <a:gd name="connsiteX0" fmla="*/ 626667 w 632521"/>
              <a:gd name="connsiteY0" fmla="*/ 393595 h 393595"/>
              <a:gd name="connsiteX1" fmla="*/ 59497 w 632521"/>
              <a:gd name="connsiteY1" fmla="*/ 389196 h 393595"/>
              <a:gd name="connsiteX2" fmla="*/ 0 w 632521"/>
              <a:gd name="connsiteY2" fmla="*/ 393595 h 393595"/>
              <a:gd name="connsiteX3" fmla="*/ 0 w 632521"/>
              <a:gd name="connsiteY3" fmla="*/ 0 h 393595"/>
              <a:gd name="connsiteX4" fmla="*/ 626667 w 632521"/>
              <a:gd name="connsiteY4" fmla="*/ 0 h 393595"/>
              <a:gd name="connsiteX5" fmla="*/ 632521 w 632521"/>
              <a:gd name="connsiteY5" fmla="*/ 67260 h 393595"/>
              <a:gd name="connsiteX0" fmla="*/ 626667 w 628260"/>
              <a:gd name="connsiteY0" fmla="*/ 393595 h 393595"/>
              <a:gd name="connsiteX1" fmla="*/ 59497 w 628260"/>
              <a:gd name="connsiteY1" fmla="*/ 389196 h 393595"/>
              <a:gd name="connsiteX2" fmla="*/ 0 w 628260"/>
              <a:gd name="connsiteY2" fmla="*/ 393595 h 393595"/>
              <a:gd name="connsiteX3" fmla="*/ 0 w 628260"/>
              <a:gd name="connsiteY3" fmla="*/ 0 h 393595"/>
              <a:gd name="connsiteX4" fmla="*/ 626667 w 628260"/>
              <a:gd name="connsiteY4" fmla="*/ 0 h 393595"/>
              <a:gd name="connsiteX5" fmla="*/ 628260 w 628260"/>
              <a:gd name="connsiteY5" fmla="*/ 67260 h 393595"/>
              <a:gd name="connsiteX0" fmla="*/ 59497 w 628260"/>
              <a:gd name="connsiteY0" fmla="*/ 389196 h 393595"/>
              <a:gd name="connsiteX1" fmla="*/ 0 w 628260"/>
              <a:gd name="connsiteY1" fmla="*/ 393595 h 393595"/>
              <a:gd name="connsiteX2" fmla="*/ 0 w 628260"/>
              <a:gd name="connsiteY2" fmla="*/ 0 h 393595"/>
              <a:gd name="connsiteX3" fmla="*/ 626667 w 628260"/>
              <a:gd name="connsiteY3" fmla="*/ 0 h 393595"/>
              <a:gd name="connsiteX4" fmla="*/ 628260 w 628260"/>
              <a:gd name="connsiteY4" fmla="*/ 67260 h 393595"/>
              <a:gd name="connsiteX0" fmla="*/ 59497 w 628260"/>
              <a:gd name="connsiteY0" fmla="*/ 397719 h 397719"/>
              <a:gd name="connsiteX1" fmla="*/ 0 w 628260"/>
              <a:gd name="connsiteY1" fmla="*/ 393595 h 397719"/>
              <a:gd name="connsiteX2" fmla="*/ 0 w 628260"/>
              <a:gd name="connsiteY2" fmla="*/ 0 h 397719"/>
              <a:gd name="connsiteX3" fmla="*/ 626667 w 628260"/>
              <a:gd name="connsiteY3" fmla="*/ 0 h 397719"/>
              <a:gd name="connsiteX4" fmla="*/ 628260 w 628260"/>
              <a:gd name="connsiteY4" fmla="*/ 67260 h 397719"/>
              <a:gd name="connsiteX0" fmla="*/ 80806 w 628260"/>
              <a:gd name="connsiteY0" fmla="*/ 397719 h 397719"/>
              <a:gd name="connsiteX1" fmla="*/ 0 w 628260"/>
              <a:gd name="connsiteY1" fmla="*/ 393595 h 397719"/>
              <a:gd name="connsiteX2" fmla="*/ 0 w 628260"/>
              <a:gd name="connsiteY2" fmla="*/ 0 h 397719"/>
              <a:gd name="connsiteX3" fmla="*/ 626667 w 628260"/>
              <a:gd name="connsiteY3" fmla="*/ 0 h 397719"/>
              <a:gd name="connsiteX4" fmla="*/ 628260 w 628260"/>
              <a:gd name="connsiteY4" fmla="*/ 67260 h 397719"/>
              <a:gd name="connsiteX0" fmla="*/ 59497 w 628260"/>
              <a:gd name="connsiteY0" fmla="*/ 393457 h 393595"/>
              <a:gd name="connsiteX1" fmla="*/ 0 w 628260"/>
              <a:gd name="connsiteY1" fmla="*/ 393595 h 393595"/>
              <a:gd name="connsiteX2" fmla="*/ 0 w 628260"/>
              <a:gd name="connsiteY2" fmla="*/ 0 h 393595"/>
              <a:gd name="connsiteX3" fmla="*/ 626667 w 628260"/>
              <a:gd name="connsiteY3" fmla="*/ 0 h 393595"/>
              <a:gd name="connsiteX4" fmla="*/ 628260 w 628260"/>
              <a:gd name="connsiteY4" fmla="*/ 67260 h 39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260" h="393595">
                <a:moveTo>
                  <a:pt x="59497" y="393457"/>
                </a:moveTo>
                <a:lnTo>
                  <a:pt x="0" y="393595"/>
                </a:lnTo>
                <a:lnTo>
                  <a:pt x="0" y="0"/>
                </a:lnTo>
                <a:lnTo>
                  <a:pt x="626667" y="0"/>
                </a:lnTo>
                <a:cubicBezTo>
                  <a:pt x="625130" y="23192"/>
                  <a:pt x="628260" y="67260"/>
                  <a:pt x="628260" y="67260"/>
                </a:cubicBezTo>
              </a:path>
            </a:pathLst>
          </a:custGeom>
          <a:solidFill>
            <a:schemeClr val="accent1">
              <a:alpha val="90000"/>
            </a:schemeClr>
          </a:solidFill>
          <a:ln w="19050">
            <a:solidFill>
              <a:schemeClr val="bg1"/>
            </a:solidFill>
            <a:miter lim="800000"/>
            <a:headEnd/>
            <a:tailEnd/>
          </a:ln>
        </p:spPr>
        <p:txBody>
          <a:bodyPr lIns="36000" tIns="36000" rIns="36000" bIns="36000" anchor="ctr"/>
          <a:lstStyle>
            <a:lvl1pPr eaLnBrk="0" hangingPunct="0">
              <a:defRPr sz="1600">
                <a:solidFill>
                  <a:schemeClr val="tx1"/>
                </a:solidFill>
                <a:latin typeface="Arial" charset="0"/>
                <a:ea typeface="Arial Unicode MS" pitchFamily="34" charset="-128"/>
                <a:cs typeface="Arial Unicode MS" pitchFamily="34" charset="-128"/>
              </a:defRPr>
            </a:lvl1pPr>
            <a:lvl2pPr marL="742950" indent="-285750" eaLnBrk="0" hangingPunct="0">
              <a:defRPr sz="1600">
                <a:solidFill>
                  <a:schemeClr val="tx1"/>
                </a:solidFill>
                <a:latin typeface="Arial" charset="0"/>
                <a:ea typeface="Arial Unicode MS" pitchFamily="34" charset="-128"/>
                <a:cs typeface="Arial Unicode MS" pitchFamily="34" charset="-128"/>
              </a:defRPr>
            </a:lvl2pPr>
            <a:lvl3pPr marL="1143000" indent="-228600" eaLnBrk="0" hangingPunct="0">
              <a:defRPr sz="1600">
                <a:solidFill>
                  <a:schemeClr val="tx1"/>
                </a:solidFill>
                <a:latin typeface="Arial" charset="0"/>
                <a:ea typeface="Arial Unicode MS" pitchFamily="34" charset="-128"/>
                <a:cs typeface="Arial Unicode MS" pitchFamily="34" charset="-128"/>
              </a:defRPr>
            </a:lvl3pPr>
            <a:lvl4pPr marL="1600200" indent="-228600" eaLnBrk="0" hangingPunct="0">
              <a:defRPr sz="1600">
                <a:solidFill>
                  <a:schemeClr val="tx1"/>
                </a:solidFill>
                <a:latin typeface="Arial" charset="0"/>
                <a:ea typeface="Arial Unicode MS" pitchFamily="34" charset="-128"/>
                <a:cs typeface="Arial Unicode MS" pitchFamily="34" charset="-128"/>
              </a:defRPr>
            </a:lvl4pPr>
            <a:lvl5pPr marL="2057400" indent="-228600" eaLnBrk="0" hangingPunct="0">
              <a:defRPr sz="1600">
                <a:solidFill>
                  <a:schemeClr val="tx1"/>
                </a:solidFill>
                <a:latin typeface="Arial" charset="0"/>
                <a:ea typeface="Arial Unicode MS" pitchFamily="34" charset="-128"/>
                <a:cs typeface="Arial Unicode MS" pitchFamily="34" charset="-128"/>
              </a:defRPr>
            </a:lvl5pPr>
            <a:lvl6pPr marL="25146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6pPr>
            <a:lvl7pPr marL="29718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7pPr>
            <a:lvl8pPr marL="34290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8pPr>
            <a:lvl9pPr marL="38862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9pPr>
          </a:lstStyle>
          <a:p>
            <a:pPr algn="ctr" eaLnBrk="1" hangingPunct="1">
              <a:buClrTx/>
              <a:buSzTx/>
              <a:buFontTx/>
              <a:buNone/>
            </a:pPr>
            <a:endParaRPr lang="en-US" altLang="de-DE" sz="1000" dirty="0">
              <a:solidFill>
                <a:schemeClr val="bg1"/>
              </a:solidFill>
              <a:latin typeface="BentonSans Regular" panose="02000503000000020004" pitchFamily="2" charset="0"/>
              <a:cs typeface="Comic Sans MS"/>
            </a:endParaRPr>
          </a:p>
        </p:txBody>
      </p:sp>
      <p:sp>
        <p:nvSpPr>
          <p:cNvPr id="116" name="Rectangle 32"/>
          <p:cNvSpPr>
            <a:spLocks noChangeArrowheads="1"/>
          </p:cNvSpPr>
          <p:nvPr/>
        </p:nvSpPr>
        <p:spPr bwMode="auto">
          <a:xfrm>
            <a:off x="420581" y="3496601"/>
            <a:ext cx="554035" cy="683184"/>
          </a:xfrm>
          <a:prstGeom prst="rect">
            <a:avLst/>
          </a:prstGeom>
          <a:solidFill>
            <a:schemeClr val="accent1">
              <a:alpha val="90000"/>
            </a:schemeClr>
          </a:solidFill>
          <a:ln w="19050">
            <a:solidFill>
              <a:schemeClr val="bg1"/>
            </a:solidFill>
            <a:miter lim="800000"/>
            <a:headEnd/>
            <a:tailEnd/>
          </a:ln>
        </p:spPr>
        <p:txBody>
          <a:bodyPr lIns="36000" tIns="36000" rIns="36000" bIns="36000" anchor="ctr"/>
          <a:lstStyle>
            <a:lvl1pPr eaLnBrk="0" hangingPunct="0">
              <a:defRPr sz="1600">
                <a:solidFill>
                  <a:schemeClr val="tx1"/>
                </a:solidFill>
                <a:latin typeface="Arial" charset="0"/>
                <a:ea typeface="Arial Unicode MS" pitchFamily="34" charset="-128"/>
                <a:cs typeface="Arial Unicode MS" pitchFamily="34" charset="-128"/>
              </a:defRPr>
            </a:lvl1pPr>
            <a:lvl2pPr marL="742950" indent="-285750" eaLnBrk="0" hangingPunct="0">
              <a:defRPr sz="1600">
                <a:solidFill>
                  <a:schemeClr val="tx1"/>
                </a:solidFill>
                <a:latin typeface="Arial" charset="0"/>
                <a:ea typeface="Arial Unicode MS" pitchFamily="34" charset="-128"/>
                <a:cs typeface="Arial Unicode MS" pitchFamily="34" charset="-128"/>
              </a:defRPr>
            </a:lvl2pPr>
            <a:lvl3pPr marL="1143000" indent="-228600" eaLnBrk="0" hangingPunct="0">
              <a:defRPr sz="1600">
                <a:solidFill>
                  <a:schemeClr val="tx1"/>
                </a:solidFill>
                <a:latin typeface="Arial" charset="0"/>
                <a:ea typeface="Arial Unicode MS" pitchFamily="34" charset="-128"/>
                <a:cs typeface="Arial Unicode MS" pitchFamily="34" charset="-128"/>
              </a:defRPr>
            </a:lvl3pPr>
            <a:lvl4pPr marL="1600200" indent="-228600" eaLnBrk="0" hangingPunct="0">
              <a:defRPr sz="1600">
                <a:solidFill>
                  <a:schemeClr val="tx1"/>
                </a:solidFill>
                <a:latin typeface="Arial" charset="0"/>
                <a:ea typeface="Arial Unicode MS" pitchFamily="34" charset="-128"/>
                <a:cs typeface="Arial Unicode MS" pitchFamily="34" charset="-128"/>
              </a:defRPr>
            </a:lvl4pPr>
            <a:lvl5pPr marL="2057400" indent="-228600" eaLnBrk="0" hangingPunct="0">
              <a:defRPr sz="1600">
                <a:solidFill>
                  <a:schemeClr val="tx1"/>
                </a:solidFill>
                <a:latin typeface="Arial" charset="0"/>
                <a:ea typeface="Arial Unicode MS" pitchFamily="34" charset="-128"/>
                <a:cs typeface="Arial Unicode MS" pitchFamily="34" charset="-128"/>
              </a:defRPr>
            </a:lvl5pPr>
            <a:lvl6pPr marL="25146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6pPr>
            <a:lvl7pPr marL="29718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7pPr>
            <a:lvl8pPr marL="34290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8pPr>
            <a:lvl9pPr marL="38862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9pPr>
          </a:lstStyle>
          <a:p>
            <a:pPr algn="ctr" eaLnBrk="1" hangingPunct="1">
              <a:buClrTx/>
              <a:buSzTx/>
              <a:buFontTx/>
              <a:buNone/>
            </a:pPr>
            <a:r>
              <a:rPr lang="en-US" altLang="de-DE" sz="1000" dirty="0" smtClean="0">
                <a:latin typeface="BentonSans Regular" panose="02000503000000020004" pitchFamily="2" charset="0"/>
                <a:cs typeface="Comic Sans MS"/>
              </a:rPr>
              <a:t>Device</a:t>
            </a:r>
            <a:endParaRPr lang="en-US" altLang="de-DE" sz="1000" dirty="0">
              <a:latin typeface="BentonSans Regular" panose="02000503000000020004" pitchFamily="2" charset="0"/>
              <a:cs typeface="Comic Sans MS"/>
            </a:endParaRPr>
          </a:p>
        </p:txBody>
      </p:sp>
      <p:grpSp>
        <p:nvGrpSpPr>
          <p:cNvPr id="117" name="Gruppieren 34"/>
          <p:cNvGrpSpPr/>
          <p:nvPr/>
        </p:nvGrpSpPr>
        <p:grpSpPr>
          <a:xfrm>
            <a:off x="3693420" y="5044033"/>
            <a:ext cx="5007122" cy="1368057"/>
            <a:chOff x="3524995" y="4775208"/>
            <a:chExt cx="5258671" cy="1368057"/>
          </a:xfrm>
        </p:grpSpPr>
        <p:sp>
          <p:nvSpPr>
            <p:cNvPr id="118" name="Rectangle 30"/>
            <p:cNvSpPr>
              <a:spLocks noChangeArrowheads="1"/>
            </p:cNvSpPr>
            <p:nvPr/>
          </p:nvSpPr>
          <p:spPr bwMode="auto">
            <a:xfrm>
              <a:off x="3524995" y="4775208"/>
              <a:ext cx="5258671" cy="1368057"/>
            </a:xfrm>
            <a:prstGeom prst="rect">
              <a:avLst/>
            </a:prstGeom>
            <a:solidFill>
              <a:schemeClr val="bg2">
                <a:lumMod val="10000"/>
                <a:alpha val="75000"/>
              </a:schemeClr>
            </a:solidFill>
            <a:ln w="19050">
              <a:solidFill>
                <a:schemeClr val="bg1"/>
              </a:solidFill>
              <a:miter lim="800000"/>
              <a:headEnd/>
              <a:tailEnd/>
            </a:ln>
          </p:spPr>
          <p:txBody>
            <a:bodyPr lIns="36000" tIns="36000" rIns="36000" bIns="36000" anchor="b" anchorCtr="0"/>
            <a:lstStyle>
              <a:lvl1pPr eaLnBrk="0" hangingPunct="0">
                <a:defRPr sz="1600">
                  <a:solidFill>
                    <a:schemeClr val="tx1"/>
                  </a:solidFill>
                  <a:latin typeface="Arial" charset="0"/>
                  <a:ea typeface="Arial Unicode MS" pitchFamily="34" charset="-128"/>
                  <a:cs typeface="Arial Unicode MS" pitchFamily="34" charset="-128"/>
                </a:defRPr>
              </a:lvl1pPr>
              <a:lvl2pPr marL="742950" indent="-285750" eaLnBrk="0" hangingPunct="0">
                <a:defRPr sz="1600">
                  <a:solidFill>
                    <a:schemeClr val="tx1"/>
                  </a:solidFill>
                  <a:latin typeface="Arial" charset="0"/>
                  <a:ea typeface="Arial Unicode MS" pitchFamily="34" charset="-128"/>
                  <a:cs typeface="Arial Unicode MS" pitchFamily="34" charset="-128"/>
                </a:defRPr>
              </a:lvl2pPr>
              <a:lvl3pPr marL="1143000" indent="-228600" eaLnBrk="0" hangingPunct="0">
                <a:defRPr sz="1600">
                  <a:solidFill>
                    <a:schemeClr val="tx1"/>
                  </a:solidFill>
                  <a:latin typeface="Arial" charset="0"/>
                  <a:ea typeface="Arial Unicode MS" pitchFamily="34" charset="-128"/>
                  <a:cs typeface="Arial Unicode MS" pitchFamily="34" charset="-128"/>
                </a:defRPr>
              </a:lvl3pPr>
              <a:lvl4pPr marL="1600200" indent="-228600" eaLnBrk="0" hangingPunct="0">
                <a:defRPr sz="1600">
                  <a:solidFill>
                    <a:schemeClr val="tx1"/>
                  </a:solidFill>
                  <a:latin typeface="Arial" charset="0"/>
                  <a:ea typeface="Arial Unicode MS" pitchFamily="34" charset="-128"/>
                  <a:cs typeface="Arial Unicode MS" pitchFamily="34" charset="-128"/>
                </a:defRPr>
              </a:lvl4pPr>
              <a:lvl5pPr marL="2057400" indent="-228600" eaLnBrk="0" hangingPunct="0">
                <a:defRPr sz="1600">
                  <a:solidFill>
                    <a:schemeClr val="tx1"/>
                  </a:solidFill>
                  <a:latin typeface="Arial" charset="0"/>
                  <a:ea typeface="Arial Unicode MS" pitchFamily="34" charset="-128"/>
                  <a:cs typeface="Arial Unicode MS" pitchFamily="34" charset="-128"/>
                </a:defRPr>
              </a:lvl5pPr>
              <a:lvl6pPr marL="25146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6pPr>
              <a:lvl7pPr marL="29718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7pPr>
              <a:lvl8pPr marL="34290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8pPr>
              <a:lvl9pPr marL="3886200" indent="-228600" algn="ctr" eaLnBrk="0" fontAlgn="base" hangingPunct="0">
                <a:spcBef>
                  <a:spcPct val="0"/>
                </a:spcBef>
                <a:spcAft>
                  <a:spcPct val="0"/>
                </a:spcAft>
                <a:buClr>
                  <a:schemeClr val="accent1"/>
                </a:buClr>
                <a:buSzPct val="80000"/>
                <a:buFont typeface="Wingdings" pitchFamily="2" charset="2"/>
                <a:defRPr sz="1600">
                  <a:solidFill>
                    <a:schemeClr val="tx1"/>
                  </a:solidFill>
                  <a:latin typeface="Arial" charset="0"/>
                  <a:ea typeface="Arial Unicode MS" pitchFamily="34" charset="-128"/>
                  <a:cs typeface="Arial Unicode MS" pitchFamily="34" charset="-128"/>
                </a:defRPr>
              </a:lvl9pPr>
            </a:lstStyle>
            <a:p>
              <a:pPr algn="ctr" eaLnBrk="1" hangingPunct="1">
                <a:buClrTx/>
                <a:buSzTx/>
                <a:buFontTx/>
                <a:buNone/>
              </a:pPr>
              <a:r>
                <a:rPr lang="en-US" altLang="de-DE" sz="1200" dirty="0" smtClean="0">
                  <a:solidFill>
                    <a:srgbClr val="FFFFFF"/>
                  </a:solidFill>
                  <a:latin typeface="BentonSans Regular" panose="02000503000000020004" pitchFamily="2" charset="0"/>
                  <a:cs typeface="Comic Sans MS"/>
                </a:rPr>
                <a:t>HANA Big Data Platform</a:t>
              </a:r>
              <a:endParaRPr lang="en-US" altLang="de-DE" sz="1200" dirty="0">
                <a:solidFill>
                  <a:srgbClr val="FFFFFF"/>
                </a:solidFill>
                <a:latin typeface="BentonSans Regular" panose="02000503000000020004" pitchFamily="2" charset="0"/>
                <a:cs typeface="Comic Sans MS"/>
              </a:endParaRPr>
            </a:p>
          </p:txBody>
        </p:sp>
        <p:sp>
          <p:nvSpPr>
            <p:cNvPr id="119" name="L-Shape 15"/>
            <p:cNvSpPr/>
            <p:nvPr/>
          </p:nvSpPr>
          <p:spPr bwMode="gray">
            <a:xfrm rot="5400000">
              <a:off x="5787571" y="2917024"/>
              <a:ext cx="684387" cy="4706440"/>
            </a:xfrm>
            <a:prstGeom prst="corner">
              <a:avLst>
                <a:gd name="adj1" fmla="val 164466"/>
                <a:gd name="adj2" fmla="val 29305"/>
              </a:avLst>
            </a:prstGeom>
            <a:solidFill>
              <a:schemeClr val="accent1">
                <a:alpha val="90000"/>
              </a:schemeClr>
            </a:solidFill>
            <a:ln w="19050">
              <a:solidFill>
                <a:schemeClr val="bg1"/>
              </a:solidFill>
              <a:prstDash val="solid"/>
              <a:round/>
              <a:headEnd/>
              <a:tailEnd/>
            </a:ln>
          </p:spPr>
          <p:txBody>
            <a:bodyPr vert="vert270" lIns="36000" tIns="36000" rIns="36000" bIns="36000" anchor="ctr"/>
            <a:lstStyle/>
            <a:p>
              <a:pPr algn="ctr"/>
              <a:r>
                <a:rPr lang="en-US" sz="1000" dirty="0" smtClean="0">
                  <a:latin typeface="BentonSans Regular" panose="02000503000000020004" pitchFamily="2" charset="0"/>
                  <a:cs typeface="Comic Sans MS"/>
                </a:rPr>
                <a:t>Data Processing  </a:t>
              </a:r>
              <a:endParaRPr lang="en-US" sz="1000" dirty="0">
                <a:latin typeface="BentonSans Regular" panose="02000503000000020004" pitchFamily="2" charset="0"/>
                <a:cs typeface="Comic Sans MS"/>
              </a:endParaRPr>
            </a:p>
          </p:txBody>
        </p:sp>
        <p:sp>
          <p:nvSpPr>
            <p:cNvPr id="120" name="L-Shape 73"/>
            <p:cNvSpPr/>
            <p:nvPr/>
          </p:nvSpPr>
          <p:spPr bwMode="gray">
            <a:xfrm rot="5400000">
              <a:off x="5874949" y="4342061"/>
              <a:ext cx="426681" cy="2114077"/>
            </a:xfrm>
            <a:prstGeom prst="corner">
              <a:avLst>
                <a:gd name="adj1" fmla="val 225956"/>
                <a:gd name="adj2" fmla="val 41191"/>
              </a:avLst>
            </a:prstGeom>
            <a:solidFill>
              <a:schemeClr val="accent1">
                <a:alpha val="90000"/>
              </a:schemeClr>
            </a:solidFill>
            <a:ln w="19050">
              <a:solidFill>
                <a:schemeClr val="bg1"/>
              </a:solidFill>
              <a:prstDash val="solid"/>
              <a:round/>
              <a:headEnd/>
              <a:tailEnd/>
            </a:ln>
          </p:spPr>
          <p:txBody>
            <a:bodyPr vert="vert270" lIns="36000" tIns="36000" rIns="36000" bIns="36000" anchor="ctr"/>
            <a:lstStyle/>
            <a:p>
              <a:pPr algn="ctr"/>
              <a:r>
                <a:rPr lang="en-US" sz="1000" dirty="0" smtClean="0">
                  <a:latin typeface="BentonSans Regular" panose="02000503000000020004" pitchFamily="2" charset="0"/>
                  <a:cs typeface="Comic Sans MS"/>
                </a:rPr>
                <a:t>Extended Storage</a:t>
              </a:r>
              <a:endParaRPr lang="en-US" sz="1000" dirty="0">
                <a:latin typeface="BentonSans Regular" panose="02000503000000020004" pitchFamily="2" charset="0"/>
                <a:cs typeface="Comic Sans MS"/>
              </a:endParaRPr>
            </a:p>
          </p:txBody>
        </p:sp>
        <p:sp>
          <p:nvSpPr>
            <p:cNvPr id="121" name="L-Shape 81"/>
            <p:cNvSpPr/>
            <p:nvPr/>
          </p:nvSpPr>
          <p:spPr bwMode="gray">
            <a:xfrm rot="16200000">
              <a:off x="7093034" y="4222484"/>
              <a:ext cx="426681" cy="2353222"/>
            </a:xfrm>
            <a:prstGeom prst="corner">
              <a:avLst>
                <a:gd name="adj1" fmla="val 282009"/>
                <a:gd name="adj2" fmla="val 44594"/>
              </a:avLst>
            </a:prstGeom>
            <a:solidFill>
              <a:schemeClr val="accent1">
                <a:alpha val="90000"/>
              </a:schemeClr>
            </a:solidFill>
            <a:ln w="19050">
              <a:solidFill>
                <a:schemeClr val="bg1"/>
              </a:solidFill>
              <a:prstDash val="solid"/>
              <a:round/>
              <a:headEnd/>
              <a:tailEnd/>
            </a:ln>
          </p:spPr>
          <p:txBody>
            <a:bodyPr vert="vert" lIns="36000" tIns="36000" rIns="36000" bIns="36000" anchor="ctr"/>
            <a:lstStyle/>
            <a:p>
              <a:pPr algn="ctr"/>
              <a:r>
                <a:rPr lang="en-US" sz="1000" dirty="0" smtClean="0">
                  <a:latin typeface="BentonSans Regular" panose="02000503000000020004" pitchFamily="2" charset="0"/>
                  <a:cs typeface="Comic Sans MS"/>
                </a:rPr>
                <a:t>Hadoop</a:t>
              </a:r>
              <a:endParaRPr lang="en-US" sz="1000" dirty="0">
                <a:latin typeface="BentonSans Regular" panose="02000503000000020004" pitchFamily="2" charset="0"/>
                <a:cs typeface="Comic Sans MS"/>
              </a:endParaRPr>
            </a:p>
          </p:txBody>
        </p:sp>
        <p:sp>
          <p:nvSpPr>
            <p:cNvPr id="122" name="Rectangle 27"/>
            <p:cNvSpPr/>
            <p:nvPr/>
          </p:nvSpPr>
          <p:spPr bwMode="gray">
            <a:xfrm>
              <a:off x="3940055" y="5111658"/>
              <a:ext cx="851391" cy="424695"/>
            </a:xfrm>
            <a:prstGeom prst="rect">
              <a:avLst/>
            </a:prstGeom>
            <a:solidFill>
              <a:schemeClr val="accent1">
                <a:lumMod val="50000"/>
                <a:alpha val="60000"/>
              </a:schemeClr>
            </a:solidFill>
            <a:ln w="19050">
              <a:solidFill>
                <a:schemeClr val="bg1"/>
              </a:solidFill>
              <a:miter lim="800000"/>
              <a:headEnd/>
              <a:tailEnd/>
            </a:ln>
          </p:spPr>
          <p:txBody>
            <a:bodyPr lIns="36000" tIns="36000" rIns="36000" bIns="36000" anchor="ctr"/>
            <a:lstStyle/>
            <a:p>
              <a:pPr algn="ctr"/>
              <a:r>
                <a:rPr lang="en-US" sz="1000" dirty="0" smtClean="0">
                  <a:solidFill>
                    <a:schemeClr val="bg1"/>
                  </a:solidFill>
                  <a:latin typeface="BentonSans Regular" panose="02000503000000020004" pitchFamily="2" charset="0"/>
                  <a:ea typeface="Arial Unicode MS" pitchFamily="34" charset="-128"/>
                  <a:cs typeface="Comic Sans MS"/>
                </a:rPr>
                <a:t>In-Memory </a:t>
              </a:r>
            </a:p>
            <a:p>
              <a:pPr algn="ctr"/>
              <a:r>
                <a:rPr lang="en-US" sz="1000" dirty="0" smtClean="0">
                  <a:solidFill>
                    <a:schemeClr val="bg1"/>
                  </a:solidFill>
                  <a:latin typeface="BentonSans Regular" panose="02000503000000020004" pitchFamily="2" charset="0"/>
                  <a:ea typeface="Arial Unicode MS" pitchFamily="34" charset="-128"/>
                  <a:cs typeface="Comic Sans MS"/>
                </a:rPr>
                <a:t>Engines</a:t>
              </a:r>
              <a:endParaRPr lang="en-US" sz="1000" dirty="0">
                <a:solidFill>
                  <a:schemeClr val="bg1"/>
                </a:solidFill>
                <a:latin typeface="BentonSans Regular" panose="02000503000000020004" pitchFamily="2" charset="0"/>
                <a:ea typeface="Arial Unicode MS" pitchFamily="34" charset="-128"/>
                <a:cs typeface="Comic Sans MS"/>
              </a:endParaRPr>
            </a:p>
          </p:txBody>
        </p:sp>
        <p:sp>
          <p:nvSpPr>
            <p:cNvPr id="123" name="Rectangle 32"/>
            <p:cNvSpPr/>
            <p:nvPr/>
          </p:nvSpPr>
          <p:spPr bwMode="gray">
            <a:xfrm>
              <a:off x="3776548" y="5677589"/>
              <a:ext cx="4706437" cy="169826"/>
            </a:xfrm>
            <a:prstGeom prst="rect">
              <a:avLst/>
            </a:prstGeom>
            <a:solidFill>
              <a:schemeClr val="accent1">
                <a:alpha val="90000"/>
              </a:schemeClr>
            </a:solidFill>
            <a:ln w="19050">
              <a:solidFill>
                <a:schemeClr val="bg1"/>
              </a:solidFill>
              <a:prstDash val="solid"/>
              <a:round/>
              <a:headEnd/>
              <a:tailEnd/>
            </a:ln>
          </p:spPr>
          <p:txBody>
            <a:bodyPr vert="horz" lIns="36000" tIns="36000" rIns="36000" bIns="36000" anchor="ctr"/>
            <a:lstStyle/>
            <a:p>
              <a:pPr algn="ctr"/>
              <a:r>
                <a:rPr lang="en-US" sz="1000" dirty="0" smtClean="0">
                  <a:latin typeface="BentonSans Regular" panose="02000503000000020004" pitchFamily="2" charset="0"/>
                  <a:cs typeface="Comic Sans MS"/>
                </a:rPr>
                <a:t>Streaming</a:t>
              </a:r>
              <a:endParaRPr lang="en-US" sz="1000" dirty="0">
                <a:latin typeface="BentonSans Regular" panose="02000503000000020004" pitchFamily="2" charset="0"/>
                <a:cs typeface="Comic Sans MS"/>
              </a:endParaRPr>
            </a:p>
          </p:txBody>
        </p:sp>
        <p:sp>
          <p:nvSpPr>
            <p:cNvPr id="124" name="Flowchart: Magnetic Disk 2"/>
            <p:cNvSpPr/>
            <p:nvPr/>
          </p:nvSpPr>
          <p:spPr bwMode="gray">
            <a:xfrm>
              <a:off x="5180844" y="5395461"/>
              <a:ext cx="662940" cy="137256"/>
            </a:xfrm>
            <a:prstGeom prst="flowChartMagneticDisk">
              <a:avLst/>
            </a:prstGeom>
            <a:solidFill>
              <a:schemeClr val="accent1">
                <a:lumMod val="50000"/>
                <a:alpha val="60000"/>
              </a:schemeClr>
            </a:solidFill>
            <a:ln w="19050">
              <a:solidFill>
                <a:schemeClr val="bg1"/>
              </a:solidFill>
              <a:miter lim="800000"/>
              <a:headEnd/>
              <a:tailEnd/>
            </a:ln>
          </p:spPr>
          <p:txBody>
            <a:bodyPr lIns="36000" tIns="36000" rIns="36000" bIns="36000" anchor="ctr"/>
            <a:lstStyle/>
            <a:p>
              <a:endParaRPr lang="en-US" sz="1000" dirty="0" err="1">
                <a:solidFill>
                  <a:schemeClr val="bg1"/>
                </a:solidFill>
                <a:latin typeface="BentonSans Regular" panose="02000503000000020004" pitchFamily="2" charset="0"/>
                <a:ea typeface="Arial Unicode MS" pitchFamily="34" charset="-128"/>
                <a:cs typeface="Comic Sans MS"/>
              </a:endParaRPr>
            </a:p>
          </p:txBody>
        </p:sp>
        <p:sp>
          <p:nvSpPr>
            <p:cNvPr id="125" name="AutoShape 5"/>
            <p:cNvSpPr>
              <a:spLocks noChangeArrowheads="1"/>
            </p:cNvSpPr>
            <p:nvPr/>
          </p:nvSpPr>
          <p:spPr bwMode="auto">
            <a:xfrm>
              <a:off x="7429852" y="5226147"/>
              <a:ext cx="1005931" cy="205998"/>
            </a:xfrm>
            <a:prstGeom prst="roundRect">
              <a:avLst>
                <a:gd name="adj" fmla="val 50000"/>
              </a:avLst>
            </a:prstGeom>
            <a:solidFill>
              <a:schemeClr val="accent1">
                <a:lumMod val="50000"/>
                <a:alpha val="60000"/>
              </a:schemeClr>
            </a:solidFill>
            <a:ln w="19050">
              <a:solidFill>
                <a:schemeClr val="bg1"/>
              </a:solidFill>
              <a:miter lim="800000"/>
              <a:headEnd/>
              <a:tailEnd/>
            </a:ln>
          </p:spPr>
          <p:txBody>
            <a:bodyPr lIns="36000" tIns="36000" rIns="36000" bIns="36000" anchor="ctr"/>
            <a:lstStyle/>
            <a:p>
              <a:pPr algn="ctr"/>
              <a:r>
                <a:rPr lang="en-US" sz="1000" dirty="0" smtClean="0">
                  <a:solidFill>
                    <a:schemeClr val="bg1"/>
                  </a:solidFill>
                  <a:latin typeface="BentonSans Regular" panose="02000503000000020004" pitchFamily="2" charset="0"/>
                  <a:ea typeface="Arial Unicode MS" pitchFamily="34" charset="-128"/>
                  <a:cs typeface="Comic Sans MS"/>
                </a:rPr>
                <a:t>       Storage</a:t>
              </a:r>
              <a:endParaRPr lang="en-US" sz="1000" dirty="0">
                <a:solidFill>
                  <a:schemeClr val="bg1"/>
                </a:solidFill>
                <a:latin typeface="BentonSans Regular" panose="02000503000000020004" pitchFamily="2" charset="0"/>
                <a:ea typeface="Arial Unicode MS" pitchFamily="34" charset="-128"/>
                <a:cs typeface="Comic Sans MS"/>
              </a:endParaRPr>
            </a:p>
          </p:txBody>
        </p:sp>
        <p:sp>
          <p:nvSpPr>
            <p:cNvPr id="156" name="TextBox 3"/>
            <p:cNvSpPr txBox="1"/>
            <p:nvPr/>
          </p:nvSpPr>
          <p:spPr>
            <a:xfrm>
              <a:off x="7428415" y="5110739"/>
              <a:ext cx="503942" cy="43088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800" kern="0" dirty="0" smtClean="0">
                  <a:solidFill>
                    <a:schemeClr val="accent1"/>
                  </a:solidFill>
                  <a:latin typeface="BentonSans Regular" panose="02000503000000020004" pitchFamily="2" charset="0"/>
                  <a:ea typeface="Arial Unicode MS" pitchFamily="34" charset="-128"/>
                  <a:cs typeface="Arial Unicode MS" pitchFamily="34" charset="-128"/>
                </a:rPr>
                <a:t>∞</a:t>
              </a:r>
            </a:p>
          </p:txBody>
        </p:sp>
      </p:grpSp>
      <p:sp>
        <p:nvSpPr>
          <p:cNvPr id="162" name="Freihandform 53"/>
          <p:cNvSpPr/>
          <p:nvPr/>
        </p:nvSpPr>
        <p:spPr bwMode="gray">
          <a:xfrm>
            <a:off x="3692563" y="3750644"/>
            <a:ext cx="4997729" cy="1235078"/>
          </a:xfrm>
          <a:custGeom>
            <a:avLst/>
            <a:gdLst>
              <a:gd name="connsiteX0" fmla="*/ 0 w 5015346"/>
              <a:gd name="connsiteY0" fmla="*/ 868218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69673 w 5015346"/>
              <a:gd name="connsiteY4" fmla="*/ 849745 h 1717964"/>
              <a:gd name="connsiteX5" fmla="*/ 3260437 w 5015346"/>
              <a:gd name="connsiteY5" fmla="*/ 0 h 1717964"/>
              <a:gd name="connsiteX6" fmla="*/ 1708728 w 5015346"/>
              <a:gd name="connsiteY6" fmla="*/ 0 h 1717964"/>
              <a:gd name="connsiteX7" fmla="*/ 1727200 w 5015346"/>
              <a:gd name="connsiteY7" fmla="*/ 858982 h 1717964"/>
              <a:gd name="connsiteX8" fmla="*/ 0 w 5015346"/>
              <a:gd name="connsiteY8" fmla="*/ 868218 h 1717964"/>
              <a:gd name="connsiteX0" fmla="*/ 0 w 5015346"/>
              <a:gd name="connsiteY0" fmla="*/ 868218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69673 w 5015346"/>
              <a:gd name="connsiteY4" fmla="*/ 849745 h 1717964"/>
              <a:gd name="connsiteX5" fmla="*/ 3260437 w 5015346"/>
              <a:gd name="connsiteY5" fmla="*/ 0 h 1717964"/>
              <a:gd name="connsiteX6" fmla="*/ 1708728 w 5015346"/>
              <a:gd name="connsiteY6" fmla="*/ 0 h 1717964"/>
              <a:gd name="connsiteX7" fmla="*/ 1727200 w 5015346"/>
              <a:gd name="connsiteY7" fmla="*/ 882795 h 1717964"/>
              <a:gd name="connsiteX8" fmla="*/ 0 w 5015346"/>
              <a:gd name="connsiteY8" fmla="*/ 868218 h 1717964"/>
              <a:gd name="connsiteX0" fmla="*/ 0 w 5015346"/>
              <a:gd name="connsiteY0" fmla="*/ 868218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69673 w 5015346"/>
              <a:gd name="connsiteY4" fmla="*/ 849745 h 1717964"/>
              <a:gd name="connsiteX5" fmla="*/ 3260437 w 5015346"/>
              <a:gd name="connsiteY5" fmla="*/ 0 h 1717964"/>
              <a:gd name="connsiteX6" fmla="*/ 1708728 w 5015346"/>
              <a:gd name="connsiteY6" fmla="*/ 0 h 1717964"/>
              <a:gd name="connsiteX7" fmla="*/ 1727200 w 5015346"/>
              <a:gd name="connsiteY7" fmla="*/ 868508 h 1717964"/>
              <a:gd name="connsiteX8" fmla="*/ 0 w 5015346"/>
              <a:gd name="connsiteY8" fmla="*/ 868218 h 1717964"/>
              <a:gd name="connsiteX0" fmla="*/ 0 w 5015346"/>
              <a:gd name="connsiteY0" fmla="*/ 868218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69673 w 5015346"/>
              <a:gd name="connsiteY4" fmla="*/ 849745 h 1717964"/>
              <a:gd name="connsiteX5" fmla="*/ 3260437 w 5015346"/>
              <a:gd name="connsiteY5" fmla="*/ 0 h 1717964"/>
              <a:gd name="connsiteX6" fmla="*/ 1708728 w 5015346"/>
              <a:gd name="connsiteY6" fmla="*/ 0 h 1717964"/>
              <a:gd name="connsiteX7" fmla="*/ 1708150 w 5015346"/>
              <a:gd name="connsiteY7" fmla="*/ 868508 h 1717964"/>
              <a:gd name="connsiteX8" fmla="*/ 0 w 5015346"/>
              <a:gd name="connsiteY8" fmla="*/ 868218 h 1717964"/>
              <a:gd name="connsiteX0" fmla="*/ 0 w 5015346"/>
              <a:gd name="connsiteY0" fmla="*/ 868218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864033 h 1717964"/>
              <a:gd name="connsiteX5" fmla="*/ 3260437 w 5015346"/>
              <a:gd name="connsiteY5" fmla="*/ 0 h 1717964"/>
              <a:gd name="connsiteX6" fmla="*/ 1708728 w 5015346"/>
              <a:gd name="connsiteY6" fmla="*/ 0 h 1717964"/>
              <a:gd name="connsiteX7" fmla="*/ 1708150 w 5015346"/>
              <a:gd name="connsiteY7" fmla="*/ 868508 h 1717964"/>
              <a:gd name="connsiteX8" fmla="*/ 0 w 5015346"/>
              <a:gd name="connsiteY8" fmla="*/ 868218 h 1717964"/>
              <a:gd name="connsiteX0" fmla="*/ 0 w 5015346"/>
              <a:gd name="connsiteY0" fmla="*/ 1191491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864033 h 1717964"/>
              <a:gd name="connsiteX5" fmla="*/ 3260437 w 5015346"/>
              <a:gd name="connsiteY5" fmla="*/ 0 h 1717964"/>
              <a:gd name="connsiteX6" fmla="*/ 1708728 w 5015346"/>
              <a:gd name="connsiteY6" fmla="*/ 0 h 1717964"/>
              <a:gd name="connsiteX7" fmla="*/ 1708150 w 5015346"/>
              <a:gd name="connsiteY7" fmla="*/ 868508 h 1717964"/>
              <a:gd name="connsiteX8" fmla="*/ 0 w 5015346"/>
              <a:gd name="connsiteY8" fmla="*/ 1191491 h 1717964"/>
              <a:gd name="connsiteX0" fmla="*/ 0 w 5015346"/>
              <a:gd name="connsiteY0" fmla="*/ 1191491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864033 h 1717964"/>
              <a:gd name="connsiteX5" fmla="*/ 3260437 w 5015346"/>
              <a:gd name="connsiteY5" fmla="*/ 0 h 1717964"/>
              <a:gd name="connsiteX6" fmla="*/ 1708728 w 5015346"/>
              <a:gd name="connsiteY6" fmla="*/ 0 h 1717964"/>
              <a:gd name="connsiteX7" fmla="*/ 1717386 w 5015346"/>
              <a:gd name="connsiteY7" fmla="*/ 1191781 h 1717964"/>
              <a:gd name="connsiteX8" fmla="*/ 0 w 5015346"/>
              <a:gd name="connsiteY8" fmla="*/ 1191491 h 1717964"/>
              <a:gd name="connsiteX0" fmla="*/ 0 w 5015346"/>
              <a:gd name="connsiteY0" fmla="*/ 1191491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864033 h 1717964"/>
              <a:gd name="connsiteX5" fmla="*/ 3260437 w 5015346"/>
              <a:gd name="connsiteY5" fmla="*/ 0 h 1717964"/>
              <a:gd name="connsiteX6" fmla="*/ 1708728 w 5015346"/>
              <a:gd name="connsiteY6" fmla="*/ 0 h 1717964"/>
              <a:gd name="connsiteX7" fmla="*/ 1874404 w 5015346"/>
              <a:gd name="connsiteY7" fmla="*/ 1201017 h 1717964"/>
              <a:gd name="connsiteX8" fmla="*/ 0 w 5015346"/>
              <a:gd name="connsiteY8" fmla="*/ 1191491 h 1717964"/>
              <a:gd name="connsiteX0" fmla="*/ 0 w 5015346"/>
              <a:gd name="connsiteY0" fmla="*/ 1191491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864033 h 1717964"/>
              <a:gd name="connsiteX5" fmla="*/ 3260437 w 5015346"/>
              <a:gd name="connsiteY5" fmla="*/ 0 h 1717964"/>
              <a:gd name="connsiteX6" fmla="*/ 1874982 w 5015346"/>
              <a:gd name="connsiteY6" fmla="*/ 0 h 1717964"/>
              <a:gd name="connsiteX7" fmla="*/ 1874404 w 5015346"/>
              <a:gd name="connsiteY7" fmla="*/ 1201017 h 1717964"/>
              <a:gd name="connsiteX8" fmla="*/ 0 w 5015346"/>
              <a:gd name="connsiteY8" fmla="*/ 1191491 h 1717964"/>
              <a:gd name="connsiteX0" fmla="*/ 0 w 5015346"/>
              <a:gd name="connsiteY0" fmla="*/ 1191491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1187306 h 1717964"/>
              <a:gd name="connsiteX5" fmla="*/ 3260437 w 5015346"/>
              <a:gd name="connsiteY5" fmla="*/ 0 h 1717964"/>
              <a:gd name="connsiteX6" fmla="*/ 1874982 w 5015346"/>
              <a:gd name="connsiteY6" fmla="*/ 0 h 1717964"/>
              <a:gd name="connsiteX7" fmla="*/ 1874404 w 5015346"/>
              <a:gd name="connsiteY7" fmla="*/ 1201017 h 1717964"/>
              <a:gd name="connsiteX8" fmla="*/ 0 w 5015346"/>
              <a:gd name="connsiteY8" fmla="*/ 1191491 h 1717964"/>
              <a:gd name="connsiteX0" fmla="*/ 0 w 5006109"/>
              <a:gd name="connsiteY0" fmla="*/ 1191491 h 1717964"/>
              <a:gd name="connsiteX1" fmla="*/ 0 w 5006109"/>
              <a:gd name="connsiteY1" fmla="*/ 1717964 h 1717964"/>
              <a:gd name="connsiteX2" fmla="*/ 4996873 w 5006109"/>
              <a:gd name="connsiteY2" fmla="*/ 1708727 h 1717964"/>
              <a:gd name="connsiteX3" fmla="*/ 5006109 w 5006109"/>
              <a:gd name="connsiteY3" fmla="*/ 1173019 h 1717964"/>
              <a:gd name="connsiteX4" fmla="*/ 3255385 w 5006109"/>
              <a:gd name="connsiteY4" fmla="*/ 1187306 h 1717964"/>
              <a:gd name="connsiteX5" fmla="*/ 3260437 w 5006109"/>
              <a:gd name="connsiteY5" fmla="*/ 0 h 1717964"/>
              <a:gd name="connsiteX6" fmla="*/ 1874982 w 5006109"/>
              <a:gd name="connsiteY6" fmla="*/ 0 h 1717964"/>
              <a:gd name="connsiteX7" fmla="*/ 1874404 w 5006109"/>
              <a:gd name="connsiteY7" fmla="*/ 1201017 h 1717964"/>
              <a:gd name="connsiteX8" fmla="*/ 0 w 5006109"/>
              <a:gd name="connsiteY8" fmla="*/ 1191491 h 1717964"/>
              <a:gd name="connsiteX0" fmla="*/ 0 w 5006109"/>
              <a:gd name="connsiteY0" fmla="*/ 1191491 h 1717964"/>
              <a:gd name="connsiteX1" fmla="*/ 0 w 5006109"/>
              <a:gd name="connsiteY1" fmla="*/ 1717964 h 1717964"/>
              <a:gd name="connsiteX2" fmla="*/ 4996873 w 5006109"/>
              <a:gd name="connsiteY2" fmla="*/ 1708727 h 1717964"/>
              <a:gd name="connsiteX3" fmla="*/ 5006109 w 5006109"/>
              <a:gd name="connsiteY3" fmla="*/ 1173019 h 1717964"/>
              <a:gd name="connsiteX4" fmla="*/ 3255385 w 5006109"/>
              <a:gd name="connsiteY4" fmla="*/ 1187306 h 1717964"/>
              <a:gd name="connsiteX5" fmla="*/ 3260437 w 5006109"/>
              <a:gd name="connsiteY5" fmla="*/ 0 h 1717964"/>
              <a:gd name="connsiteX6" fmla="*/ 1874982 w 5006109"/>
              <a:gd name="connsiteY6" fmla="*/ 0 h 1717964"/>
              <a:gd name="connsiteX7" fmla="*/ 1874404 w 5006109"/>
              <a:gd name="connsiteY7" fmla="*/ 862878 h 1717964"/>
              <a:gd name="connsiteX8" fmla="*/ 0 w 5006109"/>
              <a:gd name="connsiteY8" fmla="*/ 1191491 h 1717964"/>
              <a:gd name="connsiteX0" fmla="*/ 36946 w 5006109"/>
              <a:gd name="connsiteY0" fmla="*/ 893929 h 1717964"/>
              <a:gd name="connsiteX1" fmla="*/ 0 w 5006109"/>
              <a:gd name="connsiteY1" fmla="*/ 1717964 h 1717964"/>
              <a:gd name="connsiteX2" fmla="*/ 4996873 w 5006109"/>
              <a:gd name="connsiteY2" fmla="*/ 1708727 h 1717964"/>
              <a:gd name="connsiteX3" fmla="*/ 5006109 w 5006109"/>
              <a:gd name="connsiteY3" fmla="*/ 1173019 h 1717964"/>
              <a:gd name="connsiteX4" fmla="*/ 3255385 w 5006109"/>
              <a:gd name="connsiteY4" fmla="*/ 1187306 h 1717964"/>
              <a:gd name="connsiteX5" fmla="*/ 3260437 w 5006109"/>
              <a:gd name="connsiteY5" fmla="*/ 0 h 1717964"/>
              <a:gd name="connsiteX6" fmla="*/ 1874982 w 5006109"/>
              <a:gd name="connsiteY6" fmla="*/ 0 h 1717964"/>
              <a:gd name="connsiteX7" fmla="*/ 1874404 w 5006109"/>
              <a:gd name="connsiteY7" fmla="*/ 862878 h 1717964"/>
              <a:gd name="connsiteX8" fmla="*/ 36946 w 5006109"/>
              <a:gd name="connsiteY8" fmla="*/ 893929 h 1717964"/>
              <a:gd name="connsiteX0" fmla="*/ 0 w 5006109"/>
              <a:gd name="connsiteY0" fmla="*/ 893929 h 1717964"/>
              <a:gd name="connsiteX1" fmla="*/ 0 w 5006109"/>
              <a:gd name="connsiteY1" fmla="*/ 1717964 h 1717964"/>
              <a:gd name="connsiteX2" fmla="*/ 4996873 w 5006109"/>
              <a:gd name="connsiteY2" fmla="*/ 1708727 h 1717964"/>
              <a:gd name="connsiteX3" fmla="*/ 5006109 w 5006109"/>
              <a:gd name="connsiteY3" fmla="*/ 1173019 h 1717964"/>
              <a:gd name="connsiteX4" fmla="*/ 3255385 w 5006109"/>
              <a:gd name="connsiteY4" fmla="*/ 1187306 h 1717964"/>
              <a:gd name="connsiteX5" fmla="*/ 3260437 w 5006109"/>
              <a:gd name="connsiteY5" fmla="*/ 0 h 1717964"/>
              <a:gd name="connsiteX6" fmla="*/ 1874982 w 5006109"/>
              <a:gd name="connsiteY6" fmla="*/ 0 h 1717964"/>
              <a:gd name="connsiteX7" fmla="*/ 1874404 w 5006109"/>
              <a:gd name="connsiteY7" fmla="*/ 862878 h 1717964"/>
              <a:gd name="connsiteX8" fmla="*/ 0 w 5006109"/>
              <a:gd name="connsiteY8" fmla="*/ 893929 h 1717964"/>
              <a:gd name="connsiteX0" fmla="*/ 0 w 5015345"/>
              <a:gd name="connsiteY0" fmla="*/ 853352 h 1717964"/>
              <a:gd name="connsiteX1" fmla="*/ 9236 w 5015345"/>
              <a:gd name="connsiteY1" fmla="*/ 1717964 h 1717964"/>
              <a:gd name="connsiteX2" fmla="*/ 5006109 w 5015345"/>
              <a:gd name="connsiteY2" fmla="*/ 1708727 h 1717964"/>
              <a:gd name="connsiteX3" fmla="*/ 5015345 w 5015345"/>
              <a:gd name="connsiteY3" fmla="*/ 1173019 h 1717964"/>
              <a:gd name="connsiteX4" fmla="*/ 3264621 w 5015345"/>
              <a:gd name="connsiteY4" fmla="*/ 1187306 h 1717964"/>
              <a:gd name="connsiteX5" fmla="*/ 3269673 w 5015345"/>
              <a:gd name="connsiteY5" fmla="*/ 0 h 1717964"/>
              <a:gd name="connsiteX6" fmla="*/ 1884218 w 5015345"/>
              <a:gd name="connsiteY6" fmla="*/ 0 h 1717964"/>
              <a:gd name="connsiteX7" fmla="*/ 1883640 w 5015345"/>
              <a:gd name="connsiteY7" fmla="*/ 862878 h 1717964"/>
              <a:gd name="connsiteX8" fmla="*/ 0 w 5015345"/>
              <a:gd name="connsiteY8" fmla="*/ 853352 h 1717964"/>
              <a:gd name="connsiteX0" fmla="*/ 0 w 5015345"/>
              <a:gd name="connsiteY0" fmla="*/ 853352 h 1717964"/>
              <a:gd name="connsiteX1" fmla="*/ 9236 w 5015345"/>
              <a:gd name="connsiteY1" fmla="*/ 1717964 h 1717964"/>
              <a:gd name="connsiteX2" fmla="*/ 5006109 w 5015345"/>
              <a:gd name="connsiteY2" fmla="*/ 1708727 h 1717964"/>
              <a:gd name="connsiteX3" fmla="*/ 5015345 w 5015345"/>
              <a:gd name="connsiteY3" fmla="*/ 1173019 h 1717964"/>
              <a:gd name="connsiteX4" fmla="*/ 3264621 w 5015345"/>
              <a:gd name="connsiteY4" fmla="*/ 889744 h 1717964"/>
              <a:gd name="connsiteX5" fmla="*/ 3269673 w 5015345"/>
              <a:gd name="connsiteY5" fmla="*/ 0 h 1717964"/>
              <a:gd name="connsiteX6" fmla="*/ 1884218 w 5015345"/>
              <a:gd name="connsiteY6" fmla="*/ 0 h 1717964"/>
              <a:gd name="connsiteX7" fmla="*/ 1883640 w 5015345"/>
              <a:gd name="connsiteY7" fmla="*/ 862878 h 1717964"/>
              <a:gd name="connsiteX8" fmla="*/ 0 w 5015345"/>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96872 w 5006109"/>
              <a:gd name="connsiteY3" fmla="*/ 916032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5006109 w 5006109"/>
              <a:gd name="connsiteY3" fmla="*/ 875456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96872 w 5006109"/>
              <a:gd name="connsiteY3" fmla="*/ 902507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87636 w 5006109"/>
              <a:gd name="connsiteY3" fmla="*/ 861931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96872 w 5006109"/>
              <a:gd name="connsiteY3" fmla="*/ 916034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87635 w 5006109"/>
              <a:gd name="connsiteY3" fmla="*/ 875457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24581"/>
              <a:gd name="connsiteY0" fmla="*/ 853352 h 1717964"/>
              <a:gd name="connsiteX1" fmla="*/ 9236 w 5024581"/>
              <a:gd name="connsiteY1" fmla="*/ 1717964 h 1717964"/>
              <a:gd name="connsiteX2" fmla="*/ 5006109 w 5024581"/>
              <a:gd name="connsiteY2" fmla="*/ 1708727 h 1717964"/>
              <a:gd name="connsiteX3" fmla="*/ 5024581 w 5024581"/>
              <a:gd name="connsiteY3" fmla="*/ 888982 h 1717964"/>
              <a:gd name="connsiteX4" fmla="*/ 3264621 w 5024581"/>
              <a:gd name="connsiteY4" fmla="*/ 889744 h 1717964"/>
              <a:gd name="connsiteX5" fmla="*/ 3269673 w 5024581"/>
              <a:gd name="connsiteY5" fmla="*/ 0 h 1717964"/>
              <a:gd name="connsiteX6" fmla="*/ 1884218 w 5024581"/>
              <a:gd name="connsiteY6" fmla="*/ 0 h 1717964"/>
              <a:gd name="connsiteX7" fmla="*/ 1883640 w 5024581"/>
              <a:gd name="connsiteY7" fmla="*/ 862878 h 1717964"/>
              <a:gd name="connsiteX8" fmla="*/ 0 w 5024581"/>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96872 w 5006109"/>
              <a:gd name="connsiteY3" fmla="*/ 875457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10211 w 4997270"/>
              <a:gd name="connsiteY0" fmla="*/ 858002 h 1717964"/>
              <a:gd name="connsiteX1" fmla="*/ 397 w 4997270"/>
              <a:gd name="connsiteY1" fmla="*/ 1717964 h 1717964"/>
              <a:gd name="connsiteX2" fmla="*/ 4997270 w 4997270"/>
              <a:gd name="connsiteY2" fmla="*/ 1708727 h 1717964"/>
              <a:gd name="connsiteX3" fmla="*/ 4988033 w 4997270"/>
              <a:gd name="connsiteY3" fmla="*/ 875457 h 1717964"/>
              <a:gd name="connsiteX4" fmla="*/ 3255782 w 4997270"/>
              <a:gd name="connsiteY4" fmla="*/ 889744 h 1717964"/>
              <a:gd name="connsiteX5" fmla="*/ 3260834 w 4997270"/>
              <a:gd name="connsiteY5" fmla="*/ 0 h 1717964"/>
              <a:gd name="connsiteX6" fmla="*/ 1875379 w 4997270"/>
              <a:gd name="connsiteY6" fmla="*/ 0 h 1717964"/>
              <a:gd name="connsiteX7" fmla="*/ 1874801 w 4997270"/>
              <a:gd name="connsiteY7" fmla="*/ 862878 h 1717964"/>
              <a:gd name="connsiteX8" fmla="*/ 10211 w 4997270"/>
              <a:gd name="connsiteY8" fmla="*/ 858002 h 1717964"/>
              <a:gd name="connsiteX0" fmla="*/ 1145 w 4997729"/>
              <a:gd name="connsiteY0" fmla="*/ 858002 h 1717964"/>
              <a:gd name="connsiteX1" fmla="*/ 856 w 4997729"/>
              <a:gd name="connsiteY1" fmla="*/ 1717964 h 1717964"/>
              <a:gd name="connsiteX2" fmla="*/ 4997729 w 4997729"/>
              <a:gd name="connsiteY2" fmla="*/ 1708727 h 1717964"/>
              <a:gd name="connsiteX3" fmla="*/ 4988492 w 4997729"/>
              <a:gd name="connsiteY3" fmla="*/ 875457 h 1717964"/>
              <a:gd name="connsiteX4" fmla="*/ 3256241 w 4997729"/>
              <a:gd name="connsiteY4" fmla="*/ 889744 h 1717964"/>
              <a:gd name="connsiteX5" fmla="*/ 3261293 w 4997729"/>
              <a:gd name="connsiteY5" fmla="*/ 0 h 1717964"/>
              <a:gd name="connsiteX6" fmla="*/ 1875838 w 4997729"/>
              <a:gd name="connsiteY6" fmla="*/ 0 h 1717964"/>
              <a:gd name="connsiteX7" fmla="*/ 1875260 w 4997729"/>
              <a:gd name="connsiteY7" fmla="*/ 862878 h 1717964"/>
              <a:gd name="connsiteX8" fmla="*/ 1145 w 4997729"/>
              <a:gd name="connsiteY8" fmla="*/ 858002 h 1717964"/>
              <a:gd name="connsiteX0" fmla="*/ 1145 w 4997729"/>
              <a:gd name="connsiteY0" fmla="*/ 858002 h 1717964"/>
              <a:gd name="connsiteX1" fmla="*/ 856 w 4997729"/>
              <a:gd name="connsiteY1" fmla="*/ 1717964 h 1717964"/>
              <a:gd name="connsiteX2" fmla="*/ 4997729 w 4997729"/>
              <a:gd name="connsiteY2" fmla="*/ 1708727 h 1717964"/>
              <a:gd name="connsiteX3" fmla="*/ 4988492 w 4997729"/>
              <a:gd name="connsiteY3" fmla="*/ 875457 h 1717964"/>
              <a:gd name="connsiteX4" fmla="*/ 3256241 w 4997729"/>
              <a:gd name="connsiteY4" fmla="*/ 889744 h 1717964"/>
              <a:gd name="connsiteX5" fmla="*/ 3261293 w 4997729"/>
              <a:gd name="connsiteY5" fmla="*/ 0 h 1717964"/>
              <a:gd name="connsiteX6" fmla="*/ 1875838 w 4997729"/>
              <a:gd name="connsiteY6" fmla="*/ 0 h 1717964"/>
              <a:gd name="connsiteX7" fmla="*/ 1722860 w 4997729"/>
              <a:gd name="connsiteY7" fmla="*/ 862878 h 1717964"/>
              <a:gd name="connsiteX8" fmla="*/ 1145 w 4997729"/>
              <a:gd name="connsiteY8" fmla="*/ 858002 h 1717964"/>
              <a:gd name="connsiteX0" fmla="*/ 1145 w 4997729"/>
              <a:gd name="connsiteY0" fmla="*/ 858002 h 1717964"/>
              <a:gd name="connsiteX1" fmla="*/ 856 w 4997729"/>
              <a:gd name="connsiteY1" fmla="*/ 1717964 h 1717964"/>
              <a:gd name="connsiteX2" fmla="*/ 4997729 w 4997729"/>
              <a:gd name="connsiteY2" fmla="*/ 1708727 h 1717964"/>
              <a:gd name="connsiteX3" fmla="*/ 4988492 w 4997729"/>
              <a:gd name="connsiteY3" fmla="*/ 875457 h 1717964"/>
              <a:gd name="connsiteX4" fmla="*/ 3256241 w 4997729"/>
              <a:gd name="connsiteY4" fmla="*/ 889744 h 1717964"/>
              <a:gd name="connsiteX5" fmla="*/ 3261293 w 4997729"/>
              <a:gd name="connsiteY5" fmla="*/ 0 h 1717964"/>
              <a:gd name="connsiteX6" fmla="*/ 1723438 w 4997729"/>
              <a:gd name="connsiteY6" fmla="*/ 0 h 1717964"/>
              <a:gd name="connsiteX7" fmla="*/ 1722860 w 4997729"/>
              <a:gd name="connsiteY7" fmla="*/ 862878 h 1717964"/>
              <a:gd name="connsiteX8" fmla="*/ 1145 w 4997729"/>
              <a:gd name="connsiteY8" fmla="*/ 858002 h 1717964"/>
              <a:gd name="connsiteX0" fmla="*/ 1145 w 4997729"/>
              <a:gd name="connsiteY0" fmla="*/ 948666 h 1808628"/>
              <a:gd name="connsiteX1" fmla="*/ 856 w 4997729"/>
              <a:gd name="connsiteY1" fmla="*/ 1808628 h 1808628"/>
              <a:gd name="connsiteX2" fmla="*/ 4997729 w 4997729"/>
              <a:gd name="connsiteY2" fmla="*/ 1799391 h 1808628"/>
              <a:gd name="connsiteX3" fmla="*/ 4988492 w 4997729"/>
              <a:gd name="connsiteY3" fmla="*/ 966121 h 1808628"/>
              <a:gd name="connsiteX4" fmla="*/ 3256241 w 4997729"/>
              <a:gd name="connsiteY4" fmla="*/ 980408 h 1808628"/>
              <a:gd name="connsiteX5" fmla="*/ 3261293 w 4997729"/>
              <a:gd name="connsiteY5" fmla="*/ 90664 h 1808628"/>
              <a:gd name="connsiteX6" fmla="*/ 1735345 w 4997729"/>
              <a:gd name="connsiteY6" fmla="*/ 0 h 1808628"/>
              <a:gd name="connsiteX7" fmla="*/ 1722860 w 4997729"/>
              <a:gd name="connsiteY7" fmla="*/ 953542 h 1808628"/>
              <a:gd name="connsiteX8" fmla="*/ 1145 w 4997729"/>
              <a:gd name="connsiteY8" fmla="*/ 948666 h 1808628"/>
              <a:gd name="connsiteX0" fmla="*/ 1145 w 4997729"/>
              <a:gd name="connsiteY0" fmla="*/ 966101 h 1826063"/>
              <a:gd name="connsiteX1" fmla="*/ 856 w 4997729"/>
              <a:gd name="connsiteY1" fmla="*/ 1826063 h 1826063"/>
              <a:gd name="connsiteX2" fmla="*/ 4997729 w 4997729"/>
              <a:gd name="connsiteY2" fmla="*/ 1816826 h 1826063"/>
              <a:gd name="connsiteX3" fmla="*/ 4988492 w 4997729"/>
              <a:gd name="connsiteY3" fmla="*/ 983556 h 1826063"/>
              <a:gd name="connsiteX4" fmla="*/ 3256241 w 4997729"/>
              <a:gd name="connsiteY4" fmla="*/ 997843 h 1826063"/>
              <a:gd name="connsiteX5" fmla="*/ 3275581 w 4997729"/>
              <a:gd name="connsiteY5" fmla="*/ 0 h 1826063"/>
              <a:gd name="connsiteX6" fmla="*/ 1735345 w 4997729"/>
              <a:gd name="connsiteY6" fmla="*/ 17435 h 1826063"/>
              <a:gd name="connsiteX7" fmla="*/ 1722860 w 4997729"/>
              <a:gd name="connsiteY7" fmla="*/ 970977 h 1826063"/>
              <a:gd name="connsiteX8" fmla="*/ 1145 w 4997729"/>
              <a:gd name="connsiteY8" fmla="*/ 966101 h 1826063"/>
              <a:gd name="connsiteX0" fmla="*/ 1145 w 4997729"/>
              <a:gd name="connsiteY0" fmla="*/ 948666 h 1808628"/>
              <a:gd name="connsiteX1" fmla="*/ 856 w 4997729"/>
              <a:gd name="connsiteY1" fmla="*/ 1808628 h 1808628"/>
              <a:gd name="connsiteX2" fmla="*/ 4997729 w 4997729"/>
              <a:gd name="connsiteY2" fmla="*/ 1799391 h 1808628"/>
              <a:gd name="connsiteX3" fmla="*/ 4988492 w 4997729"/>
              <a:gd name="connsiteY3" fmla="*/ 966121 h 1808628"/>
              <a:gd name="connsiteX4" fmla="*/ 3256241 w 4997729"/>
              <a:gd name="connsiteY4" fmla="*/ 980408 h 1808628"/>
              <a:gd name="connsiteX5" fmla="*/ 3275581 w 4997729"/>
              <a:gd name="connsiteY5" fmla="*/ 0 h 1808628"/>
              <a:gd name="connsiteX6" fmla="*/ 1735345 w 4997729"/>
              <a:gd name="connsiteY6" fmla="*/ 0 h 1808628"/>
              <a:gd name="connsiteX7" fmla="*/ 1722860 w 4997729"/>
              <a:gd name="connsiteY7" fmla="*/ 953542 h 1808628"/>
              <a:gd name="connsiteX8" fmla="*/ 1145 w 4997729"/>
              <a:gd name="connsiteY8" fmla="*/ 948666 h 1808628"/>
              <a:gd name="connsiteX0" fmla="*/ 1145 w 4997729"/>
              <a:gd name="connsiteY0" fmla="*/ 948666 h 1808628"/>
              <a:gd name="connsiteX1" fmla="*/ 856 w 4997729"/>
              <a:gd name="connsiteY1" fmla="*/ 1808628 h 1808628"/>
              <a:gd name="connsiteX2" fmla="*/ 4997729 w 4997729"/>
              <a:gd name="connsiteY2" fmla="*/ 1799391 h 1808628"/>
              <a:gd name="connsiteX3" fmla="*/ 4988492 w 4997729"/>
              <a:gd name="connsiteY3" fmla="*/ 966121 h 1808628"/>
              <a:gd name="connsiteX4" fmla="*/ 3277672 w 4997729"/>
              <a:gd name="connsiteY4" fmla="*/ 980408 h 1808628"/>
              <a:gd name="connsiteX5" fmla="*/ 3275581 w 4997729"/>
              <a:gd name="connsiteY5" fmla="*/ 0 h 1808628"/>
              <a:gd name="connsiteX6" fmla="*/ 1735345 w 4997729"/>
              <a:gd name="connsiteY6" fmla="*/ 0 h 1808628"/>
              <a:gd name="connsiteX7" fmla="*/ 1722860 w 4997729"/>
              <a:gd name="connsiteY7" fmla="*/ 953542 h 1808628"/>
              <a:gd name="connsiteX8" fmla="*/ 1145 w 4997729"/>
              <a:gd name="connsiteY8" fmla="*/ 948666 h 1808628"/>
              <a:gd name="connsiteX0" fmla="*/ 1145 w 4997729"/>
              <a:gd name="connsiteY0" fmla="*/ 948666 h 1808628"/>
              <a:gd name="connsiteX1" fmla="*/ 856 w 4997729"/>
              <a:gd name="connsiteY1" fmla="*/ 1808628 h 1808628"/>
              <a:gd name="connsiteX2" fmla="*/ 4997729 w 4997729"/>
              <a:gd name="connsiteY2" fmla="*/ 1799391 h 1808628"/>
              <a:gd name="connsiteX3" fmla="*/ 4988492 w 4997729"/>
              <a:gd name="connsiteY3" fmla="*/ 966121 h 1808628"/>
              <a:gd name="connsiteX4" fmla="*/ 3277672 w 4997729"/>
              <a:gd name="connsiteY4" fmla="*/ 980408 h 1808628"/>
              <a:gd name="connsiteX5" fmla="*/ 3275581 w 4997729"/>
              <a:gd name="connsiteY5" fmla="*/ 0 h 1808628"/>
              <a:gd name="connsiteX6" fmla="*/ 1735345 w 4997729"/>
              <a:gd name="connsiteY6" fmla="*/ 0 h 1808628"/>
              <a:gd name="connsiteX7" fmla="*/ 1737148 w 4997729"/>
              <a:gd name="connsiteY7" fmla="*/ 953542 h 1808628"/>
              <a:gd name="connsiteX8" fmla="*/ 1145 w 4997729"/>
              <a:gd name="connsiteY8" fmla="*/ 948666 h 18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7729" h="1808628">
                <a:moveTo>
                  <a:pt x="1145" y="948666"/>
                </a:moveTo>
                <a:cubicBezTo>
                  <a:pt x="4224" y="1236870"/>
                  <a:pt x="-2223" y="1520424"/>
                  <a:pt x="856" y="1808628"/>
                </a:cubicBezTo>
                <a:lnTo>
                  <a:pt x="4997729" y="1799391"/>
                </a:lnTo>
                <a:lnTo>
                  <a:pt x="4988492" y="966121"/>
                </a:lnTo>
                <a:lnTo>
                  <a:pt x="3277672" y="980408"/>
                </a:lnTo>
                <a:cubicBezTo>
                  <a:pt x="3274593" y="697160"/>
                  <a:pt x="3278660" y="283248"/>
                  <a:pt x="3275581" y="0"/>
                </a:cubicBezTo>
                <a:lnTo>
                  <a:pt x="1735345" y="0"/>
                </a:lnTo>
                <a:cubicBezTo>
                  <a:pt x="1735152" y="289503"/>
                  <a:pt x="1737341" y="664039"/>
                  <a:pt x="1737148" y="953542"/>
                </a:cubicBezTo>
                <a:lnTo>
                  <a:pt x="1145" y="948666"/>
                </a:lnTo>
                <a:close/>
              </a:path>
            </a:pathLst>
          </a:custGeom>
          <a:solidFill>
            <a:schemeClr val="bg2">
              <a:lumMod val="10000"/>
              <a:alpha val="75000"/>
            </a:schemeClr>
          </a:solidFill>
          <a:ln w="19050">
            <a:solidFill>
              <a:schemeClr val="bg1"/>
            </a:solidFill>
            <a:miter lim="800000"/>
            <a:headEnd/>
            <a:tailEnd/>
          </a:ln>
        </p:spPr>
        <p:txBody>
          <a:bodyPr lIns="36000" tIns="36000" rIns="36000" bIns="36000" anchor="b" anchorCtr="0"/>
          <a:lstStyle/>
          <a:p>
            <a:pPr algn="ctr"/>
            <a:r>
              <a:rPr lang="en-US" sz="1200" dirty="0" smtClean="0">
                <a:solidFill>
                  <a:srgbClr val="FFFFFF"/>
                </a:solidFill>
                <a:latin typeface="BentonSans Regular" panose="02000503000000020004" pitchFamily="2" charset="0"/>
                <a:ea typeface="Arial Unicode MS" pitchFamily="34" charset="-128"/>
                <a:cs typeface="Comic Sans MS"/>
              </a:rPr>
              <a:t>HANA Cloud Platform</a:t>
            </a:r>
          </a:p>
          <a:p>
            <a:pPr algn="ctr"/>
            <a:endParaRPr lang="en-US" sz="1200" dirty="0">
              <a:solidFill>
                <a:srgbClr val="FFFFFF"/>
              </a:solidFill>
              <a:latin typeface="BentonSans Regular" panose="02000503000000020004" pitchFamily="2" charset="0"/>
              <a:ea typeface="Arial Unicode MS" pitchFamily="34" charset="-128"/>
              <a:cs typeface="Comic Sans MS"/>
            </a:endParaRPr>
          </a:p>
        </p:txBody>
      </p:sp>
      <p:sp>
        <p:nvSpPr>
          <p:cNvPr id="163" name="Pfeil nach links und rechts 3"/>
          <p:cNvSpPr/>
          <p:nvPr/>
        </p:nvSpPr>
        <p:spPr bwMode="gray">
          <a:xfrm>
            <a:off x="1972146" y="3206772"/>
            <a:ext cx="1585772" cy="892081"/>
          </a:xfrm>
          <a:prstGeom prst="leftRightArrow">
            <a:avLst/>
          </a:prstGeom>
          <a:solidFill>
            <a:schemeClr val="accent3">
              <a:lumMod val="75000"/>
              <a:alpha val="80000"/>
            </a:schemeClr>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200" b="1" kern="0" dirty="0">
                <a:solidFill>
                  <a:schemeClr val="bg1"/>
                </a:solidFill>
                <a:latin typeface="BentonSans Regular" panose="02000503000000020004" pitchFamily="2" charset="0"/>
                <a:ea typeface="Arial Unicode MS" pitchFamily="34" charset="-128"/>
                <a:cs typeface="Arial Unicode MS" pitchFamily="34" charset="-128"/>
              </a:rPr>
              <a:t>Machine Integration</a:t>
            </a:r>
          </a:p>
        </p:txBody>
      </p:sp>
      <p:sp>
        <p:nvSpPr>
          <p:cNvPr id="164" name="Pfeil nach links und rechts 54"/>
          <p:cNvSpPr/>
          <p:nvPr/>
        </p:nvSpPr>
        <p:spPr bwMode="gray">
          <a:xfrm>
            <a:off x="8792901" y="3212166"/>
            <a:ext cx="1585772" cy="892081"/>
          </a:xfrm>
          <a:prstGeom prst="leftRightArrow">
            <a:avLst/>
          </a:prstGeom>
          <a:solidFill>
            <a:schemeClr val="accent3">
              <a:lumMod val="75000"/>
              <a:alpha val="80000"/>
            </a:schemeClr>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200" b="1" kern="0" dirty="0" smtClean="0">
                <a:solidFill>
                  <a:schemeClr val="bg1"/>
                </a:solidFill>
                <a:latin typeface="BentonSans Regular" panose="02000503000000020004" pitchFamily="2" charset="0"/>
                <a:ea typeface="Arial Unicode MS" pitchFamily="34" charset="-128"/>
                <a:cs typeface="Arial Unicode MS" pitchFamily="34" charset="-128"/>
              </a:rPr>
              <a:t>Process Integration</a:t>
            </a:r>
            <a:endParaRPr lang="en-US" sz="1200" b="1" kern="0" dirty="0">
              <a:solidFill>
                <a:schemeClr val="bg1"/>
              </a:solidFill>
              <a:latin typeface="BentonSans Regular" panose="02000503000000020004" pitchFamily="2" charset="0"/>
              <a:ea typeface="Arial Unicode MS" pitchFamily="34" charset="-128"/>
              <a:cs typeface="Arial Unicode MS" pitchFamily="34" charset="-128"/>
            </a:endParaRPr>
          </a:p>
        </p:txBody>
      </p:sp>
      <p:sp>
        <p:nvSpPr>
          <p:cNvPr id="165" name="Freihandform 59"/>
          <p:cNvSpPr/>
          <p:nvPr/>
        </p:nvSpPr>
        <p:spPr bwMode="gray">
          <a:xfrm rot="10800000">
            <a:off x="3692563" y="2275555"/>
            <a:ext cx="4997729" cy="1320803"/>
          </a:xfrm>
          <a:custGeom>
            <a:avLst/>
            <a:gdLst>
              <a:gd name="connsiteX0" fmla="*/ 0 w 5015346"/>
              <a:gd name="connsiteY0" fmla="*/ 868218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69673 w 5015346"/>
              <a:gd name="connsiteY4" fmla="*/ 849745 h 1717964"/>
              <a:gd name="connsiteX5" fmla="*/ 3260437 w 5015346"/>
              <a:gd name="connsiteY5" fmla="*/ 0 h 1717964"/>
              <a:gd name="connsiteX6" fmla="*/ 1708728 w 5015346"/>
              <a:gd name="connsiteY6" fmla="*/ 0 h 1717964"/>
              <a:gd name="connsiteX7" fmla="*/ 1727200 w 5015346"/>
              <a:gd name="connsiteY7" fmla="*/ 858982 h 1717964"/>
              <a:gd name="connsiteX8" fmla="*/ 0 w 5015346"/>
              <a:gd name="connsiteY8" fmla="*/ 868218 h 1717964"/>
              <a:gd name="connsiteX0" fmla="*/ 0 w 5015346"/>
              <a:gd name="connsiteY0" fmla="*/ 868218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69673 w 5015346"/>
              <a:gd name="connsiteY4" fmla="*/ 849745 h 1717964"/>
              <a:gd name="connsiteX5" fmla="*/ 3260437 w 5015346"/>
              <a:gd name="connsiteY5" fmla="*/ 0 h 1717964"/>
              <a:gd name="connsiteX6" fmla="*/ 1708728 w 5015346"/>
              <a:gd name="connsiteY6" fmla="*/ 0 h 1717964"/>
              <a:gd name="connsiteX7" fmla="*/ 1727200 w 5015346"/>
              <a:gd name="connsiteY7" fmla="*/ 882795 h 1717964"/>
              <a:gd name="connsiteX8" fmla="*/ 0 w 5015346"/>
              <a:gd name="connsiteY8" fmla="*/ 868218 h 1717964"/>
              <a:gd name="connsiteX0" fmla="*/ 0 w 5015346"/>
              <a:gd name="connsiteY0" fmla="*/ 868218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69673 w 5015346"/>
              <a:gd name="connsiteY4" fmla="*/ 849745 h 1717964"/>
              <a:gd name="connsiteX5" fmla="*/ 3260437 w 5015346"/>
              <a:gd name="connsiteY5" fmla="*/ 0 h 1717964"/>
              <a:gd name="connsiteX6" fmla="*/ 1708728 w 5015346"/>
              <a:gd name="connsiteY6" fmla="*/ 0 h 1717964"/>
              <a:gd name="connsiteX7" fmla="*/ 1727200 w 5015346"/>
              <a:gd name="connsiteY7" fmla="*/ 868508 h 1717964"/>
              <a:gd name="connsiteX8" fmla="*/ 0 w 5015346"/>
              <a:gd name="connsiteY8" fmla="*/ 868218 h 1717964"/>
              <a:gd name="connsiteX0" fmla="*/ 0 w 5015346"/>
              <a:gd name="connsiteY0" fmla="*/ 868218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69673 w 5015346"/>
              <a:gd name="connsiteY4" fmla="*/ 849745 h 1717964"/>
              <a:gd name="connsiteX5" fmla="*/ 3260437 w 5015346"/>
              <a:gd name="connsiteY5" fmla="*/ 0 h 1717964"/>
              <a:gd name="connsiteX6" fmla="*/ 1708728 w 5015346"/>
              <a:gd name="connsiteY6" fmla="*/ 0 h 1717964"/>
              <a:gd name="connsiteX7" fmla="*/ 1708150 w 5015346"/>
              <a:gd name="connsiteY7" fmla="*/ 868508 h 1717964"/>
              <a:gd name="connsiteX8" fmla="*/ 0 w 5015346"/>
              <a:gd name="connsiteY8" fmla="*/ 868218 h 1717964"/>
              <a:gd name="connsiteX0" fmla="*/ 0 w 5015346"/>
              <a:gd name="connsiteY0" fmla="*/ 868218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864033 h 1717964"/>
              <a:gd name="connsiteX5" fmla="*/ 3260437 w 5015346"/>
              <a:gd name="connsiteY5" fmla="*/ 0 h 1717964"/>
              <a:gd name="connsiteX6" fmla="*/ 1708728 w 5015346"/>
              <a:gd name="connsiteY6" fmla="*/ 0 h 1717964"/>
              <a:gd name="connsiteX7" fmla="*/ 1708150 w 5015346"/>
              <a:gd name="connsiteY7" fmla="*/ 868508 h 1717964"/>
              <a:gd name="connsiteX8" fmla="*/ 0 w 5015346"/>
              <a:gd name="connsiteY8" fmla="*/ 868218 h 1717964"/>
              <a:gd name="connsiteX0" fmla="*/ 0 w 5015346"/>
              <a:gd name="connsiteY0" fmla="*/ 1191491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864033 h 1717964"/>
              <a:gd name="connsiteX5" fmla="*/ 3260437 w 5015346"/>
              <a:gd name="connsiteY5" fmla="*/ 0 h 1717964"/>
              <a:gd name="connsiteX6" fmla="*/ 1708728 w 5015346"/>
              <a:gd name="connsiteY6" fmla="*/ 0 h 1717964"/>
              <a:gd name="connsiteX7" fmla="*/ 1708150 w 5015346"/>
              <a:gd name="connsiteY7" fmla="*/ 868508 h 1717964"/>
              <a:gd name="connsiteX8" fmla="*/ 0 w 5015346"/>
              <a:gd name="connsiteY8" fmla="*/ 1191491 h 1717964"/>
              <a:gd name="connsiteX0" fmla="*/ 0 w 5015346"/>
              <a:gd name="connsiteY0" fmla="*/ 1191491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864033 h 1717964"/>
              <a:gd name="connsiteX5" fmla="*/ 3260437 w 5015346"/>
              <a:gd name="connsiteY5" fmla="*/ 0 h 1717964"/>
              <a:gd name="connsiteX6" fmla="*/ 1708728 w 5015346"/>
              <a:gd name="connsiteY6" fmla="*/ 0 h 1717964"/>
              <a:gd name="connsiteX7" fmla="*/ 1717386 w 5015346"/>
              <a:gd name="connsiteY7" fmla="*/ 1191781 h 1717964"/>
              <a:gd name="connsiteX8" fmla="*/ 0 w 5015346"/>
              <a:gd name="connsiteY8" fmla="*/ 1191491 h 1717964"/>
              <a:gd name="connsiteX0" fmla="*/ 0 w 5015346"/>
              <a:gd name="connsiteY0" fmla="*/ 1191491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864033 h 1717964"/>
              <a:gd name="connsiteX5" fmla="*/ 3260437 w 5015346"/>
              <a:gd name="connsiteY5" fmla="*/ 0 h 1717964"/>
              <a:gd name="connsiteX6" fmla="*/ 1708728 w 5015346"/>
              <a:gd name="connsiteY6" fmla="*/ 0 h 1717964"/>
              <a:gd name="connsiteX7" fmla="*/ 1874404 w 5015346"/>
              <a:gd name="connsiteY7" fmla="*/ 1201017 h 1717964"/>
              <a:gd name="connsiteX8" fmla="*/ 0 w 5015346"/>
              <a:gd name="connsiteY8" fmla="*/ 1191491 h 1717964"/>
              <a:gd name="connsiteX0" fmla="*/ 0 w 5015346"/>
              <a:gd name="connsiteY0" fmla="*/ 1191491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864033 h 1717964"/>
              <a:gd name="connsiteX5" fmla="*/ 3260437 w 5015346"/>
              <a:gd name="connsiteY5" fmla="*/ 0 h 1717964"/>
              <a:gd name="connsiteX6" fmla="*/ 1874982 w 5015346"/>
              <a:gd name="connsiteY6" fmla="*/ 0 h 1717964"/>
              <a:gd name="connsiteX7" fmla="*/ 1874404 w 5015346"/>
              <a:gd name="connsiteY7" fmla="*/ 1201017 h 1717964"/>
              <a:gd name="connsiteX8" fmla="*/ 0 w 5015346"/>
              <a:gd name="connsiteY8" fmla="*/ 1191491 h 1717964"/>
              <a:gd name="connsiteX0" fmla="*/ 0 w 5015346"/>
              <a:gd name="connsiteY0" fmla="*/ 1191491 h 1717964"/>
              <a:gd name="connsiteX1" fmla="*/ 0 w 5015346"/>
              <a:gd name="connsiteY1" fmla="*/ 1717964 h 1717964"/>
              <a:gd name="connsiteX2" fmla="*/ 4996873 w 5015346"/>
              <a:gd name="connsiteY2" fmla="*/ 1708727 h 1717964"/>
              <a:gd name="connsiteX3" fmla="*/ 5015346 w 5015346"/>
              <a:gd name="connsiteY3" fmla="*/ 858982 h 1717964"/>
              <a:gd name="connsiteX4" fmla="*/ 3255385 w 5015346"/>
              <a:gd name="connsiteY4" fmla="*/ 1187306 h 1717964"/>
              <a:gd name="connsiteX5" fmla="*/ 3260437 w 5015346"/>
              <a:gd name="connsiteY5" fmla="*/ 0 h 1717964"/>
              <a:gd name="connsiteX6" fmla="*/ 1874982 w 5015346"/>
              <a:gd name="connsiteY6" fmla="*/ 0 h 1717964"/>
              <a:gd name="connsiteX7" fmla="*/ 1874404 w 5015346"/>
              <a:gd name="connsiteY7" fmla="*/ 1201017 h 1717964"/>
              <a:gd name="connsiteX8" fmla="*/ 0 w 5015346"/>
              <a:gd name="connsiteY8" fmla="*/ 1191491 h 1717964"/>
              <a:gd name="connsiteX0" fmla="*/ 0 w 5006109"/>
              <a:gd name="connsiteY0" fmla="*/ 1191491 h 1717964"/>
              <a:gd name="connsiteX1" fmla="*/ 0 w 5006109"/>
              <a:gd name="connsiteY1" fmla="*/ 1717964 h 1717964"/>
              <a:gd name="connsiteX2" fmla="*/ 4996873 w 5006109"/>
              <a:gd name="connsiteY2" fmla="*/ 1708727 h 1717964"/>
              <a:gd name="connsiteX3" fmla="*/ 5006109 w 5006109"/>
              <a:gd name="connsiteY3" fmla="*/ 1173019 h 1717964"/>
              <a:gd name="connsiteX4" fmla="*/ 3255385 w 5006109"/>
              <a:gd name="connsiteY4" fmla="*/ 1187306 h 1717964"/>
              <a:gd name="connsiteX5" fmla="*/ 3260437 w 5006109"/>
              <a:gd name="connsiteY5" fmla="*/ 0 h 1717964"/>
              <a:gd name="connsiteX6" fmla="*/ 1874982 w 5006109"/>
              <a:gd name="connsiteY6" fmla="*/ 0 h 1717964"/>
              <a:gd name="connsiteX7" fmla="*/ 1874404 w 5006109"/>
              <a:gd name="connsiteY7" fmla="*/ 1201017 h 1717964"/>
              <a:gd name="connsiteX8" fmla="*/ 0 w 5006109"/>
              <a:gd name="connsiteY8" fmla="*/ 1191491 h 1717964"/>
              <a:gd name="connsiteX0" fmla="*/ 0 w 5006109"/>
              <a:gd name="connsiteY0" fmla="*/ 1191491 h 1717964"/>
              <a:gd name="connsiteX1" fmla="*/ 0 w 5006109"/>
              <a:gd name="connsiteY1" fmla="*/ 1717964 h 1717964"/>
              <a:gd name="connsiteX2" fmla="*/ 4996873 w 5006109"/>
              <a:gd name="connsiteY2" fmla="*/ 1708727 h 1717964"/>
              <a:gd name="connsiteX3" fmla="*/ 5006109 w 5006109"/>
              <a:gd name="connsiteY3" fmla="*/ 1173019 h 1717964"/>
              <a:gd name="connsiteX4" fmla="*/ 3255385 w 5006109"/>
              <a:gd name="connsiteY4" fmla="*/ 1187306 h 1717964"/>
              <a:gd name="connsiteX5" fmla="*/ 3260437 w 5006109"/>
              <a:gd name="connsiteY5" fmla="*/ 0 h 1717964"/>
              <a:gd name="connsiteX6" fmla="*/ 1874982 w 5006109"/>
              <a:gd name="connsiteY6" fmla="*/ 0 h 1717964"/>
              <a:gd name="connsiteX7" fmla="*/ 1874404 w 5006109"/>
              <a:gd name="connsiteY7" fmla="*/ 862878 h 1717964"/>
              <a:gd name="connsiteX8" fmla="*/ 0 w 5006109"/>
              <a:gd name="connsiteY8" fmla="*/ 1191491 h 1717964"/>
              <a:gd name="connsiteX0" fmla="*/ 36946 w 5006109"/>
              <a:gd name="connsiteY0" fmla="*/ 893929 h 1717964"/>
              <a:gd name="connsiteX1" fmla="*/ 0 w 5006109"/>
              <a:gd name="connsiteY1" fmla="*/ 1717964 h 1717964"/>
              <a:gd name="connsiteX2" fmla="*/ 4996873 w 5006109"/>
              <a:gd name="connsiteY2" fmla="*/ 1708727 h 1717964"/>
              <a:gd name="connsiteX3" fmla="*/ 5006109 w 5006109"/>
              <a:gd name="connsiteY3" fmla="*/ 1173019 h 1717964"/>
              <a:gd name="connsiteX4" fmla="*/ 3255385 w 5006109"/>
              <a:gd name="connsiteY4" fmla="*/ 1187306 h 1717964"/>
              <a:gd name="connsiteX5" fmla="*/ 3260437 w 5006109"/>
              <a:gd name="connsiteY5" fmla="*/ 0 h 1717964"/>
              <a:gd name="connsiteX6" fmla="*/ 1874982 w 5006109"/>
              <a:gd name="connsiteY6" fmla="*/ 0 h 1717964"/>
              <a:gd name="connsiteX7" fmla="*/ 1874404 w 5006109"/>
              <a:gd name="connsiteY7" fmla="*/ 862878 h 1717964"/>
              <a:gd name="connsiteX8" fmla="*/ 36946 w 5006109"/>
              <a:gd name="connsiteY8" fmla="*/ 893929 h 1717964"/>
              <a:gd name="connsiteX0" fmla="*/ 0 w 5006109"/>
              <a:gd name="connsiteY0" fmla="*/ 893929 h 1717964"/>
              <a:gd name="connsiteX1" fmla="*/ 0 w 5006109"/>
              <a:gd name="connsiteY1" fmla="*/ 1717964 h 1717964"/>
              <a:gd name="connsiteX2" fmla="*/ 4996873 w 5006109"/>
              <a:gd name="connsiteY2" fmla="*/ 1708727 h 1717964"/>
              <a:gd name="connsiteX3" fmla="*/ 5006109 w 5006109"/>
              <a:gd name="connsiteY3" fmla="*/ 1173019 h 1717964"/>
              <a:gd name="connsiteX4" fmla="*/ 3255385 w 5006109"/>
              <a:gd name="connsiteY4" fmla="*/ 1187306 h 1717964"/>
              <a:gd name="connsiteX5" fmla="*/ 3260437 w 5006109"/>
              <a:gd name="connsiteY5" fmla="*/ 0 h 1717964"/>
              <a:gd name="connsiteX6" fmla="*/ 1874982 w 5006109"/>
              <a:gd name="connsiteY6" fmla="*/ 0 h 1717964"/>
              <a:gd name="connsiteX7" fmla="*/ 1874404 w 5006109"/>
              <a:gd name="connsiteY7" fmla="*/ 862878 h 1717964"/>
              <a:gd name="connsiteX8" fmla="*/ 0 w 5006109"/>
              <a:gd name="connsiteY8" fmla="*/ 893929 h 1717964"/>
              <a:gd name="connsiteX0" fmla="*/ 0 w 5015345"/>
              <a:gd name="connsiteY0" fmla="*/ 853352 h 1717964"/>
              <a:gd name="connsiteX1" fmla="*/ 9236 w 5015345"/>
              <a:gd name="connsiteY1" fmla="*/ 1717964 h 1717964"/>
              <a:gd name="connsiteX2" fmla="*/ 5006109 w 5015345"/>
              <a:gd name="connsiteY2" fmla="*/ 1708727 h 1717964"/>
              <a:gd name="connsiteX3" fmla="*/ 5015345 w 5015345"/>
              <a:gd name="connsiteY3" fmla="*/ 1173019 h 1717964"/>
              <a:gd name="connsiteX4" fmla="*/ 3264621 w 5015345"/>
              <a:gd name="connsiteY4" fmla="*/ 1187306 h 1717964"/>
              <a:gd name="connsiteX5" fmla="*/ 3269673 w 5015345"/>
              <a:gd name="connsiteY5" fmla="*/ 0 h 1717964"/>
              <a:gd name="connsiteX6" fmla="*/ 1884218 w 5015345"/>
              <a:gd name="connsiteY6" fmla="*/ 0 h 1717964"/>
              <a:gd name="connsiteX7" fmla="*/ 1883640 w 5015345"/>
              <a:gd name="connsiteY7" fmla="*/ 862878 h 1717964"/>
              <a:gd name="connsiteX8" fmla="*/ 0 w 5015345"/>
              <a:gd name="connsiteY8" fmla="*/ 853352 h 1717964"/>
              <a:gd name="connsiteX0" fmla="*/ 0 w 5015345"/>
              <a:gd name="connsiteY0" fmla="*/ 853352 h 1717964"/>
              <a:gd name="connsiteX1" fmla="*/ 9236 w 5015345"/>
              <a:gd name="connsiteY1" fmla="*/ 1717964 h 1717964"/>
              <a:gd name="connsiteX2" fmla="*/ 5006109 w 5015345"/>
              <a:gd name="connsiteY2" fmla="*/ 1708727 h 1717964"/>
              <a:gd name="connsiteX3" fmla="*/ 5015345 w 5015345"/>
              <a:gd name="connsiteY3" fmla="*/ 1173019 h 1717964"/>
              <a:gd name="connsiteX4" fmla="*/ 3264621 w 5015345"/>
              <a:gd name="connsiteY4" fmla="*/ 889744 h 1717964"/>
              <a:gd name="connsiteX5" fmla="*/ 3269673 w 5015345"/>
              <a:gd name="connsiteY5" fmla="*/ 0 h 1717964"/>
              <a:gd name="connsiteX6" fmla="*/ 1884218 w 5015345"/>
              <a:gd name="connsiteY6" fmla="*/ 0 h 1717964"/>
              <a:gd name="connsiteX7" fmla="*/ 1883640 w 5015345"/>
              <a:gd name="connsiteY7" fmla="*/ 862878 h 1717964"/>
              <a:gd name="connsiteX8" fmla="*/ 0 w 5015345"/>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96872 w 5006109"/>
              <a:gd name="connsiteY3" fmla="*/ 916032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5006109 w 5006109"/>
              <a:gd name="connsiteY3" fmla="*/ 875456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96872 w 5006109"/>
              <a:gd name="connsiteY3" fmla="*/ 902507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87636 w 5006109"/>
              <a:gd name="connsiteY3" fmla="*/ 861931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96872 w 5006109"/>
              <a:gd name="connsiteY3" fmla="*/ 916034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87635 w 5006109"/>
              <a:gd name="connsiteY3" fmla="*/ 875457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0 w 5024581"/>
              <a:gd name="connsiteY0" fmla="*/ 853352 h 1717964"/>
              <a:gd name="connsiteX1" fmla="*/ 9236 w 5024581"/>
              <a:gd name="connsiteY1" fmla="*/ 1717964 h 1717964"/>
              <a:gd name="connsiteX2" fmla="*/ 5006109 w 5024581"/>
              <a:gd name="connsiteY2" fmla="*/ 1708727 h 1717964"/>
              <a:gd name="connsiteX3" fmla="*/ 5024581 w 5024581"/>
              <a:gd name="connsiteY3" fmla="*/ 888982 h 1717964"/>
              <a:gd name="connsiteX4" fmla="*/ 3264621 w 5024581"/>
              <a:gd name="connsiteY4" fmla="*/ 889744 h 1717964"/>
              <a:gd name="connsiteX5" fmla="*/ 3269673 w 5024581"/>
              <a:gd name="connsiteY5" fmla="*/ 0 h 1717964"/>
              <a:gd name="connsiteX6" fmla="*/ 1884218 w 5024581"/>
              <a:gd name="connsiteY6" fmla="*/ 0 h 1717964"/>
              <a:gd name="connsiteX7" fmla="*/ 1883640 w 5024581"/>
              <a:gd name="connsiteY7" fmla="*/ 862878 h 1717964"/>
              <a:gd name="connsiteX8" fmla="*/ 0 w 5024581"/>
              <a:gd name="connsiteY8" fmla="*/ 853352 h 1717964"/>
              <a:gd name="connsiteX0" fmla="*/ 0 w 5006109"/>
              <a:gd name="connsiteY0" fmla="*/ 853352 h 1717964"/>
              <a:gd name="connsiteX1" fmla="*/ 9236 w 5006109"/>
              <a:gd name="connsiteY1" fmla="*/ 1717964 h 1717964"/>
              <a:gd name="connsiteX2" fmla="*/ 5006109 w 5006109"/>
              <a:gd name="connsiteY2" fmla="*/ 1708727 h 1717964"/>
              <a:gd name="connsiteX3" fmla="*/ 4996872 w 5006109"/>
              <a:gd name="connsiteY3" fmla="*/ 875457 h 1717964"/>
              <a:gd name="connsiteX4" fmla="*/ 3264621 w 5006109"/>
              <a:gd name="connsiteY4" fmla="*/ 889744 h 1717964"/>
              <a:gd name="connsiteX5" fmla="*/ 3269673 w 5006109"/>
              <a:gd name="connsiteY5" fmla="*/ 0 h 1717964"/>
              <a:gd name="connsiteX6" fmla="*/ 1884218 w 5006109"/>
              <a:gd name="connsiteY6" fmla="*/ 0 h 1717964"/>
              <a:gd name="connsiteX7" fmla="*/ 1883640 w 5006109"/>
              <a:gd name="connsiteY7" fmla="*/ 862878 h 1717964"/>
              <a:gd name="connsiteX8" fmla="*/ 0 w 5006109"/>
              <a:gd name="connsiteY8" fmla="*/ 853352 h 1717964"/>
              <a:gd name="connsiteX0" fmla="*/ 10211 w 4997270"/>
              <a:gd name="connsiteY0" fmla="*/ 858002 h 1717964"/>
              <a:gd name="connsiteX1" fmla="*/ 397 w 4997270"/>
              <a:gd name="connsiteY1" fmla="*/ 1717964 h 1717964"/>
              <a:gd name="connsiteX2" fmla="*/ 4997270 w 4997270"/>
              <a:gd name="connsiteY2" fmla="*/ 1708727 h 1717964"/>
              <a:gd name="connsiteX3" fmla="*/ 4988033 w 4997270"/>
              <a:gd name="connsiteY3" fmla="*/ 875457 h 1717964"/>
              <a:gd name="connsiteX4" fmla="*/ 3255782 w 4997270"/>
              <a:gd name="connsiteY4" fmla="*/ 889744 h 1717964"/>
              <a:gd name="connsiteX5" fmla="*/ 3260834 w 4997270"/>
              <a:gd name="connsiteY5" fmla="*/ 0 h 1717964"/>
              <a:gd name="connsiteX6" fmla="*/ 1875379 w 4997270"/>
              <a:gd name="connsiteY6" fmla="*/ 0 h 1717964"/>
              <a:gd name="connsiteX7" fmla="*/ 1874801 w 4997270"/>
              <a:gd name="connsiteY7" fmla="*/ 862878 h 1717964"/>
              <a:gd name="connsiteX8" fmla="*/ 10211 w 4997270"/>
              <a:gd name="connsiteY8" fmla="*/ 858002 h 1717964"/>
              <a:gd name="connsiteX0" fmla="*/ 1145 w 4997729"/>
              <a:gd name="connsiteY0" fmla="*/ 858002 h 1717964"/>
              <a:gd name="connsiteX1" fmla="*/ 856 w 4997729"/>
              <a:gd name="connsiteY1" fmla="*/ 1717964 h 1717964"/>
              <a:gd name="connsiteX2" fmla="*/ 4997729 w 4997729"/>
              <a:gd name="connsiteY2" fmla="*/ 1708727 h 1717964"/>
              <a:gd name="connsiteX3" fmla="*/ 4988492 w 4997729"/>
              <a:gd name="connsiteY3" fmla="*/ 875457 h 1717964"/>
              <a:gd name="connsiteX4" fmla="*/ 3256241 w 4997729"/>
              <a:gd name="connsiteY4" fmla="*/ 889744 h 1717964"/>
              <a:gd name="connsiteX5" fmla="*/ 3261293 w 4997729"/>
              <a:gd name="connsiteY5" fmla="*/ 0 h 1717964"/>
              <a:gd name="connsiteX6" fmla="*/ 1875838 w 4997729"/>
              <a:gd name="connsiteY6" fmla="*/ 0 h 1717964"/>
              <a:gd name="connsiteX7" fmla="*/ 1875260 w 4997729"/>
              <a:gd name="connsiteY7" fmla="*/ 862878 h 1717964"/>
              <a:gd name="connsiteX8" fmla="*/ 1145 w 4997729"/>
              <a:gd name="connsiteY8" fmla="*/ 858002 h 1717964"/>
              <a:gd name="connsiteX0" fmla="*/ 1145 w 4997729"/>
              <a:gd name="connsiteY0" fmla="*/ 858002 h 1717964"/>
              <a:gd name="connsiteX1" fmla="*/ 856 w 4997729"/>
              <a:gd name="connsiteY1" fmla="*/ 1717964 h 1717964"/>
              <a:gd name="connsiteX2" fmla="*/ 4997729 w 4997729"/>
              <a:gd name="connsiteY2" fmla="*/ 1708727 h 1717964"/>
              <a:gd name="connsiteX3" fmla="*/ 4988492 w 4997729"/>
              <a:gd name="connsiteY3" fmla="*/ 875457 h 1717964"/>
              <a:gd name="connsiteX4" fmla="*/ 3256241 w 4997729"/>
              <a:gd name="connsiteY4" fmla="*/ 889744 h 1717964"/>
              <a:gd name="connsiteX5" fmla="*/ 3261293 w 4997729"/>
              <a:gd name="connsiteY5" fmla="*/ 0 h 1717964"/>
              <a:gd name="connsiteX6" fmla="*/ 1875838 w 4997729"/>
              <a:gd name="connsiteY6" fmla="*/ 0 h 1717964"/>
              <a:gd name="connsiteX7" fmla="*/ 1722860 w 4997729"/>
              <a:gd name="connsiteY7" fmla="*/ 862878 h 1717964"/>
              <a:gd name="connsiteX8" fmla="*/ 1145 w 4997729"/>
              <a:gd name="connsiteY8" fmla="*/ 858002 h 1717964"/>
              <a:gd name="connsiteX0" fmla="*/ 1145 w 4997729"/>
              <a:gd name="connsiteY0" fmla="*/ 858002 h 1717964"/>
              <a:gd name="connsiteX1" fmla="*/ 856 w 4997729"/>
              <a:gd name="connsiteY1" fmla="*/ 1717964 h 1717964"/>
              <a:gd name="connsiteX2" fmla="*/ 4997729 w 4997729"/>
              <a:gd name="connsiteY2" fmla="*/ 1708727 h 1717964"/>
              <a:gd name="connsiteX3" fmla="*/ 4988492 w 4997729"/>
              <a:gd name="connsiteY3" fmla="*/ 875457 h 1717964"/>
              <a:gd name="connsiteX4" fmla="*/ 3256241 w 4997729"/>
              <a:gd name="connsiteY4" fmla="*/ 889744 h 1717964"/>
              <a:gd name="connsiteX5" fmla="*/ 3261293 w 4997729"/>
              <a:gd name="connsiteY5" fmla="*/ 0 h 1717964"/>
              <a:gd name="connsiteX6" fmla="*/ 1723438 w 4997729"/>
              <a:gd name="connsiteY6" fmla="*/ 0 h 1717964"/>
              <a:gd name="connsiteX7" fmla="*/ 1722860 w 4997729"/>
              <a:gd name="connsiteY7" fmla="*/ 862878 h 1717964"/>
              <a:gd name="connsiteX8" fmla="*/ 1145 w 4997729"/>
              <a:gd name="connsiteY8" fmla="*/ 858002 h 1717964"/>
              <a:gd name="connsiteX0" fmla="*/ 1145 w 4997729"/>
              <a:gd name="connsiteY0" fmla="*/ 858002 h 1717964"/>
              <a:gd name="connsiteX1" fmla="*/ 856 w 4997729"/>
              <a:gd name="connsiteY1" fmla="*/ 1717964 h 1717964"/>
              <a:gd name="connsiteX2" fmla="*/ 4997729 w 4997729"/>
              <a:gd name="connsiteY2" fmla="*/ 1708727 h 1717964"/>
              <a:gd name="connsiteX3" fmla="*/ 4988492 w 4997729"/>
              <a:gd name="connsiteY3" fmla="*/ 875457 h 1717964"/>
              <a:gd name="connsiteX4" fmla="*/ 3256241 w 4997729"/>
              <a:gd name="connsiteY4" fmla="*/ 861847 h 1717964"/>
              <a:gd name="connsiteX5" fmla="*/ 3261293 w 4997729"/>
              <a:gd name="connsiteY5" fmla="*/ 0 h 1717964"/>
              <a:gd name="connsiteX6" fmla="*/ 1723438 w 4997729"/>
              <a:gd name="connsiteY6" fmla="*/ 0 h 1717964"/>
              <a:gd name="connsiteX7" fmla="*/ 1722860 w 4997729"/>
              <a:gd name="connsiteY7" fmla="*/ 862878 h 1717964"/>
              <a:gd name="connsiteX8" fmla="*/ 1145 w 4997729"/>
              <a:gd name="connsiteY8" fmla="*/ 858002 h 1717964"/>
              <a:gd name="connsiteX0" fmla="*/ 1145 w 4997729"/>
              <a:gd name="connsiteY0" fmla="*/ 858002 h 1717964"/>
              <a:gd name="connsiteX1" fmla="*/ 856 w 4997729"/>
              <a:gd name="connsiteY1" fmla="*/ 1717964 h 1717964"/>
              <a:gd name="connsiteX2" fmla="*/ 4997729 w 4997729"/>
              <a:gd name="connsiteY2" fmla="*/ 1708727 h 1717964"/>
              <a:gd name="connsiteX3" fmla="*/ 4988492 w 4997729"/>
              <a:gd name="connsiteY3" fmla="*/ 875457 h 1717964"/>
              <a:gd name="connsiteX4" fmla="*/ 3256241 w 4997729"/>
              <a:gd name="connsiteY4" fmla="*/ 861847 h 1717964"/>
              <a:gd name="connsiteX5" fmla="*/ 3261293 w 4997729"/>
              <a:gd name="connsiteY5" fmla="*/ 0 h 1717964"/>
              <a:gd name="connsiteX6" fmla="*/ 1723438 w 4997729"/>
              <a:gd name="connsiteY6" fmla="*/ 0 h 1717964"/>
              <a:gd name="connsiteX7" fmla="*/ 1722860 w 4997729"/>
              <a:gd name="connsiteY7" fmla="*/ 862878 h 1717964"/>
              <a:gd name="connsiteX8" fmla="*/ 1145 w 4997729"/>
              <a:gd name="connsiteY8" fmla="*/ 858002 h 1717964"/>
              <a:gd name="connsiteX0" fmla="*/ 1145 w 4997729"/>
              <a:gd name="connsiteY0" fmla="*/ 1053278 h 1913240"/>
              <a:gd name="connsiteX1" fmla="*/ 856 w 4997729"/>
              <a:gd name="connsiteY1" fmla="*/ 1913240 h 1913240"/>
              <a:gd name="connsiteX2" fmla="*/ 4997729 w 4997729"/>
              <a:gd name="connsiteY2" fmla="*/ 1904003 h 1913240"/>
              <a:gd name="connsiteX3" fmla="*/ 4988492 w 4997729"/>
              <a:gd name="connsiteY3" fmla="*/ 1070733 h 1913240"/>
              <a:gd name="connsiteX4" fmla="*/ 3256241 w 4997729"/>
              <a:gd name="connsiteY4" fmla="*/ 1057123 h 1913240"/>
              <a:gd name="connsiteX5" fmla="*/ 3261293 w 4997729"/>
              <a:gd name="connsiteY5" fmla="*/ 0 h 1913240"/>
              <a:gd name="connsiteX6" fmla="*/ 1723438 w 4997729"/>
              <a:gd name="connsiteY6" fmla="*/ 195276 h 1913240"/>
              <a:gd name="connsiteX7" fmla="*/ 1722860 w 4997729"/>
              <a:gd name="connsiteY7" fmla="*/ 1058154 h 1913240"/>
              <a:gd name="connsiteX8" fmla="*/ 1145 w 4997729"/>
              <a:gd name="connsiteY8" fmla="*/ 1053278 h 1913240"/>
              <a:gd name="connsiteX0" fmla="*/ 1145 w 4997729"/>
              <a:gd name="connsiteY0" fmla="*/ 1067226 h 1927188"/>
              <a:gd name="connsiteX1" fmla="*/ 856 w 4997729"/>
              <a:gd name="connsiteY1" fmla="*/ 1927188 h 1927188"/>
              <a:gd name="connsiteX2" fmla="*/ 4997729 w 4997729"/>
              <a:gd name="connsiteY2" fmla="*/ 1917951 h 1927188"/>
              <a:gd name="connsiteX3" fmla="*/ 4988492 w 4997729"/>
              <a:gd name="connsiteY3" fmla="*/ 1084681 h 1927188"/>
              <a:gd name="connsiteX4" fmla="*/ 3256241 w 4997729"/>
              <a:gd name="connsiteY4" fmla="*/ 1071071 h 1927188"/>
              <a:gd name="connsiteX5" fmla="*/ 3261293 w 4997729"/>
              <a:gd name="connsiteY5" fmla="*/ 13948 h 1927188"/>
              <a:gd name="connsiteX6" fmla="*/ 1704388 w 4997729"/>
              <a:gd name="connsiteY6" fmla="*/ 0 h 1927188"/>
              <a:gd name="connsiteX7" fmla="*/ 1722860 w 4997729"/>
              <a:gd name="connsiteY7" fmla="*/ 1072102 h 1927188"/>
              <a:gd name="connsiteX8" fmla="*/ 1145 w 4997729"/>
              <a:gd name="connsiteY8" fmla="*/ 1067226 h 1927188"/>
              <a:gd name="connsiteX0" fmla="*/ 1145 w 4997729"/>
              <a:gd name="connsiteY0" fmla="*/ 1074199 h 1934161"/>
              <a:gd name="connsiteX1" fmla="*/ 856 w 4997729"/>
              <a:gd name="connsiteY1" fmla="*/ 1934161 h 1934161"/>
              <a:gd name="connsiteX2" fmla="*/ 4997729 w 4997729"/>
              <a:gd name="connsiteY2" fmla="*/ 1924924 h 1934161"/>
              <a:gd name="connsiteX3" fmla="*/ 4988492 w 4997729"/>
              <a:gd name="connsiteY3" fmla="*/ 1091654 h 1934161"/>
              <a:gd name="connsiteX4" fmla="*/ 3256241 w 4997729"/>
              <a:gd name="connsiteY4" fmla="*/ 1078044 h 1934161"/>
              <a:gd name="connsiteX5" fmla="*/ 3261293 w 4997729"/>
              <a:gd name="connsiteY5" fmla="*/ 20921 h 1934161"/>
              <a:gd name="connsiteX6" fmla="*/ 1732963 w 4997729"/>
              <a:gd name="connsiteY6" fmla="*/ 0 h 1934161"/>
              <a:gd name="connsiteX7" fmla="*/ 1722860 w 4997729"/>
              <a:gd name="connsiteY7" fmla="*/ 1079075 h 1934161"/>
              <a:gd name="connsiteX8" fmla="*/ 1145 w 4997729"/>
              <a:gd name="connsiteY8" fmla="*/ 1074199 h 1934161"/>
              <a:gd name="connsiteX0" fmla="*/ 1145 w 4997729"/>
              <a:gd name="connsiteY0" fmla="*/ 1070711 h 1930673"/>
              <a:gd name="connsiteX1" fmla="*/ 856 w 4997729"/>
              <a:gd name="connsiteY1" fmla="*/ 1930673 h 1930673"/>
              <a:gd name="connsiteX2" fmla="*/ 4997729 w 4997729"/>
              <a:gd name="connsiteY2" fmla="*/ 1921436 h 1930673"/>
              <a:gd name="connsiteX3" fmla="*/ 4988492 w 4997729"/>
              <a:gd name="connsiteY3" fmla="*/ 1088166 h 1930673"/>
              <a:gd name="connsiteX4" fmla="*/ 3256241 w 4997729"/>
              <a:gd name="connsiteY4" fmla="*/ 1074556 h 1930673"/>
              <a:gd name="connsiteX5" fmla="*/ 3261293 w 4997729"/>
              <a:gd name="connsiteY5" fmla="*/ 17433 h 1930673"/>
              <a:gd name="connsiteX6" fmla="*/ 1721057 w 4997729"/>
              <a:gd name="connsiteY6" fmla="*/ 0 h 1930673"/>
              <a:gd name="connsiteX7" fmla="*/ 1722860 w 4997729"/>
              <a:gd name="connsiteY7" fmla="*/ 1075587 h 1930673"/>
              <a:gd name="connsiteX8" fmla="*/ 1145 w 4997729"/>
              <a:gd name="connsiteY8" fmla="*/ 1070711 h 1930673"/>
              <a:gd name="connsiteX0" fmla="*/ 1145 w 4997729"/>
              <a:gd name="connsiteY0" fmla="*/ 1070711 h 1930673"/>
              <a:gd name="connsiteX1" fmla="*/ 856 w 4997729"/>
              <a:gd name="connsiteY1" fmla="*/ 1930673 h 1930673"/>
              <a:gd name="connsiteX2" fmla="*/ 4997729 w 4997729"/>
              <a:gd name="connsiteY2" fmla="*/ 1921436 h 1930673"/>
              <a:gd name="connsiteX3" fmla="*/ 4988492 w 4997729"/>
              <a:gd name="connsiteY3" fmla="*/ 1088166 h 1930673"/>
              <a:gd name="connsiteX4" fmla="*/ 3256241 w 4997729"/>
              <a:gd name="connsiteY4" fmla="*/ 1074556 h 1930673"/>
              <a:gd name="connsiteX5" fmla="*/ 3251768 w 4997729"/>
              <a:gd name="connsiteY5" fmla="*/ 13947 h 1930673"/>
              <a:gd name="connsiteX6" fmla="*/ 1721057 w 4997729"/>
              <a:gd name="connsiteY6" fmla="*/ 0 h 1930673"/>
              <a:gd name="connsiteX7" fmla="*/ 1722860 w 4997729"/>
              <a:gd name="connsiteY7" fmla="*/ 1075587 h 1930673"/>
              <a:gd name="connsiteX8" fmla="*/ 1145 w 4997729"/>
              <a:gd name="connsiteY8" fmla="*/ 1070711 h 1930673"/>
              <a:gd name="connsiteX0" fmla="*/ 1145 w 4997729"/>
              <a:gd name="connsiteY0" fmla="*/ 1070712 h 1930674"/>
              <a:gd name="connsiteX1" fmla="*/ 856 w 4997729"/>
              <a:gd name="connsiteY1" fmla="*/ 1930674 h 1930674"/>
              <a:gd name="connsiteX2" fmla="*/ 4997729 w 4997729"/>
              <a:gd name="connsiteY2" fmla="*/ 1921437 h 1930674"/>
              <a:gd name="connsiteX3" fmla="*/ 4988492 w 4997729"/>
              <a:gd name="connsiteY3" fmla="*/ 1088167 h 1930674"/>
              <a:gd name="connsiteX4" fmla="*/ 3256241 w 4997729"/>
              <a:gd name="connsiteY4" fmla="*/ 1074557 h 1930674"/>
              <a:gd name="connsiteX5" fmla="*/ 3251768 w 4997729"/>
              <a:gd name="connsiteY5" fmla="*/ 0 h 1930674"/>
              <a:gd name="connsiteX6" fmla="*/ 1721057 w 4997729"/>
              <a:gd name="connsiteY6" fmla="*/ 1 h 1930674"/>
              <a:gd name="connsiteX7" fmla="*/ 1722860 w 4997729"/>
              <a:gd name="connsiteY7" fmla="*/ 1075588 h 1930674"/>
              <a:gd name="connsiteX8" fmla="*/ 1145 w 4997729"/>
              <a:gd name="connsiteY8" fmla="*/ 1070712 h 1930674"/>
              <a:gd name="connsiteX0" fmla="*/ 1145 w 4997729"/>
              <a:gd name="connsiteY0" fmla="*/ 1070712 h 1930674"/>
              <a:gd name="connsiteX1" fmla="*/ 856 w 4997729"/>
              <a:gd name="connsiteY1" fmla="*/ 1930674 h 1930674"/>
              <a:gd name="connsiteX2" fmla="*/ 4997729 w 4997729"/>
              <a:gd name="connsiteY2" fmla="*/ 1921437 h 1930674"/>
              <a:gd name="connsiteX3" fmla="*/ 4988492 w 4997729"/>
              <a:gd name="connsiteY3" fmla="*/ 1088167 h 1930674"/>
              <a:gd name="connsiteX4" fmla="*/ 3256241 w 4997729"/>
              <a:gd name="connsiteY4" fmla="*/ 1074557 h 1930674"/>
              <a:gd name="connsiteX5" fmla="*/ 3258911 w 4997729"/>
              <a:gd name="connsiteY5" fmla="*/ 0 h 1930674"/>
              <a:gd name="connsiteX6" fmla="*/ 1721057 w 4997729"/>
              <a:gd name="connsiteY6" fmla="*/ 1 h 1930674"/>
              <a:gd name="connsiteX7" fmla="*/ 1722860 w 4997729"/>
              <a:gd name="connsiteY7" fmla="*/ 1075588 h 1930674"/>
              <a:gd name="connsiteX8" fmla="*/ 1145 w 4997729"/>
              <a:gd name="connsiteY8" fmla="*/ 1070712 h 1930674"/>
              <a:gd name="connsiteX0" fmla="*/ 1145 w 4997729"/>
              <a:gd name="connsiteY0" fmla="*/ 1077687 h 1937649"/>
              <a:gd name="connsiteX1" fmla="*/ 856 w 4997729"/>
              <a:gd name="connsiteY1" fmla="*/ 1937649 h 1937649"/>
              <a:gd name="connsiteX2" fmla="*/ 4997729 w 4997729"/>
              <a:gd name="connsiteY2" fmla="*/ 1928412 h 1937649"/>
              <a:gd name="connsiteX3" fmla="*/ 4988492 w 4997729"/>
              <a:gd name="connsiteY3" fmla="*/ 1095142 h 1937649"/>
              <a:gd name="connsiteX4" fmla="*/ 3256241 w 4997729"/>
              <a:gd name="connsiteY4" fmla="*/ 1081532 h 1937649"/>
              <a:gd name="connsiteX5" fmla="*/ 3251768 w 4997729"/>
              <a:gd name="connsiteY5" fmla="*/ 0 h 1937649"/>
              <a:gd name="connsiteX6" fmla="*/ 1721057 w 4997729"/>
              <a:gd name="connsiteY6" fmla="*/ 6976 h 1937649"/>
              <a:gd name="connsiteX7" fmla="*/ 1722860 w 4997729"/>
              <a:gd name="connsiteY7" fmla="*/ 1082563 h 1937649"/>
              <a:gd name="connsiteX8" fmla="*/ 1145 w 4997729"/>
              <a:gd name="connsiteY8" fmla="*/ 1077687 h 1937649"/>
              <a:gd name="connsiteX0" fmla="*/ 1145 w 4997729"/>
              <a:gd name="connsiteY0" fmla="*/ 1077687 h 1937649"/>
              <a:gd name="connsiteX1" fmla="*/ 856 w 4997729"/>
              <a:gd name="connsiteY1" fmla="*/ 1937649 h 1937649"/>
              <a:gd name="connsiteX2" fmla="*/ 4997729 w 4997729"/>
              <a:gd name="connsiteY2" fmla="*/ 1928412 h 1937649"/>
              <a:gd name="connsiteX3" fmla="*/ 4988492 w 4997729"/>
              <a:gd name="connsiteY3" fmla="*/ 1095142 h 1937649"/>
              <a:gd name="connsiteX4" fmla="*/ 3256241 w 4997729"/>
              <a:gd name="connsiteY4" fmla="*/ 1081532 h 1937649"/>
              <a:gd name="connsiteX5" fmla="*/ 3258912 w 4997729"/>
              <a:gd name="connsiteY5" fmla="*/ 0 h 1937649"/>
              <a:gd name="connsiteX6" fmla="*/ 1721057 w 4997729"/>
              <a:gd name="connsiteY6" fmla="*/ 6976 h 1937649"/>
              <a:gd name="connsiteX7" fmla="*/ 1722860 w 4997729"/>
              <a:gd name="connsiteY7" fmla="*/ 1082563 h 1937649"/>
              <a:gd name="connsiteX8" fmla="*/ 1145 w 4997729"/>
              <a:gd name="connsiteY8" fmla="*/ 1077687 h 1937649"/>
              <a:gd name="connsiteX0" fmla="*/ 1145 w 4997729"/>
              <a:gd name="connsiteY0" fmla="*/ 1070714 h 1930676"/>
              <a:gd name="connsiteX1" fmla="*/ 856 w 4997729"/>
              <a:gd name="connsiteY1" fmla="*/ 1930676 h 1930676"/>
              <a:gd name="connsiteX2" fmla="*/ 4997729 w 4997729"/>
              <a:gd name="connsiteY2" fmla="*/ 1921439 h 1930676"/>
              <a:gd name="connsiteX3" fmla="*/ 4988492 w 4997729"/>
              <a:gd name="connsiteY3" fmla="*/ 1088169 h 1930676"/>
              <a:gd name="connsiteX4" fmla="*/ 3256241 w 4997729"/>
              <a:gd name="connsiteY4" fmla="*/ 1074559 h 1930676"/>
              <a:gd name="connsiteX5" fmla="*/ 3244625 w 4997729"/>
              <a:gd name="connsiteY5" fmla="*/ 0 h 1930676"/>
              <a:gd name="connsiteX6" fmla="*/ 1721057 w 4997729"/>
              <a:gd name="connsiteY6" fmla="*/ 3 h 1930676"/>
              <a:gd name="connsiteX7" fmla="*/ 1722860 w 4997729"/>
              <a:gd name="connsiteY7" fmla="*/ 1075590 h 1930676"/>
              <a:gd name="connsiteX8" fmla="*/ 1145 w 4997729"/>
              <a:gd name="connsiteY8" fmla="*/ 1070714 h 1930676"/>
              <a:gd name="connsiteX0" fmla="*/ 1145 w 4997729"/>
              <a:gd name="connsiteY0" fmla="*/ 1070714 h 1930676"/>
              <a:gd name="connsiteX1" fmla="*/ 856 w 4997729"/>
              <a:gd name="connsiteY1" fmla="*/ 1930676 h 1930676"/>
              <a:gd name="connsiteX2" fmla="*/ 4997729 w 4997729"/>
              <a:gd name="connsiteY2" fmla="*/ 1921439 h 1930676"/>
              <a:gd name="connsiteX3" fmla="*/ 4988492 w 4997729"/>
              <a:gd name="connsiteY3" fmla="*/ 1088169 h 1930676"/>
              <a:gd name="connsiteX4" fmla="*/ 3256241 w 4997729"/>
              <a:gd name="connsiteY4" fmla="*/ 1074559 h 1930676"/>
              <a:gd name="connsiteX5" fmla="*/ 3251769 w 4997729"/>
              <a:gd name="connsiteY5" fmla="*/ 0 h 1930676"/>
              <a:gd name="connsiteX6" fmla="*/ 1721057 w 4997729"/>
              <a:gd name="connsiteY6" fmla="*/ 3 h 1930676"/>
              <a:gd name="connsiteX7" fmla="*/ 1722860 w 4997729"/>
              <a:gd name="connsiteY7" fmla="*/ 1075590 h 1930676"/>
              <a:gd name="connsiteX8" fmla="*/ 1145 w 4997729"/>
              <a:gd name="connsiteY8" fmla="*/ 1070714 h 1930676"/>
              <a:gd name="connsiteX0" fmla="*/ 1145 w 4997729"/>
              <a:gd name="connsiteY0" fmla="*/ 1074201 h 1934163"/>
              <a:gd name="connsiteX1" fmla="*/ 856 w 4997729"/>
              <a:gd name="connsiteY1" fmla="*/ 1934163 h 1934163"/>
              <a:gd name="connsiteX2" fmla="*/ 4997729 w 4997729"/>
              <a:gd name="connsiteY2" fmla="*/ 1924926 h 1934163"/>
              <a:gd name="connsiteX3" fmla="*/ 4988492 w 4997729"/>
              <a:gd name="connsiteY3" fmla="*/ 1091656 h 1934163"/>
              <a:gd name="connsiteX4" fmla="*/ 3256241 w 4997729"/>
              <a:gd name="connsiteY4" fmla="*/ 1078046 h 1934163"/>
              <a:gd name="connsiteX5" fmla="*/ 3256531 w 4997729"/>
              <a:gd name="connsiteY5" fmla="*/ 0 h 1934163"/>
              <a:gd name="connsiteX6" fmla="*/ 1721057 w 4997729"/>
              <a:gd name="connsiteY6" fmla="*/ 3490 h 1934163"/>
              <a:gd name="connsiteX7" fmla="*/ 1722860 w 4997729"/>
              <a:gd name="connsiteY7" fmla="*/ 1079077 h 1934163"/>
              <a:gd name="connsiteX8" fmla="*/ 1145 w 4997729"/>
              <a:gd name="connsiteY8" fmla="*/ 1074201 h 193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7729" h="1934163">
                <a:moveTo>
                  <a:pt x="1145" y="1074201"/>
                </a:moveTo>
                <a:cubicBezTo>
                  <a:pt x="4224" y="1362405"/>
                  <a:pt x="-2223" y="1645959"/>
                  <a:pt x="856" y="1934163"/>
                </a:cubicBezTo>
                <a:lnTo>
                  <a:pt x="4997729" y="1924926"/>
                </a:lnTo>
                <a:lnTo>
                  <a:pt x="4988492" y="1091656"/>
                </a:lnTo>
                <a:lnTo>
                  <a:pt x="3256241" y="1078046"/>
                </a:lnTo>
                <a:cubicBezTo>
                  <a:pt x="3253162" y="794798"/>
                  <a:pt x="3259610" y="283248"/>
                  <a:pt x="3256531" y="0"/>
                </a:cubicBezTo>
                <a:lnTo>
                  <a:pt x="1721057" y="3490"/>
                </a:lnTo>
                <a:cubicBezTo>
                  <a:pt x="1720864" y="292993"/>
                  <a:pt x="1723053" y="789574"/>
                  <a:pt x="1722860" y="1079077"/>
                </a:cubicBezTo>
                <a:lnTo>
                  <a:pt x="1145" y="1074201"/>
                </a:lnTo>
                <a:close/>
              </a:path>
            </a:pathLst>
          </a:custGeom>
          <a:solidFill>
            <a:schemeClr val="accent1">
              <a:alpha val="90000"/>
            </a:schemeClr>
          </a:solidFill>
          <a:ln w="19050">
            <a:solidFill>
              <a:schemeClr val="bg1"/>
            </a:solidFill>
            <a:miter lim="800000"/>
            <a:headEnd/>
            <a:tailEnd/>
          </a:ln>
        </p:spPr>
        <p:txBody>
          <a:bodyPr lIns="36000" tIns="36000" rIns="36000" bIns="36000" anchor="ctr" anchorCtr="0"/>
          <a:lstStyle/>
          <a:p>
            <a:pPr algn="ctr"/>
            <a:endParaRPr lang="en-US" sz="1200" dirty="0">
              <a:solidFill>
                <a:srgbClr val="FFFFFF"/>
              </a:solidFill>
              <a:latin typeface="BentonSans Regular" panose="02000503000000020004" pitchFamily="2" charset="0"/>
              <a:ea typeface="Arial Unicode MS" pitchFamily="34" charset="-128"/>
              <a:cs typeface="Comic Sans MS"/>
            </a:endParaRPr>
          </a:p>
        </p:txBody>
      </p:sp>
      <p:sp>
        <p:nvSpPr>
          <p:cNvPr id="166" name="Textfeld 5"/>
          <p:cNvSpPr txBox="1"/>
          <p:nvPr/>
        </p:nvSpPr>
        <p:spPr>
          <a:xfrm>
            <a:off x="5560726" y="2841929"/>
            <a:ext cx="1319272" cy="553998"/>
          </a:xfrm>
          <a:prstGeom prst="rect">
            <a:avLst/>
          </a:prstGeom>
          <a:noFill/>
        </p:spPr>
        <p:txBody>
          <a:bodyPr wrap="none" lIns="0" tIns="0" rIns="0" bIns="0" rtlCol="0">
            <a:spAutoFit/>
          </a:bodyPr>
          <a:lstStyle/>
          <a:p>
            <a:pPr algn="ctr"/>
            <a:r>
              <a:rPr lang="en-US" altLang="de-DE" sz="1200" b="1" dirty="0" smtClean="0">
                <a:latin typeface="BentonSans Regular" panose="02000503000000020004" pitchFamily="2" charset="0"/>
                <a:ea typeface="Arial Unicode MS" pitchFamily="34" charset="-128"/>
                <a:cs typeface="Comic Sans MS"/>
              </a:rPr>
              <a:t>IoT Applications</a:t>
            </a:r>
            <a:endParaRPr lang="en-US" altLang="de-DE" sz="1200" dirty="0">
              <a:latin typeface="BentonSans Regular" panose="02000503000000020004" pitchFamily="2" charset="0"/>
              <a:ea typeface="Arial Unicode MS" pitchFamily="34" charset="-128"/>
              <a:cs typeface="Comic Sans MS"/>
            </a:endParaRPr>
          </a:p>
          <a:p>
            <a:pPr algn="ctr"/>
            <a:r>
              <a:rPr lang="en-US" altLang="de-DE" sz="1200" dirty="0" smtClean="0">
                <a:latin typeface="BentonSans Regular" panose="02000503000000020004" pitchFamily="2" charset="0"/>
                <a:ea typeface="Arial Unicode MS" pitchFamily="34" charset="-128"/>
                <a:cs typeface="Comic Sans MS"/>
              </a:rPr>
              <a:t>(SAP, Partner and </a:t>
            </a:r>
            <a:br>
              <a:rPr lang="en-US" altLang="de-DE" sz="1200" dirty="0" smtClean="0">
                <a:latin typeface="BentonSans Regular" panose="02000503000000020004" pitchFamily="2" charset="0"/>
                <a:ea typeface="Arial Unicode MS" pitchFamily="34" charset="-128"/>
                <a:cs typeface="Comic Sans MS"/>
              </a:rPr>
            </a:br>
            <a:r>
              <a:rPr lang="en-US" altLang="de-DE" sz="1200" dirty="0" smtClean="0">
                <a:latin typeface="BentonSans Regular" panose="02000503000000020004" pitchFamily="2" charset="0"/>
                <a:ea typeface="Arial Unicode MS" pitchFamily="34" charset="-128"/>
                <a:cs typeface="Comic Sans MS"/>
              </a:rPr>
              <a:t>Custom apps)</a:t>
            </a:r>
            <a:endParaRPr lang="en-US" altLang="de-DE" sz="1200" dirty="0">
              <a:latin typeface="BentonSans Regular" panose="02000503000000020004" pitchFamily="2" charset="0"/>
              <a:ea typeface="Arial Unicode MS" pitchFamily="34" charset="-128"/>
              <a:cs typeface="Comic Sans MS"/>
            </a:endParaRPr>
          </a:p>
        </p:txBody>
      </p:sp>
      <p:pic>
        <p:nvPicPr>
          <p:cNvPr id="167" name="Picture 166" descr="272563_v_cmyk_s_gl.eps"/>
          <p:cNvPicPr>
            <a:picLocks noChangeAspect="1"/>
          </p:cNvPicPr>
          <p:nvPr/>
        </p:nvPicPr>
        <p:blipFill>
          <a:blip r:embed="rId4" cstate="screen">
            <a:lum bright="100000" contrast="-100000"/>
            <a:extLst>
              <a:ext uri="{28A0092B-C50C-407E-A947-70E740481C1C}">
                <a14:useLocalDpi xmlns:a14="http://schemas.microsoft.com/office/drawing/2010/main"/>
              </a:ext>
            </a:extLst>
          </a:blip>
          <a:stretch>
            <a:fillRect/>
          </a:stretch>
        </p:blipFill>
        <p:spPr>
          <a:xfrm>
            <a:off x="929228" y="2273421"/>
            <a:ext cx="319230" cy="443606"/>
          </a:xfrm>
          <a:prstGeom prst="rect">
            <a:avLst/>
          </a:prstGeom>
        </p:spPr>
      </p:pic>
      <p:pic>
        <p:nvPicPr>
          <p:cNvPr id="168" name="Picture 167" descr="272563_v_cmyk_s_gl.eps"/>
          <p:cNvPicPr>
            <a:picLocks noChangeAspect="1"/>
          </p:cNvPicPr>
          <p:nvPr/>
        </p:nvPicPr>
        <p:blipFill>
          <a:blip r:embed="rId4" cstate="screen">
            <a:lum bright="100000" contrast="-100000"/>
            <a:extLst>
              <a:ext uri="{28A0092B-C50C-407E-A947-70E740481C1C}">
                <a14:useLocalDpi xmlns:a14="http://schemas.microsoft.com/office/drawing/2010/main"/>
              </a:ext>
            </a:extLst>
          </a:blip>
          <a:stretch>
            <a:fillRect/>
          </a:stretch>
        </p:blipFill>
        <p:spPr>
          <a:xfrm>
            <a:off x="11064681" y="2273421"/>
            <a:ext cx="319230" cy="443606"/>
          </a:xfrm>
          <a:prstGeom prst="rect">
            <a:avLst/>
          </a:prstGeom>
        </p:spPr>
      </p:pic>
      <p:grpSp>
        <p:nvGrpSpPr>
          <p:cNvPr id="38" name="Group 37"/>
          <p:cNvGrpSpPr/>
          <p:nvPr/>
        </p:nvGrpSpPr>
        <p:grpSpPr>
          <a:xfrm>
            <a:off x="4056495" y="2383798"/>
            <a:ext cx="246969" cy="246969"/>
            <a:chOff x="2375388" y="1642048"/>
            <a:chExt cx="484632" cy="484632"/>
          </a:xfrm>
        </p:grpSpPr>
        <p:sp>
          <p:nvSpPr>
            <p:cNvPr id="39" name="Rounded Rectangle 38"/>
            <p:cNvSpPr>
              <a:spLocks noChangeAspect="1"/>
            </p:cNvSpPr>
            <p:nvPr/>
          </p:nvSpPr>
          <p:spPr bwMode="gray">
            <a:xfrm>
              <a:off x="2375388" y="1642048"/>
              <a:ext cx="484632" cy="484632"/>
            </a:xfrm>
            <a:prstGeom prst="roundRect">
              <a:avLst>
                <a:gd name="adj" fmla="val 7521"/>
              </a:avLst>
            </a:prstGeom>
            <a:solidFill>
              <a:schemeClr val="bg1">
                <a:alpha val="74000"/>
              </a:schemeClr>
            </a:solidFill>
            <a:ln w="6350" algn="ctr">
              <a:noFill/>
              <a:miter lim="800000"/>
              <a:headEnd/>
              <a:tailEnd/>
            </a:ln>
          </p:spPr>
          <p:txBody>
            <a:bodyPr lIns="90000" tIns="72000" rIns="90000" bIns="72000"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1300" kern="0" dirty="0">
                <a:solidFill>
                  <a:schemeClr val="bg1"/>
                </a:solidFill>
                <a:latin typeface="BentonSans Regular" panose="02000503000000020004" pitchFamily="2" charset="0"/>
                <a:ea typeface="Arial Unicode MS" pitchFamily="34" charset="-128"/>
                <a:cs typeface="BentonSans Bold"/>
              </a:endParaRPr>
            </a:p>
          </p:txBody>
        </p:sp>
        <p:pic>
          <p:nvPicPr>
            <p:cNvPr id="40" name="Picture 30" descr="\\psf\Host\Users\eric\Graphic Tank\Misc-46.png"/>
            <p:cNvPicPr>
              <a:picLocks noChangeAspect="1" noChangeArrowheads="1"/>
            </p:cNvPicPr>
            <p:nvPr/>
          </p:nvPicPr>
          <p:blipFill>
            <a:blip r:embed="rId5" cstate="email">
              <a:biLevel thresh="75000"/>
              <a:extLst>
                <a:ext uri="{28A0092B-C50C-407E-A947-70E740481C1C}">
                  <a14:useLocalDpi xmlns:a14="http://schemas.microsoft.com/office/drawing/2010/main"/>
                </a:ext>
              </a:extLst>
            </a:blip>
            <a:srcRect/>
            <a:stretch>
              <a:fillRect/>
            </a:stretch>
          </p:blipFill>
          <p:spPr bwMode="auto">
            <a:xfrm>
              <a:off x="2434802" y="1773033"/>
              <a:ext cx="358496" cy="222882"/>
            </a:xfrm>
            <a:prstGeom prst="rect">
              <a:avLst/>
            </a:prstGeom>
            <a:noFill/>
          </p:spPr>
        </p:pic>
      </p:grpSp>
      <p:grpSp>
        <p:nvGrpSpPr>
          <p:cNvPr id="41" name="Group 40"/>
          <p:cNvGrpSpPr/>
          <p:nvPr/>
        </p:nvGrpSpPr>
        <p:grpSpPr>
          <a:xfrm>
            <a:off x="4744953" y="2383798"/>
            <a:ext cx="246969" cy="246969"/>
            <a:chOff x="3613086" y="1649894"/>
            <a:chExt cx="484632" cy="484632"/>
          </a:xfrm>
        </p:grpSpPr>
        <p:sp>
          <p:nvSpPr>
            <p:cNvPr id="42" name="Rounded Rectangle 41"/>
            <p:cNvSpPr>
              <a:spLocks noChangeAspect="1"/>
            </p:cNvSpPr>
            <p:nvPr/>
          </p:nvSpPr>
          <p:spPr bwMode="gray">
            <a:xfrm>
              <a:off x="3613086" y="1649894"/>
              <a:ext cx="484632" cy="484632"/>
            </a:xfrm>
            <a:prstGeom prst="roundRect">
              <a:avLst>
                <a:gd name="adj" fmla="val 7521"/>
              </a:avLst>
            </a:prstGeom>
            <a:solidFill>
              <a:schemeClr val="bg1">
                <a:alpha val="74000"/>
              </a:schemeClr>
            </a:solidFill>
            <a:ln w="6350" algn="ctr">
              <a:noFill/>
              <a:miter lim="800000"/>
              <a:headEnd/>
              <a:tailEnd/>
            </a:ln>
          </p:spPr>
          <p:txBody>
            <a:bodyPr lIns="90000" tIns="72000" rIns="90000" bIns="72000"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1300" kern="0" dirty="0">
                <a:solidFill>
                  <a:schemeClr val="bg1"/>
                </a:solidFill>
                <a:latin typeface="BentonSans Regular" panose="02000503000000020004" pitchFamily="2" charset="0"/>
                <a:ea typeface="Arial Unicode MS" pitchFamily="34" charset="-128"/>
                <a:cs typeface="BentonSans Bold"/>
              </a:endParaRPr>
            </a:p>
          </p:txBody>
        </p:sp>
        <p:pic>
          <p:nvPicPr>
            <p:cNvPr id="45" name="Picture 3" descr="\\psf\Home\Graphic Tank\Misc 2 v1-11.png"/>
            <p:cNvPicPr>
              <a:picLocks noChangeAspect="1" noChangeArrowheads="1"/>
            </p:cNvPicPr>
            <p:nvPr/>
          </p:nvPicPr>
          <p:blipFill>
            <a:blip r:embed="rId6" cstate="screen">
              <a:biLevel thresh="75000"/>
              <a:extLst>
                <a:ext uri="{28A0092B-C50C-407E-A947-70E740481C1C}">
                  <a14:useLocalDpi xmlns:a14="http://schemas.microsoft.com/office/drawing/2010/main"/>
                </a:ext>
              </a:extLst>
            </a:blip>
            <a:srcRect/>
            <a:stretch>
              <a:fillRect/>
            </a:stretch>
          </p:blipFill>
          <p:spPr bwMode="auto">
            <a:xfrm>
              <a:off x="3754612" y="1747432"/>
              <a:ext cx="196326" cy="2942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5433411" y="2383798"/>
            <a:ext cx="246969" cy="246969"/>
            <a:chOff x="5097093" y="1642048"/>
            <a:chExt cx="484632" cy="484632"/>
          </a:xfrm>
        </p:grpSpPr>
        <p:sp>
          <p:nvSpPr>
            <p:cNvPr id="47" name="Rounded Rectangle 46"/>
            <p:cNvSpPr>
              <a:spLocks noChangeAspect="1"/>
            </p:cNvSpPr>
            <p:nvPr/>
          </p:nvSpPr>
          <p:spPr bwMode="gray">
            <a:xfrm>
              <a:off x="5097093" y="1642048"/>
              <a:ext cx="484632" cy="484632"/>
            </a:xfrm>
            <a:prstGeom prst="roundRect">
              <a:avLst>
                <a:gd name="adj" fmla="val 7521"/>
              </a:avLst>
            </a:prstGeom>
            <a:solidFill>
              <a:schemeClr val="bg1">
                <a:alpha val="74000"/>
              </a:schemeClr>
            </a:solidFill>
            <a:ln w="6350" algn="ctr">
              <a:noFill/>
              <a:miter lim="800000"/>
              <a:headEnd/>
              <a:tailEnd/>
            </a:ln>
          </p:spPr>
          <p:txBody>
            <a:bodyPr lIns="90000" tIns="72000" rIns="90000" bIns="72000"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1300" kern="0" dirty="0">
                <a:solidFill>
                  <a:schemeClr val="bg1"/>
                </a:solidFill>
                <a:latin typeface="BentonSans Regular" panose="02000503000000020004" pitchFamily="2" charset="0"/>
                <a:ea typeface="Arial Unicode MS" pitchFamily="34" charset="-128"/>
                <a:cs typeface="BentonSans Bold"/>
              </a:endParaRPr>
            </a:p>
          </p:txBody>
        </p:sp>
        <p:pic>
          <p:nvPicPr>
            <p:cNvPr id="48" name="Picture 4" descr="\\psf\Host\Users\eric\Graphic Tank\Vehicles-08.png"/>
            <p:cNvPicPr>
              <a:picLocks noChangeAspect="1" noChangeArrowheads="1"/>
            </p:cNvPicPr>
            <p:nvPr/>
          </p:nvPicPr>
          <p:blipFill>
            <a:blip r:embed="rId7" cstate="email">
              <a:biLevel thresh="75000"/>
              <a:extLst>
                <a:ext uri="{28A0092B-C50C-407E-A947-70E740481C1C}">
                  <a14:useLocalDpi xmlns:a14="http://schemas.microsoft.com/office/drawing/2010/main"/>
                </a:ext>
              </a:extLst>
            </a:blip>
            <a:srcRect/>
            <a:stretch>
              <a:fillRect/>
            </a:stretch>
          </p:blipFill>
          <p:spPr bwMode="auto">
            <a:xfrm>
              <a:off x="5189172" y="1706933"/>
              <a:ext cx="321719" cy="293171"/>
            </a:xfrm>
            <a:prstGeom prst="rect">
              <a:avLst/>
            </a:prstGeom>
            <a:noFill/>
          </p:spPr>
        </p:pic>
      </p:grpSp>
      <p:grpSp>
        <p:nvGrpSpPr>
          <p:cNvPr id="49" name="Group 48"/>
          <p:cNvGrpSpPr/>
          <p:nvPr/>
        </p:nvGrpSpPr>
        <p:grpSpPr>
          <a:xfrm>
            <a:off x="5089182" y="2383798"/>
            <a:ext cx="246969" cy="246969"/>
            <a:chOff x="6788924" y="1647633"/>
            <a:chExt cx="484632" cy="484632"/>
          </a:xfrm>
        </p:grpSpPr>
        <p:sp>
          <p:nvSpPr>
            <p:cNvPr id="50" name="Rounded Rectangle 49"/>
            <p:cNvSpPr>
              <a:spLocks noChangeAspect="1"/>
            </p:cNvSpPr>
            <p:nvPr/>
          </p:nvSpPr>
          <p:spPr bwMode="gray">
            <a:xfrm>
              <a:off x="6788924" y="1647633"/>
              <a:ext cx="484632" cy="484632"/>
            </a:xfrm>
            <a:prstGeom prst="roundRect">
              <a:avLst>
                <a:gd name="adj" fmla="val 7521"/>
              </a:avLst>
            </a:prstGeom>
            <a:solidFill>
              <a:schemeClr val="bg1">
                <a:alpha val="74000"/>
              </a:schemeClr>
            </a:solidFill>
            <a:ln w="6350" algn="ctr">
              <a:noFill/>
              <a:miter lim="800000"/>
              <a:headEnd/>
              <a:tailEnd/>
            </a:ln>
          </p:spPr>
          <p:txBody>
            <a:bodyPr lIns="90000" tIns="72000" rIns="90000" bIns="72000"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1300" kern="0" dirty="0">
                <a:solidFill>
                  <a:schemeClr val="bg1"/>
                </a:solidFill>
                <a:latin typeface="BentonSans Regular" panose="02000503000000020004" pitchFamily="2" charset="0"/>
                <a:ea typeface="Arial Unicode MS" pitchFamily="34" charset="-128"/>
                <a:cs typeface="BentonSans Bold"/>
              </a:endParaRPr>
            </a:p>
          </p:txBody>
        </p:sp>
        <p:pic>
          <p:nvPicPr>
            <p:cNvPr id="51" name="Picture 7" descr="\\psf\Host\Users\eric\Graphic Tank\Vehicles-05.png"/>
            <p:cNvPicPr>
              <a:picLocks noChangeAspect="1" noChangeArrowheads="1"/>
            </p:cNvPicPr>
            <p:nvPr/>
          </p:nvPicPr>
          <p:blipFill>
            <a:blip r:embed="rId8" cstate="email">
              <a:biLevel thresh="75000"/>
              <a:extLst>
                <a:ext uri="{28A0092B-C50C-407E-A947-70E740481C1C}">
                  <a14:useLocalDpi xmlns:a14="http://schemas.microsoft.com/office/drawing/2010/main"/>
                </a:ext>
              </a:extLst>
            </a:blip>
            <a:srcRect/>
            <a:stretch>
              <a:fillRect/>
            </a:stretch>
          </p:blipFill>
          <p:spPr bwMode="auto">
            <a:xfrm>
              <a:off x="6844109" y="1797023"/>
              <a:ext cx="394689" cy="172622"/>
            </a:xfrm>
            <a:prstGeom prst="rect">
              <a:avLst/>
            </a:prstGeom>
            <a:noFill/>
          </p:spPr>
        </p:pic>
      </p:grpSp>
      <p:grpSp>
        <p:nvGrpSpPr>
          <p:cNvPr id="52" name="Group 51"/>
          <p:cNvGrpSpPr/>
          <p:nvPr/>
        </p:nvGrpSpPr>
        <p:grpSpPr>
          <a:xfrm>
            <a:off x="4400724" y="2383798"/>
            <a:ext cx="246969" cy="246969"/>
            <a:chOff x="8188263" y="1642048"/>
            <a:chExt cx="484632" cy="484632"/>
          </a:xfrm>
        </p:grpSpPr>
        <p:sp>
          <p:nvSpPr>
            <p:cNvPr id="53" name="Rounded Rectangle 52"/>
            <p:cNvSpPr>
              <a:spLocks noChangeAspect="1"/>
            </p:cNvSpPr>
            <p:nvPr/>
          </p:nvSpPr>
          <p:spPr bwMode="gray">
            <a:xfrm>
              <a:off x="8188263" y="1642048"/>
              <a:ext cx="484632" cy="484632"/>
            </a:xfrm>
            <a:prstGeom prst="roundRect">
              <a:avLst>
                <a:gd name="adj" fmla="val 7521"/>
              </a:avLst>
            </a:prstGeom>
            <a:solidFill>
              <a:schemeClr val="bg1">
                <a:alpha val="74000"/>
              </a:schemeClr>
            </a:solidFill>
            <a:ln w="6350" algn="ctr">
              <a:noFill/>
              <a:miter lim="800000"/>
              <a:headEnd/>
              <a:tailEnd/>
            </a:ln>
          </p:spPr>
          <p:txBody>
            <a:bodyPr lIns="90000" tIns="72000" rIns="90000" bIns="72000"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1300" kern="0" dirty="0">
                <a:solidFill>
                  <a:schemeClr val="bg1"/>
                </a:solidFill>
                <a:latin typeface="BentonSans Regular" panose="02000503000000020004" pitchFamily="2" charset="0"/>
                <a:ea typeface="Arial Unicode MS" pitchFamily="34" charset="-128"/>
                <a:cs typeface="BentonSans Bold"/>
              </a:endParaRPr>
            </a:p>
          </p:txBody>
        </p:sp>
        <p:pic>
          <p:nvPicPr>
            <p:cNvPr id="54" name="Picture 12" descr="\\psf\Home\Graphic Tank\sensors-07.png"/>
            <p:cNvPicPr>
              <a:picLocks noChangeAspect="1" noChangeArrowheads="1"/>
            </p:cNvPicPr>
            <p:nvPr/>
          </p:nvPicPr>
          <p:blipFill>
            <a:blip r:embed="rId9" cstate="email">
              <a:biLevel thresh="75000"/>
              <a:extLst>
                <a:ext uri="{28A0092B-C50C-407E-A947-70E740481C1C}">
                  <a14:useLocalDpi xmlns:a14="http://schemas.microsoft.com/office/drawing/2010/main"/>
                </a:ext>
              </a:extLst>
            </a:blip>
            <a:stretch>
              <a:fillRect/>
            </a:stretch>
          </p:blipFill>
          <p:spPr bwMode="auto">
            <a:xfrm>
              <a:off x="8455470" y="1742245"/>
              <a:ext cx="138126" cy="1590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5" name="Picture 14" descr="\\psf\Home\Graphic Tank\sensors-09.png"/>
            <p:cNvPicPr>
              <a:picLocks noChangeAspect="1" noChangeArrowheads="1"/>
            </p:cNvPicPr>
            <p:nvPr/>
          </p:nvPicPr>
          <p:blipFill>
            <a:blip r:embed="rId10" cstate="email">
              <a:biLevel thresh="75000"/>
              <a:extLst>
                <a:ext uri="{28A0092B-C50C-407E-A947-70E740481C1C}">
                  <a14:useLocalDpi xmlns:a14="http://schemas.microsoft.com/office/drawing/2010/main"/>
                </a:ext>
              </a:extLst>
            </a:blip>
            <a:stretch>
              <a:fillRect/>
            </a:stretch>
          </p:blipFill>
          <p:spPr bwMode="auto">
            <a:xfrm>
              <a:off x="8278142" y="1879143"/>
              <a:ext cx="274289" cy="13511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6" name="Rounded Rectangle 55"/>
          <p:cNvSpPr>
            <a:spLocks noChangeAspect="1"/>
          </p:cNvSpPr>
          <p:nvPr/>
        </p:nvSpPr>
        <p:spPr bwMode="gray">
          <a:xfrm>
            <a:off x="7154556" y="2383798"/>
            <a:ext cx="246969" cy="246969"/>
          </a:xfrm>
          <a:prstGeom prst="roundRect">
            <a:avLst>
              <a:gd name="adj" fmla="val 7521"/>
            </a:avLst>
          </a:prstGeom>
          <a:gradFill flip="none" rotWithShape="1">
            <a:gsLst>
              <a:gs pos="0">
                <a:schemeClr val="bg1">
                  <a:lumMod val="0"/>
                  <a:lumOff val="100000"/>
                  <a:alpha val="74000"/>
                </a:schemeClr>
              </a:gs>
              <a:gs pos="82000">
                <a:schemeClr val="bg1">
                  <a:alpha val="56000"/>
                </a:schemeClr>
              </a:gs>
            </a:gsLst>
            <a:lin ang="0" scaled="0"/>
            <a:tileRect/>
          </a:gradFill>
          <a:ln w="6350" algn="ctr">
            <a:noFill/>
            <a:miter lim="800000"/>
            <a:headEnd/>
            <a:tailEnd/>
          </a:ln>
        </p:spPr>
        <p:txBody>
          <a:bodyPr lIns="89935" tIns="71952" rIns="89935" bIns="71952"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1300" kern="0" dirty="0">
              <a:solidFill>
                <a:schemeClr val="bg1"/>
              </a:solidFill>
              <a:latin typeface="BentonSans Regular" panose="02000503000000020004" pitchFamily="2" charset="0"/>
              <a:ea typeface="Arial Unicode MS" pitchFamily="34" charset="-128"/>
              <a:cs typeface="BentonSans Bold"/>
            </a:endParaRPr>
          </a:p>
        </p:txBody>
      </p:sp>
      <p:sp>
        <p:nvSpPr>
          <p:cNvPr id="58" name="Rounded Rectangle 57"/>
          <p:cNvSpPr>
            <a:spLocks noChangeAspect="1"/>
          </p:cNvSpPr>
          <p:nvPr/>
        </p:nvSpPr>
        <p:spPr bwMode="gray">
          <a:xfrm>
            <a:off x="7843015" y="2383798"/>
            <a:ext cx="246969" cy="246969"/>
          </a:xfrm>
          <a:prstGeom prst="roundRect">
            <a:avLst>
              <a:gd name="adj" fmla="val 7521"/>
            </a:avLst>
          </a:prstGeom>
          <a:gradFill flip="none" rotWithShape="1">
            <a:gsLst>
              <a:gs pos="0">
                <a:schemeClr val="bg1">
                  <a:lumMod val="0"/>
                  <a:lumOff val="100000"/>
                  <a:alpha val="74000"/>
                </a:schemeClr>
              </a:gs>
              <a:gs pos="98000">
                <a:schemeClr val="bg1">
                  <a:alpha val="0"/>
                  <a:lumMod val="0"/>
                </a:schemeClr>
              </a:gs>
            </a:gsLst>
            <a:lin ang="0" scaled="0"/>
            <a:tileRect/>
          </a:gradFill>
          <a:ln w="6350" algn="ctr">
            <a:noFill/>
            <a:miter lim="800000"/>
            <a:headEnd/>
            <a:tailEnd/>
          </a:ln>
        </p:spPr>
        <p:txBody>
          <a:bodyPr lIns="89935" tIns="71952" rIns="89935" bIns="71952"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p:txBody>
      </p:sp>
      <p:grpSp>
        <p:nvGrpSpPr>
          <p:cNvPr id="59" name="Group 58"/>
          <p:cNvGrpSpPr/>
          <p:nvPr/>
        </p:nvGrpSpPr>
        <p:grpSpPr>
          <a:xfrm>
            <a:off x="6810327" y="2383798"/>
            <a:ext cx="246969" cy="246969"/>
            <a:chOff x="5097093" y="1642048"/>
            <a:chExt cx="484632" cy="484632"/>
          </a:xfrm>
        </p:grpSpPr>
        <p:sp>
          <p:nvSpPr>
            <p:cNvPr id="60" name="Rounded Rectangle 59"/>
            <p:cNvSpPr>
              <a:spLocks noChangeAspect="1"/>
            </p:cNvSpPr>
            <p:nvPr/>
          </p:nvSpPr>
          <p:spPr bwMode="gray">
            <a:xfrm>
              <a:off x="5097093" y="1642048"/>
              <a:ext cx="484632" cy="484632"/>
            </a:xfrm>
            <a:prstGeom prst="roundRect">
              <a:avLst>
                <a:gd name="adj" fmla="val 7521"/>
              </a:avLst>
            </a:prstGeom>
            <a:solidFill>
              <a:schemeClr val="bg1">
                <a:alpha val="74000"/>
              </a:schemeClr>
            </a:solidFill>
            <a:ln w="6350" algn="ctr">
              <a:noFill/>
              <a:miter lim="800000"/>
              <a:headEnd/>
              <a:tailEnd/>
            </a:ln>
          </p:spPr>
          <p:txBody>
            <a:bodyPr lIns="90000" tIns="72000" rIns="90000" bIns="72000"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1300" kern="0" dirty="0">
                <a:solidFill>
                  <a:schemeClr val="bg1"/>
                </a:solidFill>
                <a:latin typeface="BentonSans Regular" panose="02000503000000020004" pitchFamily="2" charset="0"/>
                <a:ea typeface="Arial Unicode MS" pitchFamily="34" charset="-128"/>
                <a:cs typeface="BentonSans Bold"/>
              </a:endParaRPr>
            </a:p>
          </p:txBody>
        </p:sp>
        <p:pic>
          <p:nvPicPr>
            <p:cNvPr id="61" name="Picture 4"/>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5189172" y="1715001"/>
              <a:ext cx="321719" cy="277035"/>
            </a:xfrm>
            <a:prstGeom prst="rect">
              <a:avLst/>
            </a:prstGeom>
            <a:noFill/>
          </p:spPr>
        </p:pic>
      </p:grpSp>
      <p:grpSp>
        <p:nvGrpSpPr>
          <p:cNvPr id="62" name="Group 61"/>
          <p:cNvGrpSpPr/>
          <p:nvPr/>
        </p:nvGrpSpPr>
        <p:grpSpPr>
          <a:xfrm>
            <a:off x="6466098" y="2383798"/>
            <a:ext cx="246969" cy="246969"/>
            <a:chOff x="5097093" y="1642048"/>
            <a:chExt cx="484632" cy="484632"/>
          </a:xfrm>
        </p:grpSpPr>
        <p:sp>
          <p:nvSpPr>
            <p:cNvPr id="63" name="Rounded Rectangle 62"/>
            <p:cNvSpPr>
              <a:spLocks noChangeAspect="1"/>
            </p:cNvSpPr>
            <p:nvPr/>
          </p:nvSpPr>
          <p:spPr bwMode="gray">
            <a:xfrm>
              <a:off x="5097093" y="1642048"/>
              <a:ext cx="484632" cy="484632"/>
            </a:xfrm>
            <a:prstGeom prst="roundRect">
              <a:avLst>
                <a:gd name="adj" fmla="val 7521"/>
              </a:avLst>
            </a:prstGeom>
            <a:solidFill>
              <a:srgbClr val="FFFFFF">
                <a:alpha val="73725"/>
              </a:srgbClr>
            </a:solidFill>
            <a:ln w="6350" algn="ctr">
              <a:noFill/>
              <a:miter lim="800000"/>
              <a:headEnd/>
              <a:tailEnd/>
            </a:ln>
          </p:spPr>
          <p:txBody>
            <a:bodyPr lIns="90000" tIns="72000" rIns="90000" bIns="72000"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1300" kern="0" dirty="0">
                <a:solidFill>
                  <a:schemeClr val="bg1"/>
                </a:solidFill>
                <a:latin typeface="BentonSans Regular" panose="02000503000000020004" pitchFamily="2" charset="0"/>
                <a:ea typeface="Arial Unicode MS" pitchFamily="34" charset="-128"/>
                <a:cs typeface="BentonSans Bold"/>
              </a:endParaRPr>
            </a:p>
          </p:txBody>
        </p:sp>
        <p:pic>
          <p:nvPicPr>
            <p:cNvPr id="64" name="Picture 4"/>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a:off x="5273262" y="1763205"/>
              <a:ext cx="153539" cy="293171"/>
            </a:xfrm>
            <a:prstGeom prst="rect">
              <a:avLst/>
            </a:prstGeom>
            <a:noFill/>
          </p:spPr>
        </p:pic>
      </p:grpSp>
      <p:grpSp>
        <p:nvGrpSpPr>
          <p:cNvPr id="65" name="Group 64"/>
          <p:cNvGrpSpPr/>
          <p:nvPr/>
        </p:nvGrpSpPr>
        <p:grpSpPr>
          <a:xfrm>
            <a:off x="6121869" y="2383798"/>
            <a:ext cx="246969" cy="246969"/>
            <a:chOff x="5097093" y="1642048"/>
            <a:chExt cx="484632" cy="484632"/>
          </a:xfrm>
        </p:grpSpPr>
        <p:sp>
          <p:nvSpPr>
            <p:cNvPr id="66" name="Rounded Rectangle 65"/>
            <p:cNvSpPr>
              <a:spLocks noChangeAspect="1"/>
            </p:cNvSpPr>
            <p:nvPr/>
          </p:nvSpPr>
          <p:spPr bwMode="gray">
            <a:xfrm>
              <a:off x="5097093" y="1642048"/>
              <a:ext cx="484632" cy="484632"/>
            </a:xfrm>
            <a:prstGeom prst="roundRect">
              <a:avLst>
                <a:gd name="adj" fmla="val 7521"/>
              </a:avLst>
            </a:prstGeom>
            <a:solidFill>
              <a:schemeClr val="bg1">
                <a:alpha val="74000"/>
              </a:schemeClr>
            </a:solidFill>
            <a:ln w="6350" algn="ctr">
              <a:noFill/>
              <a:miter lim="800000"/>
              <a:headEnd/>
              <a:tailEnd/>
            </a:ln>
          </p:spPr>
          <p:txBody>
            <a:bodyPr lIns="90000" tIns="72000" rIns="90000" bIns="72000"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1300" kern="0" dirty="0">
                <a:solidFill>
                  <a:schemeClr val="bg1"/>
                </a:solidFill>
                <a:latin typeface="BentonSans Regular" panose="02000503000000020004" pitchFamily="2" charset="0"/>
                <a:ea typeface="Arial Unicode MS" pitchFamily="34" charset="-128"/>
                <a:cs typeface="BentonSans Bold"/>
              </a:endParaRPr>
            </a:p>
          </p:txBody>
        </p:sp>
        <p:pic>
          <p:nvPicPr>
            <p:cNvPr id="67" name="Picture 4"/>
            <p:cNvPicPr>
              <a:picLocks noChangeAspect="1" noChangeArrowheads="1"/>
            </p:cNvPicPr>
            <p:nvPr/>
          </p:nvPicPr>
          <p:blipFill>
            <a:blip r:embed="rId13" cstate="screen">
              <a:extLst>
                <a:ext uri="{28A0092B-C50C-407E-A947-70E740481C1C}">
                  <a14:useLocalDpi xmlns:a14="http://schemas.microsoft.com/office/drawing/2010/main"/>
                </a:ext>
              </a:extLst>
            </a:blip>
            <a:stretch>
              <a:fillRect/>
            </a:stretch>
          </p:blipFill>
          <p:spPr bwMode="auto">
            <a:xfrm>
              <a:off x="5202007" y="1756171"/>
              <a:ext cx="267913" cy="293171"/>
            </a:xfrm>
            <a:prstGeom prst="rect">
              <a:avLst/>
            </a:prstGeom>
            <a:noFill/>
          </p:spPr>
        </p:pic>
      </p:grpSp>
      <p:grpSp>
        <p:nvGrpSpPr>
          <p:cNvPr id="4" name="Group 3"/>
          <p:cNvGrpSpPr/>
          <p:nvPr/>
        </p:nvGrpSpPr>
        <p:grpSpPr>
          <a:xfrm>
            <a:off x="5777640" y="2383798"/>
            <a:ext cx="246969" cy="246969"/>
            <a:chOff x="3873577" y="-795696"/>
            <a:chExt cx="252009" cy="252009"/>
          </a:xfrm>
        </p:grpSpPr>
        <p:sp>
          <p:nvSpPr>
            <p:cNvPr id="68" name="Rounded Rectangle 67"/>
            <p:cNvSpPr>
              <a:spLocks noChangeAspect="1"/>
            </p:cNvSpPr>
            <p:nvPr/>
          </p:nvSpPr>
          <p:spPr bwMode="gray">
            <a:xfrm>
              <a:off x="3873577" y="-795696"/>
              <a:ext cx="252009" cy="252009"/>
            </a:xfrm>
            <a:prstGeom prst="roundRect">
              <a:avLst>
                <a:gd name="adj" fmla="val 7521"/>
              </a:avLst>
            </a:prstGeom>
            <a:solidFill>
              <a:schemeClr val="bg1">
                <a:alpha val="74000"/>
              </a:schemeClr>
            </a:solidFill>
            <a:ln w="6350" algn="ctr">
              <a:noFill/>
              <a:miter lim="800000"/>
              <a:headEnd/>
              <a:tailEnd/>
            </a:ln>
          </p:spPr>
          <p:txBody>
            <a:bodyPr lIns="90000" tIns="72000" rIns="90000" bIns="72000"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1300" kern="0" dirty="0">
                <a:solidFill>
                  <a:schemeClr val="bg1"/>
                </a:solidFill>
                <a:latin typeface="BentonSans Regular" panose="02000503000000020004" pitchFamily="2" charset="0"/>
                <a:ea typeface="Arial Unicode MS" pitchFamily="34" charset="-128"/>
                <a:cs typeface="BentonSans Bold"/>
              </a:endParaRPr>
            </a:p>
          </p:txBody>
        </p:sp>
        <p:pic>
          <p:nvPicPr>
            <p:cNvPr id="69" name="Picture 6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00890" y="-725955"/>
              <a:ext cx="209883" cy="117081"/>
            </a:xfrm>
            <a:prstGeom prst="rect">
              <a:avLst/>
            </a:prstGeom>
          </p:spPr>
        </p:pic>
      </p:grpSp>
      <p:sp>
        <p:nvSpPr>
          <p:cNvPr id="71" name="Rounded Rectangle 70"/>
          <p:cNvSpPr>
            <a:spLocks noChangeAspect="1"/>
          </p:cNvSpPr>
          <p:nvPr/>
        </p:nvSpPr>
        <p:spPr bwMode="gray">
          <a:xfrm>
            <a:off x="7497456" y="2383798"/>
            <a:ext cx="246969" cy="246969"/>
          </a:xfrm>
          <a:prstGeom prst="roundRect">
            <a:avLst>
              <a:gd name="adj" fmla="val 7521"/>
            </a:avLst>
          </a:prstGeom>
          <a:gradFill flip="none" rotWithShape="1">
            <a:gsLst>
              <a:gs pos="0">
                <a:schemeClr val="bg1">
                  <a:lumMod val="0"/>
                  <a:lumOff val="100000"/>
                  <a:alpha val="74000"/>
                </a:schemeClr>
              </a:gs>
              <a:gs pos="82000">
                <a:schemeClr val="bg1">
                  <a:alpha val="36000"/>
                </a:schemeClr>
              </a:gs>
            </a:gsLst>
            <a:lin ang="0" scaled="0"/>
            <a:tileRect/>
          </a:gradFill>
          <a:ln w="6350" algn="ctr">
            <a:noFill/>
            <a:miter lim="800000"/>
            <a:headEnd/>
            <a:tailEnd/>
          </a:ln>
        </p:spPr>
        <p:txBody>
          <a:bodyPr lIns="89935" tIns="71952" rIns="89935" bIns="71952" rtlCol="0" anchor="t"/>
          <a:lstStyle/>
          <a:p>
            <a:pPr algn="ctr" defTabSz="913723" fontAlgn="base">
              <a:spcBef>
                <a:spcPct val="50000"/>
              </a:spcBef>
              <a:spcAft>
                <a:spcPct val="0"/>
              </a:spcAft>
              <a:buClr>
                <a:srgbClr val="F0AB00"/>
              </a:buClr>
              <a:buSzPct val="80000"/>
            </a:pPr>
            <a:endParaRPr lang="en-US" sz="686" kern="0" dirty="0">
              <a:solidFill>
                <a:schemeClr val="bg1"/>
              </a:solidFill>
              <a:latin typeface="BentonSans Regular" panose="02000503000000020004" pitchFamily="2" charset="0"/>
              <a:ea typeface="Arial Unicode MS" pitchFamily="34" charset="-128"/>
              <a:cs typeface="BentonSans Bold"/>
            </a:endParaRPr>
          </a:p>
          <a:p>
            <a:pPr algn="ctr" defTabSz="913723" fontAlgn="base">
              <a:spcBef>
                <a:spcPct val="50000"/>
              </a:spcBef>
              <a:spcAft>
                <a:spcPct val="0"/>
              </a:spcAft>
              <a:buClr>
                <a:srgbClr val="F0AB00"/>
              </a:buClr>
              <a:buSzPct val="80000"/>
            </a:pPr>
            <a:endParaRPr lang="en-US" sz="1300" kern="0" dirty="0">
              <a:solidFill>
                <a:schemeClr val="bg1"/>
              </a:solidFill>
              <a:latin typeface="BentonSans Regular" panose="02000503000000020004" pitchFamily="2" charset="0"/>
              <a:ea typeface="Arial Unicode MS" pitchFamily="34" charset="-128"/>
              <a:cs typeface="BentonSans Bold"/>
            </a:endParaRPr>
          </a:p>
        </p:txBody>
      </p:sp>
    </p:spTree>
    <p:extLst>
      <p:ext uri="{BB962C8B-B14F-4D97-AF65-F5344CB8AC3E}">
        <p14:creationId xmlns:p14="http://schemas.microsoft.com/office/powerpoint/2010/main" val="36530049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SIEMENS Cloud for Industry</a:t>
            </a:r>
            <a:endParaRPr lang="en-US"/>
          </a:p>
        </p:txBody>
      </p:sp>
      <p:sp>
        <p:nvSpPr>
          <p:cNvPr id="3" name="Rectangle 2"/>
          <p:cNvSpPr/>
          <p:nvPr/>
        </p:nvSpPr>
        <p:spPr>
          <a:xfrm>
            <a:off x="7928789" y="1575897"/>
            <a:ext cx="3940825" cy="4585871"/>
          </a:xfrm>
          <a:prstGeom prst="rect">
            <a:avLst/>
          </a:prstGeom>
        </p:spPr>
        <p:txBody>
          <a:bodyPr wrap="square" lIns="0" rIns="0">
            <a:spAutoFit/>
          </a:bodyPr>
          <a:lstStyle/>
          <a:p>
            <a:r>
              <a:rPr lang="en-US" sz="1600" dirty="0" smtClean="0"/>
              <a:t>The SIEMENS ‘Cloud </a:t>
            </a:r>
            <a:r>
              <a:rPr lang="en-US" sz="1600" dirty="0"/>
              <a:t>for </a:t>
            </a:r>
            <a:r>
              <a:rPr lang="en-US" sz="1600" dirty="0" smtClean="0"/>
              <a:t>Industry’ connects the worlds of machines and business via:</a:t>
            </a:r>
          </a:p>
          <a:p>
            <a:pPr marL="285750" indent="-285750">
              <a:buFont typeface="Arial" panose="020B0604020202020204" pitchFamily="34" charset="0"/>
              <a:buChar char="•"/>
            </a:pPr>
            <a:r>
              <a:rPr lang="en-US" sz="1600" dirty="0" smtClean="0"/>
              <a:t>the HCP for </a:t>
            </a:r>
            <a:r>
              <a:rPr lang="en-US" sz="1600" dirty="0" err="1" smtClean="0"/>
              <a:t>IoT</a:t>
            </a:r>
            <a:endParaRPr lang="en-US" sz="1600" dirty="0" smtClean="0"/>
          </a:p>
          <a:p>
            <a:pPr marL="285750" indent="-285750">
              <a:buFont typeface="Arial" panose="020B0604020202020204" pitchFamily="34" charset="0"/>
              <a:buChar char="•"/>
            </a:pPr>
            <a:r>
              <a:rPr lang="en-US" sz="1600" dirty="0" smtClean="0"/>
              <a:t>open </a:t>
            </a:r>
            <a:r>
              <a:rPr lang="en-US" sz="1600" dirty="0"/>
              <a:t>APIs </a:t>
            </a:r>
          </a:p>
          <a:p>
            <a:pPr marL="285750" indent="-285750">
              <a:buFont typeface="Arial" panose="020B0604020202020204" pitchFamily="34" charset="0"/>
              <a:buChar char="•"/>
            </a:pPr>
            <a:r>
              <a:rPr lang="en-US" sz="1600" dirty="0" smtClean="0"/>
              <a:t>easy connectivity.</a:t>
            </a:r>
          </a:p>
          <a:p>
            <a:endParaRPr lang="en-US" sz="1600" dirty="0" smtClean="0"/>
          </a:p>
          <a:p>
            <a:r>
              <a:rPr lang="en-US" sz="1600" dirty="0" smtClean="0"/>
              <a:t>It is the successor </a:t>
            </a:r>
            <a:r>
              <a:rPr lang="en-US" sz="1600" dirty="0"/>
              <a:t>of the SIEMENS Plant Data </a:t>
            </a:r>
            <a:r>
              <a:rPr lang="en-US" sz="1600" dirty="0" smtClean="0"/>
              <a:t>Services.</a:t>
            </a:r>
          </a:p>
          <a:p>
            <a:endParaRPr lang="en-US" sz="1600" dirty="0" smtClean="0"/>
          </a:p>
          <a:p>
            <a:pPr>
              <a:spcAft>
                <a:spcPts val="600"/>
              </a:spcAft>
            </a:pPr>
            <a:r>
              <a:rPr lang="en-US" sz="1600" dirty="0"/>
              <a:t>It is planned to be an open platform:</a:t>
            </a:r>
          </a:p>
          <a:p>
            <a:pPr marL="180000" indent="-180000">
              <a:spcAft>
                <a:spcPts val="600"/>
              </a:spcAft>
              <a:buFont typeface="Arial" panose="020B0604020202020204" pitchFamily="34" charset="0"/>
              <a:buChar char="•"/>
            </a:pPr>
            <a:r>
              <a:rPr lang="en-US" sz="1600" dirty="0"/>
              <a:t>Open to non-Siemens assets and non-SAP back-ends</a:t>
            </a:r>
          </a:p>
          <a:p>
            <a:pPr marL="180000" indent="-180000">
              <a:spcAft>
                <a:spcPts val="600"/>
              </a:spcAft>
              <a:buFont typeface="Arial" panose="020B0604020202020204" pitchFamily="34" charset="0"/>
              <a:buChar char="•"/>
            </a:pPr>
            <a:r>
              <a:rPr lang="en-US" sz="1600" dirty="0"/>
              <a:t>Endorsing the OPC UA Standards</a:t>
            </a:r>
          </a:p>
          <a:p>
            <a:pPr marL="180000" indent="-180000">
              <a:spcAft>
                <a:spcPts val="600"/>
              </a:spcAft>
              <a:buFont typeface="Arial" panose="020B0604020202020204" pitchFamily="34" charset="0"/>
              <a:buChar char="•"/>
            </a:pPr>
            <a:r>
              <a:rPr lang="en-US" sz="1600" dirty="0"/>
              <a:t>Creating a separate, yet adjacent &amp; complementary partner developer network</a:t>
            </a:r>
          </a:p>
          <a:p>
            <a:endParaRPr lang="en-US" sz="1600" dirty="0"/>
          </a:p>
        </p:txBody>
      </p:sp>
      <p:grpSp>
        <p:nvGrpSpPr>
          <p:cNvPr id="7" name="Group 6"/>
          <p:cNvGrpSpPr/>
          <p:nvPr/>
        </p:nvGrpSpPr>
        <p:grpSpPr>
          <a:xfrm>
            <a:off x="1635692" y="2068248"/>
            <a:ext cx="4443103" cy="342791"/>
            <a:chOff x="595028" y="3440586"/>
            <a:chExt cx="7990845" cy="720000"/>
          </a:xfrm>
        </p:grpSpPr>
        <p:sp>
          <p:nvSpPr>
            <p:cNvPr id="8" name="AutoShape 9"/>
            <p:cNvSpPr>
              <a:spLocks noChangeArrowheads="1"/>
            </p:cNvSpPr>
            <p:nvPr/>
          </p:nvSpPr>
          <p:spPr bwMode="gray">
            <a:xfrm>
              <a:off x="595028" y="3440586"/>
              <a:ext cx="1620000" cy="720000"/>
            </a:xfrm>
            <a:prstGeom prst="chevron">
              <a:avLst>
                <a:gd name="adj" fmla="val 15896"/>
              </a:avLst>
            </a:prstGeom>
            <a:solidFill>
              <a:schemeClr val="bg2"/>
            </a:solidFill>
            <a:ln w="38100" algn="ctr">
              <a:noFill/>
              <a:miter lim="800000"/>
              <a:headEnd/>
              <a:tailEnd/>
            </a:ln>
            <a:effectLst>
              <a:outerShdw blurRad="50800" dist="38100" dir="2700000" algn="tl" rotWithShape="0">
                <a:prstClr val="black">
                  <a:alpha val="40000"/>
                </a:prstClr>
              </a:outerShdw>
            </a:effectLst>
          </p:spPr>
          <p:txBody>
            <a:bodyPr lIns="0" tIns="0" rIns="0" bIns="0" anchor="ctr"/>
            <a:lstStyle/>
            <a:p>
              <a:pPr marL="85725" algn="ctr">
                <a:buClr>
                  <a:srgbClr val="F0AB00"/>
                </a:buClr>
              </a:pPr>
              <a:r>
                <a:rPr lang="en-US" sz="700" b="1" dirty="0" smtClean="0">
                  <a:solidFill>
                    <a:srgbClr val="000000"/>
                  </a:solidFill>
                </a:rPr>
                <a:t>R&amp;D</a:t>
              </a:r>
              <a:endParaRPr lang="en-US" sz="700" b="1" dirty="0">
                <a:solidFill>
                  <a:srgbClr val="000000"/>
                </a:solidFill>
              </a:endParaRPr>
            </a:p>
          </p:txBody>
        </p:sp>
        <p:sp>
          <p:nvSpPr>
            <p:cNvPr id="9" name="AutoShape 9"/>
            <p:cNvSpPr>
              <a:spLocks noChangeArrowheads="1"/>
            </p:cNvSpPr>
            <p:nvPr/>
          </p:nvSpPr>
          <p:spPr bwMode="gray">
            <a:xfrm>
              <a:off x="2187739" y="3440586"/>
              <a:ext cx="1620000" cy="720000"/>
            </a:xfrm>
            <a:prstGeom prst="chevron">
              <a:avLst>
                <a:gd name="adj" fmla="val 15896"/>
              </a:avLst>
            </a:prstGeom>
            <a:solidFill>
              <a:schemeClr val="tx1">
                <a:lumMod val="65000"/>
                <a:lumOff val="35000"/>
              </a:schemeClr>
            </a:solidFill>
            <a:ln w="38100" algn="ctr">
              <a:noFill/>
              <a:miter lim="800000"/>
              <a:headEnd/>
              <a:tailEnd/>
            </a:ln>
            <a:effectLst>
              <a:outerShdw blurRad="50800" dist="38100" dir="2700000" algn="tl" rotWithShape="0">
                <a:prstClr val="black">
                  <a:alpha val="40000"/>
                </a:prstClr>
              </a:outerShdw>
            </a:effectLst>
          </p:spPr>
          <p:txBody>
            <a:bodyPr lIns="0" tIns="0" rIns="0" bIns="0" anchor="ctr"/>
            <a:lstStyle/>
            <a:p>
              <a:pPr marL="85725" algn="ctr">
                <a:buClr>
                  <a:srgbClr val="F0AB00"/>
                </a:buClr>
              </a:pPr>
              <a:r>
                <a:rPr lang="en-US" sz="700" b="1" dirty="0" smtClean="0">
                  <a:solidFill>
                    <a:srgbClr val="FFFFFF"/>
                  </a:solidFill>
                </a:rPr>
                <a:t>Sales</a:t>
              </a:r>
              <a:endParaRPr lang="en-US" sz="700" b="1" dirty="0">
                <a:solidFill>
                  <a:srgbClr val="FFFFFF"/>
                </a:solidFill>
              </a:endParaRPr>
            </a:p>
          </p:txBody>
        </p:sp>
        <p:sp>
          <p:nvSpPr>
            <p:cNvPr id="10" name="AutoShape 9"/>
            <p:cNvSpPr>
              <a:spLocks noChangeArrowheads="1"/>
            </p:cNvSpPr>
            <p:nvPr/>
          </p:nvSpPr>
          <p:spPr bwMode="gray">
            <a:xfrm>
              <a:off x="5373161" y="3440586"/>
              <a:ext cx="1620000" cy="720000"/>
            </a:xfrm>
            <a:prstGeom prst="chevron">
              <a:avLst>
                <a:gd name="adj" fmla="val 15896"/>
              </a:avLst>
            </a:prstGeom>
            <a:solidFill>
              <a:schemeClr val="bg2"/>
            </a:solidFill>
            <a:ln w="38100" algn="ctr">
              <a:noFill/>
              <a:miter lim="800000"/>
              <a:headEnd/>
              <a:tailEnd/>
            </a:ln>
            <a:effectLst>
              <a:outerShdw blurRad="50800" dist="38100" dir="2700000" algn="tl" rotWithShape="0">
                <a:prstClr val="black">
                  <a:alpha val="40000"/>
                </a:prstClr>
              </a:outerShdw>
            </a:effectLst>
          </p:spPr>
          <p:txBody>
            <a:bodyPr lIns="0" tIns="0" rIns="0" bIns="0" anchor="ctr"/>
            <a:lstStyle/>
            <a:p>
              <a:pPr marL="85725" algn="ctr">
                <a:buClr>
                  <a:srgbClr val="F0AB00"/>
                </a:buClr>
              </a:pPr>
              <a:r>
                <a:rPr lang="en-US" sz="700" b="1" dirty="0" smtClean="0">
                  <a:solidFill>
                    <a:sysClr val="windowText" lastClr="000000"/>
                  </a:solidFill>
                </a:rPr>
                <a:t>Manufacturing</a:t>
              </a:r>
              <a:endParaRPr lang="en-US" sz="700" b="1" dirty="0">
                <a:solidFill>
                  <a:sysClr val="windowText" lastClr="000000"/>
                </a:solidFill>
              </a:endParaRPr>
            </a:p>
          </p:txBody>
        </p:sp>
        <p:sp>
          <p:nvSpPr>
            <p:cNvPr id="11" name="AutoShape 9"/>
            <p:cNvSpPr>
              <a:spLocks noChangeArrowheads="1"/>
            </p:cNvSpPr>
            <p:nvPr/>
          </p:nvSpPr>
          <p:spPr bwMode="gray">
            <a:xfrm>
              <a:off x="6965873" y="3440586"/>
              <a:ext cx="1620000" cy="720000"/>
            </a:xfrm>
            <a:prstGeom prst="chevron">
              <a:avLst>
                <a:gd name="adj" fmla="val 15896"/>
              </a:avLst>
            </a:prstGeom>
            <a:solidFill>
              <a:schemeClr val="bg2">
                <a:lumMod val="50000"/>
              </a:schemeClr>
            </a:solidFill>
            <a:ln w="38100" algn="ctr">
              <a:noFill/>
              <a:miter lim="800000"/>
              <a:headEnd/>
              <a:tailEnd/>
            </a:ln>
            <a:effectLst>
              <a:outerShdw blurRad="50800" dist="38100" dir="2700000" algn="tl" rotWithShape="0">
                <a:prstClr val="black">
                  <a:alpha val="40000"/>
                </a:prstClr>
              </a:outerShdw>
            </a:effectLst>
          </p:spPr>
          <p:txBody>
            <a:bodyPr lIns="0" tIns="0" rIns="0" bIns="0" anchor="ctr"/>
            <a:lstStyle/>
            <a:p>
              <a:pPr marL="85725" algn="ctr">
                <a:buClr>
                  <a:srgbClr val="F0AB00"/>
                </a:buClr>
              </a:pPr>
              <a:r>
                <a:rPr lang="en-US" sz="700" b="1" dirty="0" smtClean="0">
                  <a:solidFill>
                    <a:srgbClr val="FFFFFF"/>
                  </a:solidFill>
                </a:rPr>
                <a:t>Aftermarket Service</a:t>
              </a:r>
              <a:endParaRPr lang="en-US" sz="700" b="1" dirty="0">
                <a:solidFill>
                  <a:srgbClr val="FFFFFF"/>
                </a:solidFill>
              </a:endParaRPr>
            </a:p>
          </p:txBody>
        </p:sp>
        <p:sp>
          <p:nvSpPr>
            <p:cNvPr id="12" name="AutoShape 9"/>
            <p:cNvSpPr>
              <a:spLocks noChangeArrowheads="1"/>
            </p:cNvSpPr>
            <p:nvPr/>
          </p:nvSpPr>
          <p:spPr bwMode="gray">
            <a:xfrm>
              <a:off x="3780450" y="3440586"/>
              <a:ext cx="1620000" cy="720000"/>
            </a:xfrm>
            <a:prstGeom prst="chevron">
              <a:avLst>
                <a:gd name="adj" fmla="val 15896"/>
              </a:avLst>
            </a:prstGeom>
            <a:solidFill>
              <a:srgbClr val="FFC000"/>
            </a:solidFill>
            <a:ln w="38100" algn="ctr">
              <a:noFill/>
              <a:miter lim="800000"/>
              <a:headEnd/>
              <a:tailEnd/>
            </a:ln>
            <a:effectLst>
              <a:outerShdw blurRad="50800" dist="38100" dir="2700000" algn="tl" rotWithShape="0">
                <a:prstClr val="black">
                  <a:alpha val="40000"/>
                </a:prstClr>
              </a:outerShdw>
            </a:effectLst>
          </p:spPr>
          <p:txBody>
            <a:bodyPr lIns="0" tIns="0" rIns="0" bIns="0" anchor="ctr"/>
            <a:lstStyle/>
            <a:p>
              <a:pPr marL="85725" algn="ctr">
                <a:buClr>
                  <a:srgbClr val="F0AB00"/>
                </a:buClr>
              </a:pPr>
              <a:r>
                <a:rPr lang="en-US" sz="700" b="1" dirty="0" smtClean="0">
                  <a:solidFill>
                    <a:sysClr val="windowText" lastClr="000000"/>
                  </a:solidFill>
                </a:rPr>
                <a:t>Supply Chain</a:t>
              </a:r>
              <a:endParaRPr lang="en-US" sz="700" b="1" dirty="0">
                <a:solidFill>
                  <a:sysClr val="windowText" lastClr="000000"/>
                </a:solidFill>
              </a:endParaRPr>
            </a:p>
          </p:txBody>
        </p:sp>
      </p:grpSp>
      <p:grpSp>
        <p:nvGrpSpPr>
          <p:cNvPr id="39" name="Group 38"/>
          <p:cNvGrpSpPr/>
          <p:nvPr/>
        </p:nvGrpSpPr>
        <p:grpSpPr>
          <a:xfrm>
            <a:off x="629964" y="3658128"/>
            <a:ext cx="6370012" cy="427054"/>
            <a:chOff x="597992" y="4167945"/>
            <a:chExt cx="6370012" cy="427054"/>
          </a:xfrm>
        </p:grpSpPr>
        <p:grpSp>
          <p:nvGrpSpPr>
            <p:cNvPr id="40" name="Group 39"/>
            <p:cNvGrpSpPr/>
            <p:nvPr/>
          </p:nvGrpSpPr>
          <p:grpSpPr>
            <a:xfrm>
              <a:off x="597992" y="4167945"/>
              <a:ext cx="6370012" cy="427054"/>
              <a:chOff x="2185173" y="4302849"/>
              <a:chExt cx="6370012" cy="427054"/>
            </a:xfrm>
          </p:grpSpPr>
          <p:sp>
            <p:nvSpPr>
              <p:cNvPr id="49" name="Rounded Rectangle 48"/>
              <p:cNvSpPr/>
              <p:nvPr/>
            </p:nvSpPr>
            <p:spPr bwMode="gray">
              <a:xfrm>
                <a:off x="2185173" y="4302849"/>
                <a:ext cx="6370012" cy="424543"/>
              </a:xfrm>
              <a:prstGeom prst="roundRect">
                <a:avLst>
                  <a:gd name="adj" fmla="val 50000"/>
                </a:avLst>
              </a:prstGeom>
              <a:noFill/>
              <a:ln w="28575"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i="0" u="none" strike="noStrike" kern="0" cap="none" spc="0" normalizeH="0" baseline="0" noProof="0" dirty="0" smtClean="0">
                    <a:ln>
                      <a:noFill/>
                    </a:ln>
                    <a:effectLst/>
                    <a:uLnTx/>
                    <a:uFillTx/>
                    <a:ea typeface="Arial Unicode MS" pitchFamily="34" charset="-128"/>
                    <a:cs typeface="Arial Unicode MS" pitchFamily="34" charset="-128"/>
                  </a:rPr>
                  <a:t>In-</a:t>
                </a:r>
                <a:r>
                  <a:rPr lang="en-US" sz="1400" b="1" kern="0" dirty="0" smtClean="0">
                    <a:ea typeface="Arial Unicode MS" pitchFamily="34" charset="-128"/>
                    <a:cs typeface="Arial Unicode MS" pitchFamily="34" charset="-128"/>
                  </a:rPr>
                  <a:t>Memory </a:t>
                </a:r>
                <a:r>
                  <a:rPr kumimoji="0" lang="en-US" sz="1400" b="1" i="0" u="none" strike="noStrike" kern="0" cap="none" spc="0" normalizeH="0" baseline="0" noProof="0" dirty="0" smtClean="0">
                    <a:ln>
                      <a:noFill/>
                    </a:ln>
                    <a:effectLst/>
                    <a:uLnTx/>
                    <a:uFillTx/>
                    <a:ea typeface="Arial Unicode MS" pitchFamily="34" charset="-128"/>
                    <a:cs typeface="Arial Unicode MS" pitchFamily="34" charset="-128"/>
                  </a:rPr>
                  <a:t>Cloud Platform for the Internet of Things</a:t>
                </a:r>
              </a:p>
            </p:txBody>
          </p:sp>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18883" y="4351561"/>
                <a:ext cx="378342" cy="378342"/>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8632" y="4340270"/>
                <a:ext cx="380373" cy="380373"/>
              </a:xfrm>
              <a:prstGeom prst="rect">
                <a:avLst/>
              </a:prstGeom>
            </p:spPr>
          </p:pic>
        </p:grpSp>
        <p:grpSp>
          <p:nvGrpSpPr>
            <p:cNvPr id="41" name="Group 40"/>
            <p:cNvGrpSpPr/>
            <p:nvPr/>
          </p:nvGrpSpPr>
          <p:grpSpPr>
            <a:xfrm>
              <a:off x="5909998" y="4220747"/>
              <a:ext cx="763043" cy="295539"/>
              <a:chOff x="5909998" y="4220747"/>
              <a:chExt cx="763043" cy="295539"/>
            </a:xfrm>
          </p:grpSpPr>
          <p:sp>
            <p:nvSpPr>
              <p:cNvPr id="42" name="Arc 41"/>
              <p:cNvSpPr/>
              <p:nvPr/>
            </p:nvSpPr>
            <p:spPr>
              <a:xfrm>
                <a:off x="5909998" y="4336009"/>
                <a:ext cx="196706" cy="180023"/>
              </a:xfrm>
              <a:prstGeom prst="arc">
                <a:avLst>
                  <a:gd name="adj1" fmla="val 5421044"/>
                  <a:gd name="adj2" fmla="val 16090295"/>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p:cNvSpPr/>
              <p:nvPr/>
            </p:nvSpPr>
            <p:spPr>
              <a:xfrm>
                <a:off x="5999236" y="4279747"/>
                <a:ext cx="196706" cy="180023"/>
              </a:xfrm>
              <a:prstGeom prst="arc">
                <a:avLst>
                  <a:gd name="adj1" fmla="val 11545317"/>
                  <a:gd name="adj2" fmla="val 16150596"/>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6075496" y="4245997"/>
                <a:ext cx="196706" cy="180023"/>
              </a:xfrm>
              <a:prstGeom prst="arc">
                <a:avLst>
                  <a:gd name="adj1" fmla="val 12353138"/>
                  <a:gd name="adj2" fmla="val 18674407"/>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a:off x="6195942" y="4220747"/>
                <a:ext cx="196706" cy="180023"/>
              </a:xfrm>
              <a:prstGeom prst="arc">
                <a:avLst>
                  <a:gd name="adj1" fmla="val 12887565"/>
                  <a:gd name="adj2" fmla="val 20384702"/>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a:off x="6364259" y="4244607"/>
                <a:ext cx="196706" cy="180023"/>
              </a:xfrm>
              <a:prstGeom prst="arc">
                <a:avLst>
                  <a:gd name="adj1" fmla="val 12326767"/>
                  <a:gd name="adj2" fmla="val 20153203"/>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a:off x="6476335" y="4291885"/>
                <a:ext cx="196706" cy="223693"/>
              </a:xfrm>
              <a:prstGeom prst="arc">
                <a:avLst>
                  <a:gd name="adj1" fmla="val 14876505"/>
                  <a:gd name="adj2" fmla="val 5465075"/>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p:cNvCxnSpPr/>
              <p:nvPr/>
            </p:nvCxnSpPr>
            <p:spPr>
              <a:xfrm>
                <a:off x="6007893" y="4516285"/>
                <a:ext cx="56760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grpSp>
        <p:nvGrpSpPr>
          <p:cNvPr id="52" name="Group 51"/>
          <p:cNvGrpSpPr/>
          <p:nvPr/>
        </p:nvGrpSpPr>
        <p:grpSpPr>
          <a:xfrm>
            <a:off x="426796" y="2652848"/>
            <a:ext cx="7099419" cy="1795461"/>
            <a:chOff x="580016" y="1151502"/>
            <a:chExt cx="7856340" cy="2068622"/>
          </a:xfrm>
        </p:grpSpPr>
        <p:sp>
          <p:nvSpPr>
            <p:cNvPr id="53" name="Arc 52"/>
            <p:cNvSpPr/>
            <p:nvPr/>
          </p:nvSpPr>
          <p:spPr>
            <a:xfrm>
              <a:off x="5018441" y="1168528"/>
              <a:ext cx="1958098" cy="2051596"/>
            </a:xfrm>
            <a:prstGeom prst="arc">
              <a:avLst>
                <a:gd name="adj1" fmla="val 13078144"/>
                <a:gd name="adj2" fmla="val 18927528"/>
              </a:avLst>
            </a:prstGeom>
            <a:ln w="28575">
              <a:solidFill>
                <a:srgbClr val="30CE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6" name="Group 55"/>
            <p:cNvGrpSpPr/>
            <p:nvPr/>
          </p:nvGrpSpPr>
          <p:grpSpPr>
            <a:xfrm>
              <a:off x="580016" y="1151502"/>
              <a:ext cx="7856340" cy="1988245"/>
              <a:chOff x="353988" y="1059718"/>
              <a:chExt cx="7741011" cy="2080029"/>
            </a:xfrm>
          </p:grpSpPr>
          <p:sp>
            <p:nvSpPr>
              <p:cNvPr id="57" name="Arc 56"/>
              <p:cNvSpPr/>
              <p:nvPr/>
            </p:nvSpPr>
            <p:spPr>
              <a:xfrm>
                <a:off x="353988" y="2025360"/>
                <a:ext cx="1063601" cy="1114387"/>
              </a:xfrm>
              <a:prstGeom prst="arc">
                <a:avLst>
                  <a:gd name="adj1" fmla="val 5421044"/>
                  <a:gd name="adj2" fmla="val 16090295"/>
                </a:avLst>
              </a:prstGeom>
              <a:ln w="28575">
                <a:solidFill>
                  <a:srgbClr val="30CE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798280" y="1468152"/>
                <a:ext cx="1421986" cy="1489886"/>
              </a:xfrm>
              <a:prstGeom prst="arc">
                <a:avLst>
                  <a:gd name="adj1" fmla="val 11545317"/>
                  <a:gd name="adj2" fmla="val 19906976"/>
                </a:avLst>
              </a:prstGeom>
              <a:ln w="28575">
                <a:solidFill>
                  <a:srgbClr val="30CE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a:off x="2012326" y="1314687"/>
                <a:ext cx="1421986" cy="1489886"/>
              </a:xfrm>
              <a:prstGeom prst="arc">
                <a:avLst>
                  <a:gd name="adj1" fmla="val 11984597"/>
                  <a:gd name="adj2" fmla="val 18674407"/>
                </a:avLst>
              </a:prstGeom>
              <a:ln w="28575">
                <a:solidFill>
                  <a:srgbClr val="30CE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2894973" y="1310032"/>
                <a:ext cx="1421986" cy="1489886"/>
              </a:xfrm>
              <a:prstGeom prst="arc">
                <a:avLst>
                  <a:gd name="adj1" fmla="val 12783174"/>
                  <a:gd name="adj2" fmla="val 19245716"/>
                </a:avLst>
              </a:prstGeom>
              <a:ln w="28575">
                <a:solidFill>
                  <a:srgbClr val="30CE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6931943" y="1625196"/>
                <a:ext cx="1163056" cy="1514198"/>
              </a:xfrm>
              <a:prstGeom prst="arc">
                <a:avLst>
                  <a:gd name="adj1" fmla="val 15397607"/>
                  <a:gd name="adj2" fmla="val 5267319"/>
                </a:avLst>
              </a:prstGeom>
              <a:ln w="28575">
                <a:solidFill>
                  <a:srgbClr val="30CE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2" name="Straight Connector 61"/>
              <p:cNvCxnSpPr/>
              <p:nvPr/>
            </p:nvCxnSpPr>
            <p:spPr>
              <a:xfrm>
                <a:off x="882809" y="3139738"/>
                <a:ext cx="6666821" cy="0"/>
              </a:xfrm>
              <a:prstGeom prst="line">
                <a:avLst/>
              </a:prstGeom>
              <a:ln w="28575">
                <a:solidFill>
                  <a:srgbClr val="30CECA"/>
                </a:solidFill>
              </a:ln>
            </p:spPr>
            <p:style>
              <a:lnRef idx="1">
                <a:schemeClr val="accent1"/>
              </a:lnRef>
              <a:fillRef idx="0">
                <a:schemeClr val="accent1"/>
              </a:fillRef>
              <a:effectRef idx="0">
                <a:schemeClr val="accent1"/>
              </a:effectRef>
              <a:fontRef idx="minor">
                <a:schemeClr val="tx1"/>
              </a:fontRef>
            </p:style>
          </p:cxnSp>
          <p:sp>
            <p:nvSpPr>
              <p:cNvPr id="63" name="Arc 62"/>
              <p:cNvSpPr/>
              <p:nvPr/>
            </p:nvSpPr>
            <p:spPr>
              <a:xfrm>
                <a:off x="6044506" y="1300965"/>
                <a:ext cx="1421986" cy="1489886"/>
              </a:xfrm>
              <a:prstGeom prst="arc">
                <a:avLst>
                  <a:gd name="adj1" fmla="val 12326767"/>
                  <a:gd name="adj2" fmla="val 20504612"/>
                </a:avLst>
              </a:prstGeom>
              <a:ln w="28575">
                <a:solidFill>
                  <a:srgbClr val="30CE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3918640" y="1059718"/>
                <a:ext cx="1165634" cy="1113718"/>
              </a:xfrm>
              <a:prstGeom prst="arc">
                <a:avLst>
                  <a:gd name="adj1" fmla="val 12039094"/>
                  <a:gd name="adj2" fmla="val 20307752"/>
                </a:avLst>
              </a:prstGeom>
              <a:ln w="28575">
                <a:solidFill>
                  <a:srgbClr val="30CE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96" name="Group 95"/>
          <p:cNvGrpSpPr/>
          <p:nvPr/>
        </p:nvGrpSpPr>
        <p:grpSpPr>
          <a:xfrm>
            <a:off x="5090547" y="4692301"/>
            <a:ext cx="970314" cy="1393137"/>
            <a:chOff x="7088788" y="4571244"/>
            <a:chExt cx="1345339" cy="1931583"/>
          </a:xfrm>
        </p:grpSpPr>
        <p:pic>
          <p:nvPicPr>
            <p:cNvPr id="103" name="Picture 10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8788" y="5035622"/>
              <a:ext cx="1345339" cy="1467205"/>
            </a:xfrm>
            <a:prstGeom prst="rect">
              <a:avLst/>
            </a:prstGeom>
            <a:ln w="28575">
              <a:noFill/>
            </a:ln>
          </p:spPr>
        </p:pic>
        <p:grpSp>
          <p:nvGrpSpPr>
            <p:cNvPr id="104" name="Group 103"/>
            <p:cNvGrpSpPr/>
            <p:nvPr/>
          </p:nvGrpSpPr>
          <p:grpSpPr>
            <a:xfrm>
              <a:off x="7169880" y="4571244"/>
              <a:ext cx="1069312" cy="969074"/>
              <a:chOff x="3925226" y="4256630"/>
              <a:chExt cx="1367883" cy="1303589"/>
            </a:xfrm>
          </p:grpSpPr>
          <p:sp>
            <p:nvSpPr>
              <p:cNvPr id="124" name="Arc 123"/>
              <p:cNvSpPr/>
              <p:nvPr/>
            </p:nvSpPr>
            <p:spPr>
              <a:xfrm>
                <a:off x="4332314" y="4596595"/>
                <a:ext cx="553708" cy="334536"/>
              </a:xfrm>
              <a:prstGeom prst="arc">
                <a:avLst>
                  <a:gd name="adj1" fmla="val 11979743"/>
                  <a:gd name="adj2" fmla="val 20532105"/>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Arc 124"/>
              <p:cNvSpPr/>
              <p:nvPr/>
            </p:nvSpPr>
            <p:spPr>
              <a:xfrm>
                <a:off x="4232663" y="4421891"/>
                <a:ext cx="753009" cy="457290"/>
              </a:xfrm>
              <a:prstGeom prst="arc">
                <a:avLst>
                  <a:gd name="adj1" fmla="val 11893677"/>
                  <a:gd name="adj2" fmla="val 20450930"/>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Arc 125"/>
              <p:cNvSpPr/>
              <p:nvPr/>
            </p:nvSpPr>
            <p:spPr>
              <a:xfrm>
                <a:off x="3925226" y="4256630"/>
                <a:ext cx="1367883" cy="1303589"/>
              </a:xfrm>
              <a:prstGeom prst="arc">
                <a:avLst>
                  <a:gd name="adj1" fmla="val 13885419"/>
                  <a:gd name="adj2" fmla="val 18539568"/>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5" name="Straight Connector 104"/>
            <p:cNvCxnSpPr/>
            <p:nvPr/>
          </p:nvCxnSpPr>
          <p:spPr>
            <a:xfrm>
              <a:off x="7351507" y="4631910"/>
              <a:ext cx="204576" cy="29562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7852990" y="4607127"/>
              <a:ext cx="239390" cy="3314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7556083" y="4972236"/>
              <a:ext cx="296907" cy="282345"/>
              <a:chOff x="6459105" y="4481605"/>
              <a:chExt cx="759618" cy="759618"/>
            </a:xfrm>
          </p:grpSpPr>
          <p:grpSp>
            <p:nvGrpSpPr>
              <p:cNvPr id="113" name="Group 112"/>
              <p:cNvGrpSpPr/>
              <p:nvPr/>
            </p:nvGrpSpPr>
            <p:grpSpPr>
              <a:xfrm>
                <a:off x="6459105" y="4650581"/>
                <a:ext cx="759618" cy="421480"/>
                <a:chOff x="6459105" y="4650581"/>
                <a:chExt cx="759618" cy="421480"/>
              </a:xfrm>
            </p:grpSpPr>
            <p:cxnSp>
              <p:nvCxnSpPr>
                <p:cNvPr id="120" name="Straight Connector 119"/>
                <p:cNvCxnSpPr/>
                <p:nvPr/>
              </p:nvCxnSpPr>
              <p:spPr>
                <a:xfrm>
                  <a:off x="6459105" y="465058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459105" y="4791074"/>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459105" y="4931567"/>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459105" y="507206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rot="5400000">
                <a:off x="6461486" y="4650674"/>
                <a:ext cx="759618" cy="421480"/>
                <a:chOff x="6459105" y="4650581"/>
                <a:chExt cx="759618" cy="421480"/>
              </a:xfrm>
            </p:grpSpPr>
            <p:cxnSp>
              <p:nvCxnSpPr>
                <p:cNvPr id="116" name="Straight Connector 115"/>
                <p:cNvCxnSpPr/>
                <p:nvPr/>
              </p:nvCxnSpPr>
              <p:spPr>
                <a:xfrm>
                  <a:off x="6459105" y="465058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459105" y="4791074"/>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459105" y="4931567"/>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459105" y="507206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15" name="Rounded Rectangle 114"/>
              <p:cNvSpPr/>
              <p:nvPr/>
            </p:nvSpPr>
            <p:spPr bwMode="gray">
              <a:xfrm>
                <a:off x="6557683" y="4582634"/>
                <a:ext cx="562463" cy="557561"/>
              </a:xfrm>
              <a:prstGeom prst="roundRect">
                <a:avLst>
                  <a:gd name="adj" fmla="val 3854"/>
                </a:avLst>
              </a:prstGeom>
              <a:solidFill>
                <a:schemeClr val="accent1"/>
              </a:solidFill>
              <a:ln w="28575" algn="ctr">
                <a:solidFill>
                  <a:schemeClr val="bg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grpSp>
          <p:nvGrpSpPr>
            <p:cNvPr id="108" name="Group 107"/>
            <p:cNvGrpSpPr/>
            <p:nvPr/>
          </p:nvGrpSpPr>
          <p:grpSpPr>
            <a:xfrm>
              <a:off x="7410211" y="5117052"/>
              <a:ext cx="682169" cy="973831"/>
              <a:chOff x="5470870" y="5038425"/>
              <a:chExt cx="872643" cy="1309988"/>
            </a:xfrm>
          </p:grpSpPr>
          <p:cxnSp>
            <p:nvCxnSpPr>
              <p:cNvPr id="109" name="Straight Connector 108"/>
              <p:cNvCxnSpPr/>
              <p:nvPr/>
            </p:nvCxnSpPr>
            <p:spPr>
              <a:xfrm flipV="1">
                <a:off x="5470870" y="5038425"/>
                <a:ext cx="377063" cy="776588"/>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5526623" y="5043325"/>
                <a:ext cx="321310" cy="1189225"/>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5847934" y="5038425"/>
                <a:ext cx="495579" cy="1309988"/>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5847933" y="5043324"/>
                <a:ext cx="106559" cy="776589"/>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sp>
        <p:nvSpPr>
          <p:cNvPr id="131" name="Rectangle 130"/>
          <p:cNvSpPr/>
          <p:nvPr/>
        </p:nvSpPr>
        <p:spPr bwMode="gray">
          <a:xfrm>
            <a:off x="2284139" y="4213057"/>
            <a:ext cx="1056584" cy="297922"/>
          </a:xfrm>
          <a:prstGeom prst="rect">
            <a:avLst/>
          </a:prstGeom>
          <a:solidFill>
            <a:srgbClr val="FFFFFF">
              <a:lumMod val="50000"/>
            </a:srgbClr>
          </a:solidFill>
          <a:ln w="6350" algn="ctr">
            <a:solidFill>
              <a:srgbClr val="FFFFFF"/>
            </a:solidFill>
            <a:miter lim="800000"/>
            <a:headEnd/>
            <a:tailEnd/>
          </a:ln>
        </p:spPr>
        <p:txBody>
          <a:bodyPr lIns="80351" tIns="64280" rIns="80351" bIns="64280" rtlCol="0" anchor="b"/>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Partner</a:t>
            </a:r>
            <a:b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b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Connectivity</a:t>
            </a:r>
          </a:p>
        </p:txBody>
      </p:sp>
      <p:sp>
        <p:nvSpPr>
          <p:cNvPr id="132" name="Rectangle 131"/>
          <p:cNvSpPr/>
          <p:nvPr/>
        </p:nvSpPr>
        <p:spPr bwMode="gray">
          <a:xfrm>
            <a:off x="3710840" y="4215195"/>
            <a:ext cx="1056584" cy="297922"/>
          </a:xfrm>
          <a:prstGeom prst="rect">
            <a:avLst/>
          </a:prstGeom>
          <a:solidFill>
            <a:srgbClr val="0FAAFF">
              <a:lumMod val="50000"/>
            </a:srgbClr>
          </a:solidFill>
          <a:ln w="6350" algn="ctr">
            <a:solidFill>
              <a:srgbClr val="FFFFFF"/>
            </a:solidFill>
            <a:miter lim="800000"/>
            <a:headEnd/>
            <a:tailEnd/>
          </a:ln>
        </p:spPr>
        <p:txBody>
          <a:bodyPr lIns="80351" tIns="64280" rIns="80351" bIns="64280" rtlCol="0" anchor="b"/>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Customer</a:t>
            </a:r>
            <a:b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b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Connectivity</a:t>
            </a:r>
          </a:p>
        </p:txBody>
      </p:sp>
      <p:sp>
        <p:nvSpPr>
          <p:cNvPr id="133" name="Rectangle 132"/>
          <p:cNvSpPr/>
          <p:nvPr/>
        </p:nvSpPr>
        <p:spPr bwMode="gray">
          <a:xfrm>
            <a:off x="5057383" y="4215195"/>
            <a:ext cx="1056584" cy="297922"/>
          </a:xfrm>
          <a:prstGeom prst="rect">
            <a:avLst/>
          </a:prstGeom>
          <a:solidFill>
            <a:srgbClr val="F0AB00"/>
          </a:solidFill>
          <a:ln w="6350" algn="ctr">
            <a:solidFill>
              <a:srgbClr val="FFFFFF"/>
            </a:solidFill>
            <a:miter lim="800000"/>
            <a:headEnd/>
            <a:tailEnd/>
          </a:ln>
        </p:spPr>
        <p:txBody>
          <a:bodyPr lIns="80351" tIns="64280" rIns="80351" bIns="64280" rtlCol="0" anchor="b"/>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SAP</a:t>
            </a:r>
            <a:b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b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Connectivity</a:t>
            </a:r>
          </a:p>
        </p:txBody>
      </p:sp>
      <p:sp>
        <p:nvSpPr>
          <p:cNvPr id="134" name="Rectangle 133"/>
          <p:cNvSpPr/>
          <p:nvPr/>
        </p:nvSpPr>
        <p:spPr bwMode="gray">
          <a:xfrm>
            <a:off x="843610" y="4218508"/>
            <a:ext cx="1056584" cy="297922"/>
          </a:xfrm>
          <a:prstGeom prst="rect">
            <a:avLst/>
          </a:prstGeom>
          <a:solidFill>
            <a:srgbClr val="078A91"/>
          </a:solidFill>
          <a:ln w="6350" algn="ctr">
            <a:solidFill>
              <a:srgbClr val="FFFFFF"/>
            </a:solidFill>
            <a:miter lim="800000"/>
            <a:headEnd/>
            <a:tailEnd/>
          </a:ln>
        </p:spPr>
        <p:txBody>
          <a:bodyPr lIns="80351" tIns="64280" rIns="80351" bIns="64280" rtlCol="0" anchor="b"/>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SIEMENS</a:t>
            </a:r>
            <a:b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b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Connectivity</a:t>
            </a:r>
          </a:p>
        </p:txBody>
      </p:sp>
      <p:grpSp>
        <p:nvGrpSpPr>
          <p:cNvPr id="189" name="Group 188"/>
          <p:cNvGrpSpPr/>
          <p:nvPr/>
        </p:nvGrpSpPr>
        <p:grpSpPr>
          <a:xfrm>
            <a:off x="3779180" y="4692301"/>
            <a:ext cx="970314" cy="1393137"/>
            <a:chOff x="7088788" y="4571244"/>
            <a:chExt cx="1345339" cy="1931583"/>
          </a:xfrm>
        </p:grpSpPr>
        <p:pic>
          <p:nvPicPr>
            <p:cNvPr id="190" name="Picture 18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8788" y="5035622"/>
              <a:ext cx="1345339" cy="1467205"/>
            </a:xfrm>
            <a:prstGeom prst="rect">
              <a:avLst/>
            </a:prstGeom>
            <a:ln w="28575">
              <a:noFill/>
            </a:ln>
          </p:spPr>
        </p:pic>
        <p:grpSp>
          <p:nvGrpSpPr>
            <p:cNvPr id="191" name="Group 190"/>
            <p:cNvGrpSpPr/>
            <p:nvPr/>
          </p:nvGrpSpPr>
          <p:grpSpPr>
            <a:xfrm>
              <a:off x="7169880" y="4571244"/>
              <a:ext cx="1069312" cy="969074"/>
              <a:chOff x="3925226" y="4256630"/>
              <a:chExt cx="1367883" cy="1303589"/>
            </a:xfrm>
          </p:grpSpPr>
          <p:sp>
            <p:nvSpPr>
              <p:cNvPr id="211" name="Arc 210"/>
              <p:cNvSpPr/>
              <p:nvPr/>
            </p:nvSpPr>
            <p:spPr>
              <a:xfrm>
                <a:off x="4332314" y="4596595"/>
                <a:ext cx="553708" cy="334536"/>
              </a:xfrm>
              <a:prstGeom prst="arc">
                <a:avLst>
                  <a:gd name="adj1" fmla="val 11979743"/>
                  <a:gd name="adj2" fmla="val 20532105"/>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a:off x="4232663" y="4421891"/>
                <a:ext cx="753009" cy="457290"/>
              </a:xfrm>
              <a:prstGeom prst="arc">
                <a:avLst>
                  <a:gd name="adj1" fmla="val 11893677"/>
                  <a:gd name="adj2" fmla="val 20450930"/>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3" name="Arc 212"/>
              <p:cNvSpPr/>
              <p:nvPr/>
            </p:nvSpPr>
            <p:spPr>
              <a:xfrm>
                <a:off x="3925226" y="4256630"/>
                <a:ext cx="1367883" cy="1303589"/>
              </a:xfrm>
              <a:prstGeom prst="arc">
                <a:avLst>
                  <a:gd name="adj1" fmla="val 13885419"/>
                  <a:gd name="adj2" fmla="val 18539568"/>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92" name="Straight Connector 191"/>
            <p:cNvCxnSpPr/>
            <p:nvPr/>
          </p:nvCxnSpPr>
          <p:spPr>
            <a:xfrm>
              <a:off x="7351507" y="4631910"/>
              <a:ext cx="204576" cy="29562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H="1">
              <a:off x="7852990" y="4607127"/>
              <a:ext cx="239390" cy="3314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4" name="Group 193"/>
            <p:cNvGrpSpPr/>
            <p:nvPr/>
          </p:nvGrpSpPr>
          <p:grpSpPr>
            <a:xfrm>
              <a:off x="7556083" y="4972236"/>
              <a:ext cx="296907" cy="282345"/>
              <a:chOff x="6459105" y="4481605"/>
              <a:chExt cx="759618" cy="759618"/>
            </a:xfrm>
          </p:grpSpPr>
          <p:grpSp>
            <p:nvGrpSpPr>
              <p:cNvPr id="200" name="Group 199"/>
              <p:cNvGrpSpPr/>
              <p:nvPr/>
            </p:nvGrpSpPr>
            <p:grpSpPr>
              <a:xfrm>
                <a:off x="6459105" y="4650581"/>
                <a:ext cx="759618" cy="421480"/>
                <a:chOff x="6459105" y="4650581"/>
                <a:chExt cx="759618" cy="421480"/>
              </a:xfrm>
            </p:grpSpPr>
            <p:cxnSp>
              <p:nvCxnSpPr>
                <p:cNvPr id="207" name="Straight Connector 206"/>
                <p:cNvCxnSpPr/>
                <p:nvPr/>
              </p:nvCxnSpPr>
              <p:spPr>
                <a:xfrm>
                  <a:off x="6459105" y="465058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6459105" y="4791074"/>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6459105" y="4931567"/>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6459105" y="507206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rot="5400000">
                <a:off x="6461486" y="4650674"/>
                <a:ext cx="759618" cy="421480"/>
                <a:chOff x="6459105" y="4650581"/>
                <a:chExt cx="759618" cy="421480"/>
              </a:xfrm>
            </p:grpSpPr>
            <p:cxnSp>
              <p:nvCxnSpPr>
                <p:cNvPr id="203" name="Straight Connector 202"/>
                <p:cNvCxnSpPr/>
                <p:nvPr/>
              </p:nvCxnSpPr>
              <p:spPr>
                <a:xfrm>
                  <a:off x="6459105" y="465058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6459105" y="4791074"/>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6459105" y="4931567"/>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6459105" y="507206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2" name="Rounded Rectangle 201"/>
              <p:cNvSpPr/>
              <p:nvPr/>
            </p:nvSpPr>
            <p:spPr bwMode="gray">
              <a:xfrm>
                <a:off x="6557683" y="4582634"/>
                <a:ext cx="562463" cy="557561"/>
              </a:xfrm>
              <a:prstGeom prst="roundRect">
                <a:avLst>
                  <a:gd name="adj" fmla="val 3854"/>
                </a:avLst>
              </a:prstGeom>
              <a:solidFill>
                <a:schemeClr val="accent1"/>
              </a:solidFill>
              <a:ln w="28575" algn="ctr">
                <a:solidFill>
                  <a:schemeClr val="bg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grpSp>
          <p:nvGrpSpPr>
            <p:cNvPr id="195" name="Group 194"/>
            <p:cNvGrpSpPr/>
            <p:nvPr/>
          </p:nvGrpSpPr>
          <p:grpSpPr>
            <a:xfrm>
              <a:off x="7410211" y="5117052"/>
              <a:ext cx="682169" cy="973831"/>
              <a:chOff x="5470870" y="5038425"/>
              <a:chExt cx="872643" cy="1309988"/>
            </a:xfrm>
          </p:grpSpPr>
          <p:cxnSp>
            <p:nvCxnSpPr>
              <p:cNvPr id="196" name="Straight Connector 195"/>
              <p:cNvCxnSpPr/>
              <p:nvPr/>
            </p:nvCxnSpPr>
            <p:spPr>
              <a:xfrm flipV="1">
                <a:off x="5470870" y="5038425"/>
                <a:ext cx="377063" cy="776588"/>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5526623" y="5043325"/>
                <a:ext cx="321310" cy="1189225"/>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5847934" y="5038425"/>
                <a:ext cx="495579" cy="1309988"/>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5847933" y="5043324"/>
                <a:ext cx="106559" cy="776589"/>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grpSp>
        <p:nvGrpSpPr>
          <p:cNvPr id="214" name="Group 213"/>
          <p:cNvGrpSpPr/>
          <p:nvPr/>
        </p:nvGrpSpPr>
        <p:grpSpPr>
          <a:xfrm>
            <a:off x="2372581" y="4692301"/>
            <a:ext cx="970314" cy="1393137"/>
            <a:chOff x="7088788" y="4571244"/>
            <a:chExt cx="1345339" cy="1931583"/>
          </a:xfrm>
        </p:grpSpPr>
        <p:pic>
          <p:nvPicPr>
            <p:cNvPr id="215" name="Picture 2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8788" y="5035622"/>
              <a:ext cx="1345339" cy="1467205"/>
            </a:xfrm>
            <a:prstGeom prst="rect">
              <a:avLst/>
            </a:prstGeom>
            <a:ln w="28575">
              <a:noFill/>
            </a:ln>
          </p:spPr>
        </p:pic>
        <p:grpSp>
          <p:nvGrpSpPr>
            <p:cNvPr id="216" name="Group 215"/>
            <p:cNvGrpSpPr/>
            <p:nvPr/>
          </p:nvGrpSpPr>
          <p:grpSpPr>
            <a:xfrm>
              <a:off x="7169880" y="4571244"/>
              <a:ext cx="1069312" cy="969074"/>
              <a:chOff x="3925226" y="4256630"/>
              <a:chExt cx="1367883" cy="1303589"/>
            </a:xfrm>
          </p:grpSpPr>
          <p:sp>
            <p:nvSpPr>
              <p:cNvPr id="236" name="Arc 235"/>
              <p:cNvSpPr/>
              <p:nvPr/>
            </p:nvSpPr>
            <p:spPr>
              <a:xfrm>
                <a:off x="4332314" y="4596595"/>
                <a:ext cx="553708" cy="334536"/>
              </a:xfrm>
              <a:prstGeom prst="arc">
                <a:avLst>
                  <a:gd name="adj1" fmla="val 11979743"/>
                  <a:gd name="adj2" fmla="val 20532105"/>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a:off x="4232663" y="4421891"/>
                <a:ext cx="753009" cy="457290"/>
              </a:xfrm>
              <a:prstGeom prst="arc">
                <a:avLst>
                  <a:gd name="adj1" fmla="val 11893677"/>
                  <a:gd name="adj2" fmla="val 20450930"/>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 name="Arc 237"/>
              <p:cNvSpPr/>
              <p:nvPr/>
            </p:nvSpPr>
            <p:spPr>
              <a:xfrm>
                <a:off x="3925226" y="4256630"/>
                <a:ext cx="1367883" cy="1303589"/>
              </a:xfrm>
              <a:prstGeom prst="arc">
                <a:avLst>
                  <a:gd name="adj1" fmla="val 13885419"/>
                  <a:gd name="adj2" fmla="val 18539568"/>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17" name="Straight Connector 216"/>
            <p:cNvCxnSpPr/>
            <p:nvPr/>
          </p:nvCxnSpPr>
          <p:spPr>
            <a:xfrm>
              <a:off x="7351507" y="4631910"/>
              <a:ext cx="204576" cy="29562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a:off x="7852990" y="4607127"/>
              <a:ext cx="239390" cy="3314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9" name="Group 218"/>
            <p:cNvGrpSpPr/>
            <p:nvPr/>
          </p:nvGrpSpPr>
          <p:grpSpPr>
            <a:xfrm>
              <a:off x="7556083" y="4972236"/>
              <a:ext cx="296907" cy="282345"/>
              <a:chOff x="6459105" y="4481605"/>
              <a:chExt cx="759618" cy="759618"/>
            </a:xfrm>
          </p:grpSpPr>
          <p:grpSp>
            <p:nvGrpSpPr>
              <p:cNvPr id="225" name="Group 224"/>
              <p:cNvGrpSpPr/>
              <p:nvPr/>
            </p:nvGrpSpPr>
            <p:grpSpPr>
              <a:xfrm>
                <a:off x="6459105" y="4650581"/>
                <a:ext cx="759618" cy="421480"/>
                <a:chOff x="6459105" y="4650581"/>
                <a:chExt cx="759618" cy="421480"/>
              </a:xfrm>
            </p:grpSpPr>
            <p:cxnSp>
              <p:nvCxnSpPr>
                <p:cNvPr id="232" name="Straight Connector 231"/>
                <p:cNvCxnSpPr/>
                <p:nvPr/>
              </p:nvCxnSpPr>
              <p:spPr>
                <a:xfrm>
                  <a:off x="6459105" y="465058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6459105" y="4791074"/>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6459105" y="4931567"/>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6459105" y="507206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p:nvGrpSpPr>
            <p:grpSpPr>
              <a:xfrm rot="5400000">
                <a:off x="6461486" y="4650674"/>
                <a:ext cx="759618" cy="421480"/>
                <a:chOff x="6459105" y="4650581"/>
                <a:chExt cx="759618" cy="421480"/>
              </a:xfrm>
            </p:grpSpPr>
            <p:cxnSp>
              <p:nvCxnSpPr>
                <p:cNvPr id="228" name="Straight Connector 227"/>
                <p:cNvCxnSpPr/>
                <p:nvPr/>
              </p:nvCxnSpPr>
              <p:spPr>
                <a:xfrm>
                  <a:off x="6459105" y="465058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6459105" y="4791074"/>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6459105" y="4931567"/>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459105" y="507206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27" name="Rounded Rectangle 226"/>
              <p:cNvSpPr/>
              <p:nvPr/>
            </p:nvSpPr>
            <p:spPr bwMode="gray">
              <a:xfrm>
                <a:off x="6557683" y="4582634"/>
                <a:ext cx="562463" cy="557561"/>
              </a:xfrm>
              <a:prstGeom prst="roundRect">
                <a:avLst>
                  <a:gd name="adj" fmla="val 3854"/>
                </a:avLst>
              </a:prstGeom>
              <a:solidFill>
                <a:schemeClr val="accent1"/>
              </a:solidFill>
              <a:ln w="28575" algn="ctr">
                <a:solidFill>
                  <a:schemeClr val="bg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grpSp>
          <p:nvGrpSpPr>
            <p:cNvPr id="220" name="Group 219"/>
            <p:cNvGrpSpPr/>
            <p:nvPr/>
          </p:nvGrpSpPr>
          <p:grpSpPr>
            <a:xfrm>
              <a:off x="7410211" y="5117052"/>
              <a:ext cx="682169" cy="973831"/>
              <a:chOff x="5470870" y="5038425"/>
              <a:chExt cx="872643" cy="1309988"/>
            </a:xfrm>
          </p:grpSpPr>
          <p:cxnSp>
            <p:nvCxnSpPr>
              <p:cNvPr id="221" name="Straight Connector 220"/>
              <p:cNvCxnSpPr/>
              <p:nvPr/>
            </p:nvCxnSpPr>
            <p:spPr>
              <a:xfrm flipV="1">
                <a:off x="5470870" y="5038425"/>
                <a:ext cx="377063" cy="776588"/>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5526623" y="5043325"/>
                <a:ext cx="321310" cy="1189225"/>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flipV="1">
                <a:off x="5847934" y="5038425"/>
                <a:ext cx="495579" cy="1309988"/>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flipV="1">
                <a:off x="5847933" y="5043324"/>
                <a:ext cx="106559" cy="776589"/>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grpSp>
        <p:nvGrpSpPr>
          <p:cNvPr id="239" name="Group 238"/>
          <p:cNvGrpSpPr/>
          <p:nvPr/>
        </p:nvGrpSpPr>
        <p:grpSpPr>
          <a:xfrm>
            <a:off x="888521" y="4692301"/>
            <a:ext cx="970314" cy="1393137"/>
            <a:chOff x="7088788" y="4571244"/>
            <a:chExt cx="1345339" cy="1931583"/>
          </a:xfrm>
        </p:grpSpPr>
        <p:pic>
          <p:nvPicPr>
            <p:cNvPr id="240" name="Picture 2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8788" y="5035622"/>
              <a:ext cx="1345339" cy="1467205"/>
            </a:xfrm>
            <a:prstGeom prst="rect">
              <a:avLst/>
            </a:prstGeom>
            <a:ln w="28575">
              <a:noFill/>
            </a:ln>
          </p:spPr>
        </p:pic>
        <p:grpSp>
          <p:nvGrpSpPr>
            <p:cNvPr id="241" name="Group 240"/>
            <p:cNvGrpSpPr/>
            <p:nvPr/>
          </p:nvGrpSpPr>
          <p:grpSpPr>
            <a:xfrm>
              <a:off x="7169880" y="4571244"/>
              <a:ext cx="1069312" cy="969074"/>
              <a:chOff x="3925226" y="4256630"/>
              <a:chExt cx="1367883" cy="1303589"/>
            </a:xfrm>
          </p:grpSpPr>
          <p:sp>
            <p:nvSpPr>
              <p:cNvPr id="261" name="Arc 260"/>
              <p:cNvSpPr/>
              <p:nvPr/>
            </p:nvSpPr>
            <p:spPr>
              <a:xfrm>
                <a:off x="4332314" y="4596595"/>
                <a:ext cx="553708" cy="334536"/>
              </a:xfrm>
              <a:prstGeom prst="arc">
                <a:avLst>
                  <a:gd name="adj1" fmla="val 11979743"/>
                  <a:gd name="adj2" fmla="val 20532105"/>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2" name="Arc 261"/>
              <p:cNvSpPr/>
              <p:nvPr/>
            </p:nvSpPr>
            <p:spPr>
              <a:xfrm>
                <a:off x="4232663" y="4421891"/>
                <a:ext cx="753009" cy="457290"/>
              </a:xfrm>
              <a:prstGeom prst="arc">
                <a:avLst>
                  <a:gd name="adj1" fmla="val 11893677"/>
                  <a:gd name="adj2" fmla="val 20450930"/>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3" name="Arc 262"/>
              <p:cNvSpPr/>
              <p:nvPr/>
            </p:nvSpPr>
            <p:spPr>
              <a:xfrm>
                <a:off x="3925226" y="4256630"/>
                <a:ext cx="1367883" cy="1303589"/>
              </a:xfrm>
              <a:prstGeom prst="arc">
                <a:avLst>
                  <a:gd name="adj1" fmla="val 13885419"/>
                  <a:gd name="adj2" fmla="val 18539568"/>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42" name="Straight Connector 241"/>
            <p:cNvCxnSpPr/>
            <p:nvPr/>
          </p:nvCxnSpPr>
          <p:spPr>
            <a:xfrm>
              <a:off x="7351507" y="4631910"/>
              <a:ext cx="204576" cy="29562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H="1">
              <a:off x="7852990" y="4607127"/>
              <a:ext cx="239390" cy="3314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4" name="Group 243"/>
            <p:cNvGrpSpPr/>
            <p:nvPr/>
          </p:nvGrpSpPr>
          <p:grpSpPr>
            <a:xfrm>
              <a:off x="7556083" y="4972236"/>
              <a:ext cx="296907" cy="282345"/>
              <a:chOff x="6459105" y="4481605"/>
              <a:chExt cx="759618" cy="759618"/>
            </a:xfrm>
          </p:grpSpPr>
          <p:grpSp>
            <p:nvGrpSpPr>
              <p:cNvPr id="250" name="Group 249"/>
              <p:cNvGrpSpPr/>
              <p:nvPr/>
            </p:nvGrpSpPr>
            <p:grpSpPr>
              <a:xfrm>
                <a:off x="6459105" y="4650581"/>
                <a:ext cx="759618" cy="421480"/>
                <a:chOff x="6459105" y="4650581"/>
                <a:chExt cx="759618" cy="421480"/>
              </a:xfrm>
            </p:grpSpPr>
            <p:cxnSp>
              <p:nvCxnSpPr>
                <p:cNvPr id="257" name="Straight Connector 256"/>
                <p:cNvCxnSpPr/>
                <p:nvPr/>
              </p:nvCxnSpPr>
              <p:spPr>
                <a:xfrm>
                  <a:off x="6459105" y="465058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6459105" y="4791074"/>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6459105" y="4931567"/>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6459105" y="507206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rot="5400000">
                <a:off x="6461486" y="4650674"/>
                <a:ext cx="759618" cy="421480"/>
                <a:chOff x="6459105" y="4650581"/>
                <a:chExt cx="759618" cy="421480"/>
              </a:xfrm>
            </p:grpSpPr>
            <p:cxnSp>
              <p:nvCxnSpPr>
                <p:cNvPr id="253" name="Straight Connector 252"/>
                <p:cNvCxnSpPr/>
                <p:nvPr/>
              </p:nvCxnSpPr>
              <p:spPr>
                <a:xfrm>
                  <a:off x="6459105" y="465058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6459105" y="4791074"/>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459105" y="4931567"/>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6459105" y="5072061"/>
                  <a:ext cx="75961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52" name="Rounded Rectangle 251"/>
              <p:cNvSpPr/>
              <p:nvPr/>
            </p:nvSpPr>
            <p:spPr bwMode="gray">
              <a:xfrm>
                <a:off x="6557683" y="4582634"/>
                <a:ext cx="562463" cy="557561"/>
              </a:xfrm>
              <a:prstGeom prst="roundRect">
                <a:avLst>
                  <a:gd name="adj" fmla="val 3854"/>
                </a:avLst>
              </a:prstGeom>
              <a:solidFill>
                <a:schemeClr val="accent1"/>
              </a:solidFill>
              <a:ln w="28575" algn="ctr">
                <a:solidFill>
                  <a:schemeClr val="bg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grpSp>
          <p:nvGrpSpPr>
            <p:cNvPr id="245" name="Group 244"/>
            <p:cNvGrpSpPr/>
            <p:nvPr/>
          </p:nvGrpSpPr>
          <p:grpSpPr>
            <a:xfrm>
              <a:off x="7410211" y="5117052"/>
              <a:ext cx="682169" cy="973831"/>
              <a:chOff x="5470870" y="5038425"/>
              <a:chExt cx="872643" cy="1309988"/>
            </a:xfrm>
          </p:grpSpPr>
          <p:cxnSp>
            <p:nvCxnSpPr>
              <p:cNvPr id="246" name="Straight Connector 245"/>
              <p:cNvCxnSpPr/>
              <p:nvPr/>
            </p:nvCxnSpPr>
            <p:spPr>
              <a:xfrm flipV="1">
                <a:off x="5470870" y="5038425"/>
                <a:ext cx="377063" cy="776588"/>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V="1">
                <a:off x="5526623" y="5043325"/>
                <a:ext cx="321310" cy="1189225"/>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H="1" flipV="1">
                <a:off x="5847934" y="5038425"/>
                <a:ext cx="495579" cy="1309988"/>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flipV="1">
                <a:off x="5847933" y="5043324"/>
                <a:ext cx="106559" cy="776589"/>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sp>
        <p:nvSpPr>
          <p:cNvPr id="266" name="Rectangle 265"/>
          <p:cNvSpPr/>
          <p:nvPr/>
        </p:nvSpPr>
        <p:spPr bwMode="gray">
          <a:xfrm>
            <a:off x="2547929" y="3228529"/>
            <a:ext cx="1056584" cy="297922"/>
          </a:xfrm>
          <a:prstGeom prst="rect">
            <a:avLst/>
          </a:prstGeom>
          <a:solidFill>
            <a:srgbClr val="FFFFFF">
              <a:lumMod val="50000"/>
            </a:srgbClr>
          </a:solidFill>
          <a:ln w="6350" algn="ctr">
            <a:solidFill>
              <a:srgbClr val="FFFFFF"/>
            </a:solidFill>
            <a:miter lim="800000"/>
            <a:headEnd/>
            <a:tailEnd/>
          </a:ln>
        </p:spPr>
        <p:txBody>
          <a:bodyPr lIns="80351" tIns="64280" rIns="80351" bIns="64280" rtlCol="0" anchor="b"/>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Partner</a:t>
            </a:r>
            <a:b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b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Applications</a:t>
            </a:r>
          </a:p>
        </p:txBody>
      </p:sp>
      <p:sp>
        <p:nvSpPr>
          <p:cNvPr id="267" name="Rectangle 266"/>
          <p:cNvSpPr/>
          <p:nvPr/>
        </p:nvSpPr>
        <p:spPr bwMode="gray">
          <a:xfrm>
            <a:off x="3974630" y="3230667"/>
            <a:ext cx="1056584" cy="297922"/>
          </a:xfrm>
          <a:prstGeom prst="rect">
            <a:avLst/>
          </a:prstGeom>
          <a:solidFill>
            <a:srgbClr val="0FAAFF">
              <a:lumMod val="50000"/>
            </a:srgbClr>
          </a:solidFill>
          <a:ln w="6350" algn="ctr">
            <a:solidFill>
              <a:srgbClr val="FFFFFF"/>
            </a:solidFill>
            <a:miter lim="800000"/>
            <a:headEnd/>
            <a:tailEnd/>
          </a:ln>
        </p:spPr>
        <p:txBody>
          <a:bodyPr lIns="80351" tIns="64280" rIns="80351" bIns="64280" rtlCol="0" anchor="b"/>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Customer</a:t>
            </a:r>
            <a:b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b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Applications</a:t>
            </a:r>
          </a:p>
        </p:txBody>
      </p:sp>
      <p:sp>
        <p:nvSpPr>
          <p:cNvPr id="268" name="Rectangle 267"/>
          <p:cNvSpPr/>
          <p:nvPr/>
        </p:nvSpPr>
        <p:spPr bwMode="gray">
          <a:xfrm>
            <a:off x="5321173" y="3230667"/>
            <a:ext cx="1056584" cy="297922"/>
          </a:xfrm>
          <a:prstGeom prst="rect">
            <a:avLst/>
          </a:prstGeom>
          <a:solidFill>
            <a:srgbClr val="F0AB00"/>
          </a:solidFill>
          <a:ln w="6350" algn="ctr">
            <a:solidFill>
              <a:srgbClr val="FFFFFF"/>
            </a:solidFill>
            <a:miter lim="800000"/>
            <a:headEnd/>
            <a:tailEnd/>
          </a:ln>
        </p:spPr>
        <p:txBody>
          <a:bodyPr lIns="80351" tIns="64280" rIns="80351" bIns="64280" rtlCol="0" anchor="b"/>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SAP</a:t>
            </a:r>
            <a:b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b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Applications</a:t>
            </a:r>
          </a:p>
        </p:txBody>
      </p:sp>
      <p:sp>
        <p:nvSpPr>
          <p:cNvPr id="269" name="Rectangle 268"/>
          <p:cNvSpPr/>
          <p:nvPr/>
        </p:nvSpPr>
        <p:spPr bwMode="gray">
          <a:xfrm>
            <a:off x="1107400" y="3233980"/>
            <a:ext cx="1056584" cy="297922"/>
          </a:xfrm>
          <a:prstGeom prst="rect">
            <a:avLst/>
          </a:prstGeom>
          <a:solidFill>
            <a:srgbClr val="078A91"/>
          </a:solidFill>
          <a:ln w="6350" algn="ctr">
            <a:solidFill>
              <a:srgbClr val="FFFFFF"/>
            </a:solidFill>
            <a:miter lim="800000"/>
            <a:headEnd/>
            <a:tailEnd/>
          </a:ln>
        </p:spPr>
        <p:txBody>
          <a:bodyPr lIns="80351" tIns="64280" rIns="80351" bIns="64280" rtlCol="0" anchor="b"/>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SIEMENS</a:t>
            </a:r>
            <a:b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br>
            <a:r>
              <a:rPr kumimoji="0" lang="en-US" sz="700" b="1" i="0" u="none" strike="noStrike" kern="0" cap="none" spc="0" normalizeH="0" baseline="0" noProof="0" dirty="0" smtClean="0">
                <a:ln>
                  <a:noFill/>
                </a:ln>
                <a:solidFill>
                  <a:srgbClr val="FFFFFF"/>
                </a:solidFill>
                <a:effectLst/>
                <a:uLnTx/>
                <a:uFillTx/>
                <a:latin typeface="Arial" charset="0"/>
                <a:ea typeface="Arial Unicode MS" pitchFamily="34" charset="-128"/>
                <a:cs typeface="Arial Unicode MS" pitchFamily="34" charset="-128"/>
              </a:rPr>
              <a:t>Applications</a:t>
            </a:r>
          </a:p>
        </p:txBody>
      </p:sp>
      <p:pic>
        <p:nvPicPr>
          <p:cNvPr id="270"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00937" y="4113318"/>
            <a:ext cx="726690" cy="16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1" name="TextBox 270"/>
          <p:cNvSpPr txBox="1"/>
          <p:nvPr/>
        </p:nvSpPr>
        <p:spPr>
          <a:xfrm>
            <a:off x="6152419" y="5468403"/>
            <a:ext cx="1444135" cy="4616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1000" kern="0" dirty="0" err="1" smtClean="0">
                <a:ea typeface="Arial Unicode MS" pitchFamily="34" charset="-128"/>
                <a:cs typeface="Arial Unicode MS" pitchFamily="34" charset="-128"/>
              </a:rPr>
              <a:t>Machine</a:t>
            </a:r>
            <a:r>
              <a:rPr lang="de-DE" sz="1000" kern="0" dirty="0" smtClean="0">
                <a:ea typeface="Arial Unicode MS" pitchFamily="34" charset="-128"/>
                <a:cs typeface="Arial Unicode MS" pitchFamily="34" charset="-128"/>
              </a:rPr>
              <a:t> </a:t>
            </a:r>
            <a:r>
              <a:rPr lang="de-DE" sz="1000" kern="0" dirty="0" err="1" smtClean="0">
                <a:ea typeface="Arial Unicode MS" pitchFamily="34" charset="-128"/>
                <a:cs typeface="Arial Unicode MS" pitchFamily="34" charset="-128"/>
              </a:rPr>
              <a:t>connectivity</a:t>
            </a:r>
            <a:r>
              <a:rPr lang="de-DE" sz="1000" kern="0" dirty="0" smtClean="0">
                <a:ea typeface="Arial Unicode MS" pitchFamily="34" charset="-128"/>
                <a:cs typeface="Arial Unicode MS" pitchFamily="34" charset="-128"/>
              </a:rPr>
              <a:t> </a:t>
            </a:r>
            <a:r>
              <a:rPr lang="de-DE" sz="1000" kern="0" dirty="0" err="1" smtClean="0">
                <a:ea typeface="Arial Unicode MS" pitchFamily="34" charset="-128"/>
                <a:cs typeface="Arial Unicode MS" pitchFamily="34" charset="-128"/>
              </a:rPr>
              <a:t>to</a:t>
            </a:r>
            <a:r>
              <a:rPr lang="de-DE" sz="1000" kern="0" dirty="0" smtClean="0">
                <a:ea typeface="Arial Unicode MS" pitchFamily="34" charset="-128"/>
                <a:cs typeface="Arial Unicode MS" pitchFamily="34" charset="-128"/>
              </a:rPr>
              <a:t> SIEMENS </a:t>
            </a:r>
            <a:r>
              <a:rPr lang="de-DE" sz="1000" kern="0" dirty="0" err="1" smtClean="0">
                <a:ea typeface="Arial Unicode MS" pitchFamily="34" charset="-128"/>
                <a:cs typeface="Arial Unicode MS" pitchFamily="34" charset="-128"/>
              </a:rPr>
              <a:t>customers</a:t>
            </a:r>
            <a:r>
              <a:rPr lang="de-DE" sz="1000" kern="0" dirty="0" smtClean="0">
                <a:ea typeface="Arial Unicode MS" pitchFamily="34" charset="-128"/>
                <a:cs typeface="Arial Unicode MS" pitchFamily="34" charset="-128"/>
              </a:rPr>
              <a:t> </a:t>
            </a:r>
            <a:r>
              <a:rPr lang="de-DE" sz="1000" kern="0" dirty="0" err="1" smtClean="0">
                <a:ea typeface="Arial Unicode MS" pitchFamily="34" charset="-128"/>
                <a:cs typeface="Arial Unicode MS" pitchFamily="34" charset="-128"/>
              </a:rPr>
              <a:t>plants</a:t>
            </a:r>
            <a:endParaRPr lang="de-DE" sz="1000" kern="0" dirty="0" smtClean="0">
              <a:ea typeface="Arial Unicode MS" pitchFamily="34" charset="-128"/>
              <a:cs typeface="Arial Unicode MS" pitchFamily="34" charset="-128"/>
            </a:endParaRPr>
          </a:p>
        </p:txBody>
      </p:sp>
      <p:sp>
        <p:nvSpPr>
          <p:cNvPr id="272" name="TextBox 271"/>
          <p:cNvSpPr txBox="1"/>
          <p:nvPr/>
        </p:nvSpPr>
        <p:spPr>
          <a:xfrm>
            <a:off x="6152420" y="1997922"/>
            <a:ext cx="1444134" cy="4616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1000" kern="0" dirty="0" smtClean="0">
                <a:ea typeface="Arial Unicode MS" pitchFamily="34" charset="-128"/>
                <a:cs typeface="Arial Unicode MS" pitchFamily="34" charset="-128"/>
              </a:rPr>
              <a:t>Business </a:t>
            </a:r>
            <a:r>
              <a:rPr lang="de-DE" sz="1000" kern="0" dirty="0" err="1" smtClean="0">
                <a:ea typeface="Arial Unicode MS" pitchFamily="34" charset="-128"/>
                <a:cs typeface="Arial Unicode MS" pitchFamily="34" charset="-128"/>
              </a:rPr>
              <a:t>Process</a:t>
            </a:r>
            <a:r>
              <a:rPr lang="de-DE" sz="1000" kern="0" dirty="0" smtClean="0">
                <a:ea typeface="Arial Unicode MS" pitchFamily="34" charset="-128"/>
                <a:cs typeface="Arial Unicode MS" pitchFamily="34" charset="-128"/>
              </a:rPr>
              <a:t> Integration (SIEMENS </a:t>
            </a:r>
            <a:r>
              <a:rPr lang="de-DE" sz="1000" kern="0" dirty="0" err="1" smtClean="0">
                <a:ea typeface="Arial Unicode MS" pitchFamily="34" charset="-128"/>
                <a:cs typeface="Arial Unicode MS" pitchFamily="34" charset="-128"/>
              </a:rPr>
              <a:t>or</a:t>
            </a:r>
            <a:r>
              <a:rPr lang="de-DE" sz="1000" kern="0" dirty="0" smtClean="0">
                <a:ea typeface="Arial Unicode MS" pitchFamily="34" charset="-128"/>
                <a:cs typeface="Arial Unicode MS" pitchFamily="34" charset="-128"/>
              </a:rPr>
              <a:t> SIEMENS </a:t>
            </a:r>
            <a:r>
              <a:rPr lang="de-DE" sz="1000" kern="0" dirty="0" err="1" smtClean="0">
                <a:ea typeface="Arial Unicode MS" pitchFamily="34" charset="-128"/>
                <a:cs typeface="Arial Unicode MS" pitchFamily="34" charset="-128"/>
              </a:rPr>
              <a:t>customers</a:t>
            </a:r>
            <a:r>
              <a:rPr lang="de-DE" sz="1000" kern="0" dirty="0" smtClean="0">
                <a:ea typeface="Arial Unicode MS" pitchFamily="34" charset="-128"/>
                <a:cs typeface="Arial Unicode MS" pitchFamily="34" charset="-128"/>
              </a:rPr>
              <a:t>)</a:t>
            </a:r>
          </a:p>
        </p:txBody>
      </p:sp>
      <p:sp>
        <p:nvSpPr>
          <p:cNvPr id="273" name="TextBox 272"/>
          <p:cNvSpPr txBox="1"/>
          <p:nvPr/>
        </p:nvSpPr>
        <p:spPr>
          <a:xfrm>
            <a:off x="6424620" y="4248375"/>
            <a:ext cx="663643" cy="9233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de-DE" sz="600" b="1" kern="0" dirty="0" smtClean="0">
                <a:solidFill>
                  <a:srgbClr val="41BDBD"/>
                </a:solidFill>
                <a:ea typeface="Arial Unicode MS" pitchFamily="34" charset="-128"/>
                <a:cs typeface="Arial Unicode MS" pitchFamily="34" charset="-128"/>
              </a:rPr>
              <a:t>Cloud </a:t>
            </a:r>
            <a:r>
              <a:rPr lang="de-DE" sz="600" b="1" kern="0" dirty="0" err="1" smtClean="0">
                <a:solidFill>
                  <a:srgbClr val="41BDBD"/>
                </a:solidFill>
                <a:ea typeface="Arial Unicode MS" pitchFamily="34" charset="-128"/>
                <a:cs typeface="Arial Unicode MS" pitchFamily="34" charset="-128"/>
              </a:rPr>
              <a:t>for</a:t>
            </a:r>
            <a:r>
              <a:rPr lang="de-DE" sz="600" b="1" kern="0" dirty="0" smtClean="0">
                <a:solidFill>
                  <a:srgbClr val="41BDBD"/>
                </a:solidFill>
                <a:ea typeface="Arial Unicode MS" pitchFamily="34" charset="-128"/>
                <a:cs typeface="Arial Unicode MS" pitchFamily="34" charset="-128"/>
              </a:rPr>
              <a:t> </a:t>
            </a:r>
            <a:r>
              <a:rPr lang="de-DE" sz="600" b="1" kern="0" dirty="0" err="1" smtClean="0">
                <a:solidFill>
                  <a:srgbClr val="41BDBD"/>
                </a:solidFill>
                <a:ea typeface="Arial Unicode MS" pitchFamily="34" charset="-128"/>
                <a:cs typeface="Arial Unicode MS" pitchFamily="34" charset="-128"/>
              </a:rPr>
              <a:t>Industry</a:t>
            </a:r>
            <a:endParaRPr lang="de-DE" sz="600" b="1" kern="0" dirty="0" smtClean="0">
              <a:solidFill>
                <a:srgbClr val="41BDBD"/>
              </a:solidFill>
              <a:ea typeface="Arial Unicode MS" pitchFamily="34" charset="-128"/>
              <a:cs typeface="Arial Unicode MS" pitchFamily="34" charset="-128"/>
            </a:endParaRPr>
          </a:p>
        </p:txBody>
      </p:sp>
    </p:spTree>
    <p:extLst>
      <p:ext uri="{BB962C8B-B14F-4D97-AF65-F5344CB8AC3E}">
        <p14:creationId xmlns:p14="http://schemas.microsoft.com/office/powerpoint/2010/main" val="12595452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4823" cy="6859588"/>
          </a:xfrm>
          <a:prstGeom prst="rect">
            <a:avLst/>
          </a:prstGeom>
        </p:spPr>
      </p:pic>
      <p:sp>
        <p:nvSpPr>
          <p:cNvPr id="2" name="Title 1"/>
          <p:cNvSpPr>
            <a:spLocks noGrp="1"/>
          </p:cNvSpPr>
          <p:nvPr>
            <p:ph type="title"/>
          </p:nvPr>
        </p:nvSpPr>
        <p:spPr/>
        <p:txBody>
          <a:bodyPr/>
          <a:lstStyle/>
          <a:p>
            <a:r>
              <a:rPr lang="en-US" dirty="0" smtClean="0">
                <a:solidFill>
                  <a:schemeClr val="bg1"/>
                </a:solidFill>
              </a:rPr>
              <a:t>Tweeting Sharks!</a:t>
            </a:r>
            <a:endParaRPr lang="en-US" dirty="0">
              <a:solidFill>
                <a:schemeClr val="bg1"/>
              </a:solidFill>
            </a:endParaRPr>
          </a:p>
        </p:txBody>
      </p:sp>
      <p:pic>
        <p:nvPicPr>
          <p:cNvPr id="5" name="Picture 4"/>
          <p:cNvPicPr>
            <a:picLocks noChangeAspect="1"/>
          </p:cNvPicPr>
          <p:nvPr/>
        </p:nvPicPr>
        <p:blipFill>
          <a:blip r:embed="rId4"/>
          <a:stretch>
            <a:fillRect/>
          </a:stretch>
        </p:blipFill>
        <p:spPr>
          <a:xfrm>
            <a:off x="1333484" y="4339004"/>
            <a:ext cx="8242300" cy="1701800"/>
          </a:xfrm>
          <a:prstGeom prst="rect">
            <a:avLst/>
          </a:prstGeom>
        </p:spPr>
      </p:pic>
      <p:pic>
        <p:nvPicPr>
          <p:cNvPr id="7" name="Picture 6" descr="shark warnin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49169" y="1400064"/>
            <a:ext cx="3767180" cy="3767180"/>
          </a:xfrm>
          <a:prstGeom prst="rect">
            <a:avLst/>
          </a:prstGeom>
        </p:spPr>
      </p:pic>
    </p:spTree>
    <p:extLst>
      <p:ext uri="{BB962C8B-B14F-4D97-AF65-F5344CB8AC3E}">
        <p14:creationId xmlns:p14="http://schemas.microsoft.com/office/powerpoint/2010/main" val="236134640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210855" cy="6859588"/>
          </a:xfrm>
          <a:prstGeom prst="rect">
            <a:avLst/>
          </a:prstGeom>
        </p:spPr>
      </p:pic>
      <p:sp>
        <p:nvSpPr>
          <p:cNvPr id="2" name="Title 1"/>
          <p:cNvSpPr>
            <a:spLocks noGrp="1"/>
          </p:cNvSpPr>
          <p:nvPr>
            <p:ph type="title"/>
          </p:nvPr>
        </p:nvSpPr>
        <p:spPr/>
        <p:txBody>
          <a:bodyPr/>
          <a:lstStyle/>
          <a:p>
            <a:r>
              <a:rPr lang="en-US" dirty="0" smtClean="0">
                <a:solidFill>
                  <a:srgbClr val="000000"/>
                </a:solidFill>
              </a:rPr>
              <a:t>Drones</a:t>
            </a:r>
            <a:endParaRPr lang="en-US" dirty="0">
              <a:solidFill>
                <a:srgbClr val="000000"/>
              </a:solidFill>
            </a:endParaRPr>
          </a:p>
        </p:txBody>
      </p:sp>
      <p:pic>
        <p:nvPicPr>
          <p:cNvPr id="3" name="Picture 2"/>
          <p:cNvPicPr>
            <a:picLocks noChangeAspect="1"/>
          </p:cNvPicPr>
          <p:nvPr/>
        </p:nvPicPr>
        <p:blipFill>
          <a:blip r:embed="rId3"/>
          <a:stretch>
            <a:fillRect/>
          </a:stretch>
        </p:blipFill>
        <p:spPr>
          <a:xfrm>
            <a:off x="3049587" y="457994"/>
            <a:ext cx="8915400" cy="5943600"/>
          </a:xfrm>
          <a:prstGeom prst="rect">
            <a:avLst/>
          </a:prstGeom>
        </p:spPr>
      </p:pic>
    </p:spTree>
    <p:extLst>
      <p:ext uri="{BB962C8B-B14F-4D97-AF65-F5344CB8AC3E}">
        <p14:creationId xmlns:p14="http://schemas.microsoft.com/office/powerpoint/2010/main" val="19609082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ach for cloud large.jpg"/>
          <p:cNvPicPr>
            <a:picLocks noChangeAspect="1"/>
          </p:cNvPicPr>
          <p:nvPr/>
        </p:nvPicPr>
        <p:blipFill rotWithShape="1">
          <a:blip r:embed="rId2" cstate="screen">
            <a:extLst>
              <a:ext uri="{28A0092B-C50C-407E-A947-70E740481C1C}">
                <a14:useLocalDpi xmlns:a14="http://schemas.microsoft.com/office/drawing/2010/main"/>
              </a:ext>
            </a:extLst>
          </a:blip>
          <a:srcRect r="-72"/>
          <a:stretch/>
        </p:blipFill>
        <p:spPr>
          <a:xfrm>
            <a:off x="0" y="-21539"/>
            <a:ext cx="12203922" cy="6881128"/>
          </a:xfrm>
          <a:prstGeom prst="rect">
            <a:avLst/>
          </a:prstGeom>
        </p:spPr>
      </p:pic>
      <p:sp>
        <p:nvSpPr>
          <p:cNvPr id="2" name="Title 1"/>
          <p:cNvSpPr>
            <a:spLocks noGrp="1"/>
          </p:cNvSpPr>
          <p:nvPr>
            <p:ph type="title"/>
          </p:nvPr>
        </p:nvSpPr>
        <p:spPr/>
        <p:txBody>
          <a:bodyPr/>
          <a:lstStyle/>
          <a:p>
            <a:r>
              <a:rPr lang="en-US" dirty="0" smtClean="0">
                <a:solidFill>
                  <a:srgbClr val="FFFFFF"/>
                </a:solidFill>
              </a:rPr>
              <a:t>Time to Reach For The Clouds?</a:t>
            </a:r>
            <a:endParaRPr lang="en-US" dirty="0">
              <a:solidFill>
                <a:srgbClr val="FFFFFF"/>
              </a:solidFill>
            </a:endParaRPr>
          </a:p>
        </p:txBody>
      </p:sp>
    </p:spTree>
    <p:extLst>
      <p:ext uri="{BB962C8B-B14F-4D97-AF65-F5344CB8AC3E}">
        <p14:creationId xmlns:p14="http://schemas.microsoft.com/office/powerpoint/2010/main" val="3440617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Finance &amp; Analytics: It’s Déjà </a:t>
            </a:r>
            <a:r>
              <a:rPr lang="en-US" dirty="0"/>
              <a:t>V</a:t>
            </a:r>
            <a:r>
              <a:rPr lang="en-US" dirty="0" smtClean="0"/>
              <a:t>u All Over Again</a:t>
            </a:r>
            <a:endParaRPr lang="en-US" dirty="0"/>
          </a:p>
        </p:txBody>
      </p:sp>
      <p:sp>
        <p:nvSpPr>
          <p:cNvPr id="146" name="TextBox 72"/>
          <p:cNvSpPr txBox="1">
            <a:spLocks noChangeArrowheads="1"/>
          </p:cNvSpPr>
          <p:nvPr/>
        </p:nvSpPr>
        <p:spPr bwMode="auto">
          <a:xfrm>
            <a:off x="8745765" y="3048077"/>
            <a:ext cx="1336371" cy="30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400" b="1" dirty="0">
                <a:latin typeface="Arial"/>
              </a:rPr>
              <a:t>Cloud</a:t>
            </a:r>
          </a:p>
        </p:txBody>
      </p:sp>
      <p:sp>
        <p:nvSpPr>
          <p:cNvPr id="147" name="Freeform 24"/>
          <p:cNvSpPr>
            <a:spLocks/>
          </p:cNvSpPr>
          <p:nvPr/>
        </p:nvSpPr>
        <p:spPr bwMode="auto">
          <a:xfrm>
            <a:off x="8731229" y="2366626"/>
            <a:ext cx="1365441" cy="611357"/>
          </a:xfrm>
          <a:custGeom>
            <a:avLst/>
            <a:gdLst>
              <a:gd name="T0" fmla="*/ 596 w 831"/>
              <a:gd name="T1" fmla="*/ 109 h 372"/>
              <a:gd name="T2" fmla="*/ 717 w 831"/>
              <a:gd name="T3" fmla="*/ 111 h 372"/>
              <a:gd name="T4" fmla="*/ 750 w 831"/>
              <a:gd name="T5" fmla="*/ 185 h 372"/>
              <a:gd name="T6" fmla="*/ 807 w 831"/>
              <a:gd name="T7" fmla="*/ 254 h 372"/>
              <a:gd name="T8" fmla="*/ 700 w 831"/>
              <a:gd name="T9" fmla="*/ 330 h 372"/>
              <a:gd name="T10" fmla="*/ 645 w 831"/>
              <a:gd name="T11" fmla="*/ 361 h 372"/>
              <a:gd name="T12" fmla="*/ 565 w 831"/>
              <a:gd name="T13" fmla="*/ 364 h 372"/>
              <a:gd name="T14" fmla="*/ 521 w 831"/>
              <a:gd name="T15" fmla="*/ 344 h 372"/>
              <a:gd name="T16" fmla="*/ 468 w 831"/>
              <a:gd name="T17" fmla="*/ 346 h 372"/>
              <a:gd name="T18" fmla="*/ 431 w 831"/>
              <a:gd name="T19" fmla="*/ 333 h 372"/>
              <a:gd name="T20" fmla="*/ 376 w 831"/>
              <a:gd name="T21" fmla="*/ 361 h 372"/>
              <a:gd name="T22" fmla="*/ 285 w 831"/>
              <a:gd name="T23" fmla="*/ 367 h 372"/>
              <a:gd name="T24" fmla="*/ 229 w 831"/>
              <a:gd name="T25" fmla="*/ 352 h 372"/>
              <a:gd name="T26" fmla="*/ 136 w 831"/>
              <a:gd name="T27" fmla="*/ 363 h 372"/>
              <a:gd name="T28" fmla="*/ 12 w 831"/>
              <a:gd name="T29" fmla="*/ 249 h 372"/>
              <a:gd name="T30" fmla="*/ 111 w 831"/>
              <a:gd name="T31" fmla="*/ 161 h 372"/>
              <a:gd name="T32" fmla="*/ 125 w 831"/>
              <a:gd name="T33" fmla="*/ 120 h 372"/>
              <a:gd name="T34" fmla="*/ 243 w 831"/>
              <a:gd name="T35" fmla="*/ 81 h 372"/>
              <a:gd name="T36" fmla="*/ 273 w 831"/>
              <a:gd name="T37" fmla="*/ 95 h 372"/>
              <a:gd name="T38" fmla="*/ 335 w 831"/>
              <a:gd name="T39" fmla="*/ 22 h 372"/>
              <a:gd name="T40" fmla="*/ 489 w 831"/>
              <a:gd name="T41" fmla="*/ 10 h 372"/>
              <a:gd name="T42" fmla="*/ 599 w 831"/>
              <a:gd name="T43" fmla="*/ 71 h 372"/>
              <a:gd name="T44" fmla="*/ 596 w 831"/>
              <a:gd name="T45" fmla="*/ 10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1" h="372">
                <a:moveTo>
                  <a:pt x="596" y="109"/>
                </a:moveTo>
                <a:cubicBezTo>
                  <a:pt x="596" y="109"/>
                  <a:pt x="663" y="89"/>
                  <a:pt x="717" y="111"/>
                </a:cubicBezTo>
                <a:cubicBezTo>
                  <a:pt x="772" y="133"/>
                  <a:pt x="750" y="185"/>
                  <a:pt x="750" y="185"/>
                </a:cubicBezTo>
                <a:cubicBezTo>
                  <a:pt x="750" y="185"/>
                  <a:pt x="831" y="192"/>
                  <a:pt x="807" y="254"/>
                </a:cubicBezTo>
                <a:cubicBezTo>
                  <a:pt x="784" y="316"/>
                  <a:pt x="700" y="330"/>
                  <a:pt x="700" y="330"/>
                </a:cubicBezTo>
                <a:cubicBezTo>
                  <a:pt x="700" y="330"/>
                  <a:pt x="682" y="351"/>
                  <a:pt x="645" y="361"/>
                </a:cubicBezTo>
                <a:cubicBezTo>
                  <a:pt x="617" y="368"/>
                  <a:pt x="589" y="370"/>
                  <a:pt x="565" y="364"/>
                </a:cubicBezTo>
                <a:cubicBezTo>
                  <a:pt x="548" y="359"/>
                  <a:pt x="521" y="344"/>
                  <a:pt x="521" y="344"/>
                </a:cubicBezTo>
                <a:cubicBezTo>
                  <a:pt x="521" y="344"/>
                  <a:pt x="489" y="351"/>
                  <a:pt x="468" y="346"/>
                </a:cubicBezTo>
                <a:cubicBezTo>
                  <a:pt x="446" y="342"/>
                  <a:pt x="431" y="333"/>
                  <a:pt x="431" y="333"/>
                </a:cubicBezTo>
                <a:cubicBezTo>
                  <a:pt x="431" y="333"/>
                  <a:pt x="412" y="353"/>
                  <a:pt x="376" y="361"/>
                </a:cubicBezTo>
                <a:cubicBezTo>
                  <a:pt x="349" y="367"/>
                  <a:pt x="315" y="372"/>
                  <a:pt x="285" y="367"/>
                </a:cubicBezTo>
                <a:cubicBezTo>
                  <a:pt x="256" y="363"/>
                  <a:pt x="229" y="352"/>
                  <a:pt x="229" y="352"/>
                </a:cubicBezTo>
                <a:cubicBezTo>
                  <a:pt x="229" y="352"/>
                  <a:pt x="183" y="369"/>
                  <a:pt x="136" y="363"/>
                </a:cubicBezTo>
                <a:cubicBezTo>
                  <a:pt x="58" y="353"/>
                  <a:pt x="0" y="301"/>
                  <a:pt x="12" y="249"/>
                </a:cubicBezTo>
                <a:cubicBezTo>
                  <a:pt x="27" y="180"/>
                  <a:pt x="111" y="161"/>
                  <a:pt x="111" y="161"/>
                </a:cubicBezTo>
                <a:cubicBezTo>
                  <a:pt x="111" y="161"/>
                  <a:pt x="109" y="138"/>
                  <a:pt x="125" y="120"/>
                </a:cubicBezTo>
                <a:cubicBezTo>
                  <a:pt x="151" y="93"/>
                  <a:pt x="186" y="74"/>
                  <a:pt x="243" y="81"/>
                </a:cubicBezTo>
                <a:cubicBezTo>
                  <a:pt x="262" y="84"/>
                  <a:pt x="273" y="95"/>
                  <a:pt x="273" y="95"/>
                </a:cubicBezTo>
                <a:cubicBezTo>
                  <a:pt x="273" y="95"/>
                  <a:pt x="269" y="43"/>
                  <a:pt x="335" y="22"/>
                </a:cubicBezTo>
                <a:cubicBezTo>
                  <a:pt x="405" y="0"/>
                  <a:pt x="455" y="4"/>
                  <a:pt x="489" y="10"/>
                </a:cubicBezTo>
                <a:cubicBezTo>
                  <a:pt x="549" y="20"/>
                  <a:pt x="590" y="41"/>
                  <a:pt x="599" y="71"/>
                </a:cubicBezTo>
                <a:cubicBezTo>
                  <a:pt x="605" y="92"/>
                  <a:pt x="596" y="109"/>
                  <a:pt x="596" y="109"/>
                </a:cubicBezTo>
                <a:close/>
              </a:path>
            </a:pathLst>
          </a:custGeom>
          <a:solidFill>
            <a:srgbClr val="F0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nvGrpSpPr>
          <p:cNvPr id="155" name="Group 154"/>
          <p:cNvGrpSpPr/>
          <p:nvPr/>
        </p:nvGrpSpPr>
        <p:grpSpPr>
          <a:xfrm>
            <a:off x="2203510" y="2352372"/>
            <a:ext cx="1184794" cy="1005355"/>
            <a:chOff x="2642871" y="2013923"/>
            <a:chExt cx="1059867" cy="899348"/>
          </a:xfrm>
        </p:grpSpPr>
        <p:sp>
          <p:nvSpPr>
            <p:cNvPr id="156" name="TextBox 72"/>
            <p:cNvSpPr txBox="1">
              <a:spLocks noChangeArrowheads="1"/>
            </p:cNvSpPr>
            <p:nvPr/>
          </p:nvSpPr>
          <p:spPr bwMode="auto">
            <a:xfrm>
              <a:off x="2642871" y="2636272"/>
              <a:ext cx="10598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1200" b="1">
                  <a:solidFill>
                    <a:schemeClr val="bg1"/>
                  </a:solidFill>
                  <a:latin typeface="Arial"/>
                  <a:ea typeface="ＭＳ Ｐゴシック" pitchFamily="34" charset="-128"/>
                </a:defRPr>
              </a:lvl1pPr>
              <a:lvl2pPr marL="742950" indent="-285750" eaLnBrk="0" hangingPunct="0">
                <a:defRPr>
                  <a:latin typeface="Arial" pitchFamily="34" charset="0"/>
                  <a:ea typeface="ＭＳ Ｐゴシック" pitchFamily="34" charset="-128"/>
                </a:defRPr>
              </a:lvl2pPr>
              <a:lvl3pPr marL="1143000" indent="-228600" eaLnBrk="0" hangingPunct="0">
                <a:defRPr>
                  <a:latin typeface="Arial" pitchFamily="34" charset="0"/>
                  <a:ea typeface="ＭＳ Ｐゴシック" pitchFamily="34" charset="-128"/>
                </a:defRPr>
              </a:lvl3pPr>
              <a:lvl4pPr marL="1600200" indent="-228600" eaLnBrk="0" hangingPunct="0">
                <a:defRPr>
                  <a:latin typeface="Arial" pitchFamily="34" charset="0"/>
                  <a:ea typeface="ＭＳ Ｐゴシック" pitchFamily="34" charset="-128"/>
                </a:defRPr>
              </a:lvl4pPr>
              <a:lvl5pPr marL="2057400" indent="-228600" eaLnBrk="0" hangingPunct="0">
                <a:defRPr>
                  <a:latin typeface="Arial" pitchFamily="34" charset="0"/>
                  <a:ea typeface="ＭＳ Ｐゴシック" pitchFamily="34" charset="-128"/>
                </a:defRPr>
              </a:lvl5pPr>
              <a:lvl6pPr marL="2514600" indent="-228600" eaLnBrk="0" fontAlgn="base" hangingPunct="0">
                <a:spcBef>
                  <a:spcPct val="0"/>
                </a:spcBef>
                <a:spcAft>
                  <a:spcPct val="0"/>
                </a:spcAft>
                <a:defRPr>
                  <a:latin typeface="Arial" pitchFamily="34" charset="0"/>
                  <a:ea typeface="ＭＳ Ｐゴシック" pitchFamily="34" charset="-128"/>
                </a:defRPr>
              </a:lvl6pPr>
              <a:lvl7pPr marL="2971800" indent="-228600" eaLnBrk="0" fontAlgn="base" hangingPunct="0">
                <a:spcBef>
                  <a:spcPct val="0"/>
                </a:spcBef>
                <a:spcAft>
                  <a:spcPct val="0"/>
                </a:spcAft>
                <a:defRPr>
                  <a:latin typeface="Arial" pitchFamily="34" charset="0"/>
                  <a:ea typeface="ＭＳ Ｐゴシック" pitchFamily="34" charset="-128"/>
                </a:defRPr>
              </a:lvl7pPr>
              <a:lvl8pPr marL="3429000" indent="-228600" eaLnBrk="0" fontAlgn="base" hangingPunct="0">
                <a:spcBef>
                  <a:spcPct val="0"/>
                </a:spcBef>
                <a:spcAft>
                  <a:spcPct val="0"/>
                </a:spcAft>
                <a:defRPr>
                  <a:latin typeface="Arial" pitchFamily="34" charset="0"/>
                  <a:ea typeface="ＭＳ Ｐゴシック" pitchFamily="34" charset="-128"/>
                </a:defRPr>
              </a:lvl8pPr>
              <a:lvl9pPr marL="3886200" indent="-228600" eaLnBrk="0" fontAlgn="base" hangingPunct="0">
                <a:spcBef>
                  <a:spcPct val="0"/>
                </a:spcBef>
                <a:spcAft>
                  <a:spcPct val="0"/>
                </a:spcAft>
                <a:defRPr>
                  <a:latin typeface="Arial" pitchFamily="34" charset="0"/>
                  <a:ea typeface="ＭＳ Ｐゴシック" pitchFamily="34" charset="-128"/>
                </a:defRPr>
              </a:lvl9pPr>
            </a:lstStyle>
            <a:p>
              <a:r>
                <a:rPr lang="en-US" sz="1400" dirty="0">
                  <a:solidFill>
                    <a:schemeClr val="tx1"/>
                  </a:solidFill>
                </a:rPr>
                <a:t>Any Device</a:t>
              </a:r>
            </a:p>
          </p:txBody>
        </p:sp>
        <p:grpSp>
          <p:nvGrpSpPr>
            <p:cNvPr id="157" name="Group 156"/>
            <p:cNvGrpSpPr/>
            <p:nvPr/>
          </p:nvGrpSpPr>
          <p:grpSpPr>
            <a:xfrm>
              <a:off x="2691370" y="2013923"/>
              <a:ext cx="998538" cy="614363"/>
              <a:chOff x="5586413" y="4000500"/>
              <a:chExt cx="998538" cy="614363"/>
            </a:xfrm>
          </p:grpSpPr>
          <p:sp>
            <p:nvSpPr>
              <p:cNvPr id="158" name="Freeform 328"/>
              <p:cNvSpPr>
                <a:spLocks/>
              </p:cNvSpPr>
              <p:nvPr/>
            </p:nvSpPr>
            <p:spPr bwMode="auto">
              <a:xfrm>
                <a:off x="5991225" y="4494213"/>
                <a:ext cx="65088" cy="33338"/>
              </a:xfrm>
              <a:custGeom>
                <a:avLst/>
                <a:gdLst>
                  <a:gd name="T0" fmla="*/ 8 w 25"/>
                  <a:gd name="T1" fmla="*/ 0 h 13"/>
                  <a:gd name="T2" fmla="*/ 0 w 25"/>
                  <a:gd name="T3" fmla="*/ 0 h 13"/>
                  <a:gd name="T4" fmla="*/ 0 w 25"/>
                  <a:gd name="T5" fmla="*/ 13 h 13"/>
                  <a:gd name="T6" fmla="*/ 8 w 25"/>
                  <a:gd name="T7" fmla="*/ 13 h 13"/>
                  <a:gd name="T8" fmla="*/ 9 w 25"/>
                  <a:gd name="T9" fmla="*/ 13 h 13"/>
                  <a:gd name="T10" fmla="*/ 25 w 25"/>
                  <a:gd name="T11" fmla="*/ 13 h 13"/>
                  <a:gd name="T12" fmla="*/ 25 w 25"/>
                  <a:gd name="T13" fmla="*/ 0 h 13"/>
                  <a:gd name="T14" fmla="*/ 8 w 2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3">
                    <a:moveTo>
                      <a:pt x="8" y="0"/>
                    </a:moveTo>
                    <a:cubicBezTo>
                      <a:pt x="0" y="0"/>
                      <a:pt x="0" y="0"/>
                      <a:pt x="0" y="0"/>
                    </a:cubicBezTo>
                    <a:cubicBezTo>
                      <a:pt x="0" y="13"/>
                      <a:pt x="0" y="13"/>
                      <a:pt x="0" y="13"/>
                    </a:cubicBezTo>
                    <a:cubicBezTo>
                      <a:pt x="4" y="13"/>
                      <a:pt x="7" y="13"/>
                      <a:pt x="8" y="13"/>
                    </a:cubicBezTo>
                    <a:cubicBezTo>
                      <a:pt x="9" y="13"/>
                      <a:pt x="9" y="13"/>
                      <a:pt x="9" y="13"/>
                    </a:cubicBezTo>
                    <a:cubicBezTo>
                      <a:pt x="11" y="13"/>
                      <a:pt x="17" y="13"/>
                      <a:pt x="25" y="13"/>
                    </a:cubicBezTo>
                    <a:cubicBezTo>
                      <a:pt x="25" y="0"/>
                      <a:pt x="25" y="0"/>
                      <a:pt x="25" y="0"/>
                    </a:cubicBezTo>
                    <a:lnTo>
                      <a:pt x="8" y="0"/>
                    </a:lnTo>
                    <a:close/>
                  </a:path>
                </a:pathLst>
              </a:custGeom>
              <a:solidFill>
                <a:srgbClr val="F0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9" name="Freeform 329"/>
              <p:cNvSpPr>
                <a:spLocks/>
              </p:cNvSpPr>
              <p:nvPr/>
            </p:nvSpPr>
            <p:spPr bwMode="auto">
              <a:xfrm>
                <a:off x="5991225" y="4445000"/>
                <a:ext cx="65088" cy="28575"/>
              </a:xfrm>
              <a:custGeom>
                <a:avLst/>
                <a:gdLst>
                  <a:gd name="T0" fmla="*/ 13 w 41"/>
                  <a:gd name="T1" fmla="*/ 0 h 18"/>
                  <a:gd name="T2" fmla="*/ 0 w 41"/>
                  <a:gd name="T3" fmla="*/ 0 h 18"/>
                  <a:gd name="T4" fmla="*/ 0 w 41"/>
                  <a:gd name="T5" fmla="*/ 18 h 18"/>
                  <a:gd name="T6" fmla="*/ 13 w 41"/>
                  <a:gd name="T7" fmla="*/ 18 h 18"/>
                  <a:gd name="T8" fmla="*/ 41 w 41"/>
                  <a:gd name="T9" fmla="*/ 18 h 18"/>
                  <a:gd name="T10" fmla="*/ 41 w 41"/>
                  <a:gd name="T11" fmla="*/ 0 h 18"/>
                  <a:gd name="T12" fmla="*/ 15 w 41"/>
                  <a:gd name="T13" fmla="*/ 0 h 18"/>
                  <a:gd name="T14" fmla="*/ 13 w 41"/>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8">
                    <a:moveTo>
                      <a:pt x="13" y="0"/>
                    </a:moveTo>
                    <a:lnTo>
                      <a:pt x="0" y="0"/>
                    </a:lnTo>
                    <a:lnTo>
                      <a:pt x="0" y="18"/>
                    </a:lnTo>
                    <a:lnTo>
                      <a:pt x="13" y="18"/>
                    </a:lnTo>
                    <a:lnTo>
                      <a:pt x="41" y="18"/>
                    </a:lnTo>
                    <a:lnTo>
                      <a:pt x="41" y="0"/>
                    </a:lnTo>
                    <a:lnTo>
                      <a:pt x="15" y="0"/>
                    </a:lnTo>
                    <a:lnTo>
                      <a:pt x="13" y="0"/>
                    </a:lnTo>
                    <a:close/>
                  </a:path>
                </a:pathLst>
              </a:custGeom>
              <a:solidFill>
                <a:srgbClr val="F0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0" name="Freeform 330"/>
              <p:cNvSpPr>
                <a:spLocks/>
              </p:cNvSpPr>
              <p:nvPr/>
            </p:nvSpPr>
            <p:spPr bwMode="auto">
              <a:xfrm>
                <a:off x="5586413" y="4445000"/>
                <a:ext cx="201613" cy="82550"/>
              </a:xfrm>
              <a:custGeom>
                <a:avLst/>
                <a:gdLst>
                  <a:gd name="T0" fmla="*/ 4 w 78"/>
                  <a:gd name="T1" fmla="*/ 0 h 32"/>
                  <a:gd name="T2" fmla="*/ 27 w 78"/>
                  <a:gd name="T3" fmla="*/ 32 h 32"/>
                  <a:gd name="T4" fmla="*/ 78 w 78"/>
                  <a:gd name="T5" fmla="*/ 32 h 32"/>
                  <a:gd name="T6" fmla="*/ 78 w 78"/>
                  <a:gd name="T7" fmla="*/ 0 h 32"/>
                  <a:gd name="T8" fmla="*/ 4 w 78"/>
                  <a:gd name="T9" fmla="*/ 0 h 32"/>
                </a:gdLst>
                <a:ahLst/>
                <a:cxnLst>
                  <a:cxn ang="0">
                    <a:pos x="T0" y="T1"/>
                  </a:cxn>
                  <a:cxn ang="0">
                    <a:pos x="T2" y="T3"/>
                  </a:cxn>
                  <a:cxn ang="0">
                    <a:pos x="T4" y="T5"/>
                  </a:cxn>
                  <a:cxn ang="0">
                    <a:pos x="T6" y="T7"/>
                  </a:cxn>
                  <a:cxn ang="0">
                    <a:pos x="T8" y="T9"/>
                  </a:cxn>
                </a:cxnLst>
                <a:rect l="0" t="0" r="r" b="b"/>
                <a:pathLst>
                  <a:path w="78" h="32">
                    <a:moveTo>
                      <a:pt x="4" y="0"/>
                    </a:moveTo>
                    <a:cubicBezTo>
                      <a:pt x="4" y="0"/>
                      <a:pt x="0" y="32"/>
                      <a:pt x="27" y="32"/>
                    </a:cubicBezTo>
                    <a:cubicBezTo>
                      <a:pt x="36" y="32"/>
                      <a:pt x="56" y="32"/>
                      <a:pt x="78" y="32"/>
                    </a:cubicBezTo>
                    <a:cubicBezTo>
                      <a:pt x="78" y="0"/>
                      <a:pt x="78" y="0"/>
                      <a:pt x="78" y="0"/>
                    </a:cubicBezTo>
                    <a:lnTo>
                      <a:pt x="4" y="0"/>
                    </a:lnTo>
                    <a:close/>
                  </a:path>
                </a:pathLst>
              </a:custGeom>
              <a:solidFill>
                <a:srgbClr val="F0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1" name="Freeform 331"/>
              <p:cNvSpPr>
                <a:spLocks/>
              </p:cNvSpPr>
              <p:nvPr/>
            </p:nvSpPr>
            <p:spPr bwMode="auto">
              <a:xfrm>
                <a:off x="5672138" y="4000500"/>
                <a:ext cx="681038" cy="423863"/>
              </a:xfrm>
              <a:custGeom>
                <a:avLst/>
                <a:gdLst>
                  <a:gd name="T0" fmla="*/ 18 w 264"/>
                  <a:gd name="T1" fmla="*/ 150 h 164"/>
                  <a:gd name="T2" fmla="*/ 14 w 264"/>
                  <a:gd name="T3" fmla="*/ 145 h 164"/>
                  <a:gd name="T4" fmla="*/ 14 w 264"/>
                  <a:gd name="T5" fmla="*/ 18 h 164"/>
                  <a:gd name="T6" fmla="*/ 18 w 264"/>
                  <a:gd name="T7" fmla="*/ 14 h 164"/>
                  <a:gd name="T8" fmla="*/ 245 w 264"/>
                  <a:gd name="T9" fmla="*/ 14 h 164"/>
                  <a:gd name="T10" fmla="*/ 250 w 264"/>
                  <a:gd name="T11" fmla="*/ 18 h 164"/>
                  <a:gd name="T12" fmla="*/ 250 w 264"/>
                  <a:gd name="T13" fmla="*/ 76 h 164"/>
                  <a:gd name="T14" fmla="*/ 264 w 264"/>
                  <a:gd name="T15" fmla="*/ 76 h 164"/>
                  <a:gd name="T16" fmla="*/ 264 w 264"/>
                  <a:gd name="T17" fmla="*/ 18 h 164"/>
                  <a:gd name="T18" fmla="*/ 245 w 264"/>
                  <a:gd name="T19" fmla="*/ 0 h 164"/>
                  <a:gd name="T20" fmla="*/ 18 w 264"/>
                  <a:gd name="T21" fmla="*/ 0 h 164"/>
                  <a:gd name="T22" fmla="*/ 0 w 264"/>
                  <a:gd name="T23" fmla="*/ 18 h 164"/>
                  <a:gd name="T24" fmla="*/ 0 w 264"/>
                  <a:gd name="T25" fmla="*/ 145 h 164"/>
                  <a:gd name="T26" fmla="*/ 18 w 264"/>
                  <a:gd name="T27" fmla="*/ 164 h 164"/>
                  <a:gd name="T28" fmla="*/ 45 w 264"/>
                  <a:gd name="T29" fmla="*/ 164 h 164"/>
                  <a:gd name="T30" fmla="*/ 45 w 264"/>
                  <a:gd name="T31" fmla="*/ 150 h 164"/>
                  <a:gd name="T32" fmla="*/ 18 w 264"/>
                  <a:gd name="T33" fmla="*/ 1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4">
                    <a:moveTo>
                      <a:pt x="18" y="150"/>
                    </a:moveTo>
                    <a:cubicBezTo>
                      <a:pt x="16" y="150"/>
                      <a:pt x="14" y="148"/>
                      <a:pt x="14" y="145"/>
                    </a:cubicBezTo>
                    <a:cubicBezTo>
                      <a:pt x="14" y="18"/>
                      <a:pt x="14" y="18"/>
                      <a:pt x="14" y="18"/>
                    </a:cubicBezTo>
                    <a:cubicBezTo>
                      <a:pt x="14" y="16"/>
                      <a:pt x="16" y="14"/>
                      <a:pt x="18" y="14"/>
                    </a:cubicBezTo>
                    <a:cubicBezTo>
                      <a:pt x="245" y="14"/>
                      <a:pt x="245" y="14"/>
                      <a:pt x="245" y="14"/>
                    </a:cubicBezTo>
                    <a:cubicBezTo>
                      <a:pt x="248" y="14"/>
                      <a:pt x="250" y="16"/>
                      <a:pt x="250" y="18"/>
                    </a:cubicBezTo>
                    <a:cubicBezTo>
                      <a:pt x="250" y="76"/>
                      <a:pt x="250" y="76"/>
                      <a:pt x="250" y="76"/>
                    </a:cubicBezTo>
                    <a:cubicBezTo>
                      <a:pt x="264" y="76"/>
                      <a:pt x="264" y="76"/>
                      <a:pt x="264" y="76"/>
                    </a:cubicBezTo>
                    <a:cubicBezTo>
                      <a:pt x="264" y="18"/>
                      <a:pt x="264" y="18"/>
                      <a:pt x="264" y="18"/>
                    </a:cubicBezTo>
                    <a:cubicBezTo>
                      <a:pt x="264" y="8"/>
                      <a:pt x="255" y="0"/>
                      <a:pt x="245" y="0"/>
                    </a:cubicBezTo>
                    <a:cubicBezTo>
                      <a:pt x="18" y="0"/>
                      <a:pt x="18" y="0"/>
                      <a:pt x="18" y="0"/>
                    </a:cubicBezTo>
                    <a:cubicBezTo>
                      <a:pt x="8" y="0"/>
                      <a:pt x="0" y="8"/>
                      <a:pt x="0" y="18"/>
                    </a:cubicBezTo>
                    <a:cubicBezTo>
                      <a:pt x="0" y="145"/>
                      <a:pt x="0" y="145"/>
                      <a:pt x="0" y="145"/>
                    </a:cubicBezTo>
                    <a:cubicBezTo>
                      <a:pt x="0" y="156"/>
                      <a:pt x="8" y="164"/>
                      <a:pt x="18" y="164"/>
                    </a:cubicBezTo>
                    <a:cubicBezTo>
                      <a:pt x="45" y="164"/>
                      <a:pt x="45" y="164"/>
                      <a:pt x="45" y="164"/>
                    </a:cubicBezTo>
                    <a:cubicBezTo>
                      <a:pt x="45" y="150"/>
                      <a:pt x="45" y="150"/>
                      <a:pt x="45" y="150"/>
                    </a:cubicBezTo>
                    <a:lnTo>
                      <a:pt x="18" y="150"/>
                    </a:lnTo>
                    <a:close/>
                  </a:path>
                </a:pathLst>
              </a:custGeom>
              <a:solidFill>
                <a:srgbClr val="F0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2" name="Rectangle 332"/>
              <p:cNvSpPr>
                <a:spLocks noChangeArrowheads="1"/>
              </p:cNvSpPr>
              <p:nvPr/>
            </p:nvSpPr>
            <p:spPr bwMode="auto">
              <a:xfrm>
                <a:off x="5991225" y="4387850"/>
                <a:ext cx="65088" cy="36513"/>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3" name="Freeform 333"/>
              <p:cNvSpPr>
                <a:spLocks noEditPoints="1"/>
              </p:cNvSpPr>
              <p:nvPr/>
            </p:nvSpPr>
            <p:spPr bwMode="auto">
              <a:xfrm>
                <a:off x="5795963" y="4279900"/>
                <a:ext cx="190500" cy="288925"/>
              </a:xfrm>
              <a:custGeom>
                <a:avLst/>
                <a:gdLst>
                  <a:gd name="T0" fmla="*/ 38 w 74"/>
                  <a:gd name="T1" fmla="*/ 0 h 112"/>
                  <a:gd name="T2" fmla="*/ 0 w 74"/>
                  <a:gd name="T3" fmla="*/ 100 h 112"/>
                  <a:gd name="T4" fmla="*/ 72 w 74"/>
                  <a:gd name="T5" fmla="*/ 107 h 112"/>
                  <a:gd name="T6" fmla="*/ 38 w 74"/>
                  <a:gd name="T7" fmla="*/ 103 h 112"/>
                  <a:gd name="T8" fmla="*/ 49 w 74"/>
                  <a:gd name="T9" fmla="*/ 99 h 112"/>
                  <a:gd name="T10" fmla="*/ 49 w 74"/>
                  <a:gd name="T11" fmla="*/ 104 h 112"/>
                  <a:gd name="T12" fmla="*/ 65 w 74"/>
                  <a:gd name="T13" fmla="*/ 103 h 112"/>
                  <a:gd name="T14" fmla="*/ 54 w 74"/>
                  <a:gd name="T15" fmla="*/ 103 h 112"/>
                  <a:gd name="T16" fmla="*/ 64 w 74"/>
                  <a:gd name="T17" fmla="*/ 99 h 112"/>
                  <a:gd name="T18" fmla="*/ 8 w 74"/>
                  <a:gd name="T19" fmla="*/ 103 h 112"/>
                  <a:gd name="T20" fmla="*/ 18 w 74"/>
                  <a:gd name="T21" fmla="*/ 99 h 112"/>
                  <a:gd name="T22" fmla="*/ 18 w 74"/>
                  <a:gd name="T23" fmla="*/ 104 h 112"/>
                  <a:gd name="T24" fmla="*/ 34 w 74"/>
                  <a:gd name="T25" fmla="*/ 103 h 112"/>
                  <a:gd name="T26" fmla="*/ 23 w 74"/>
                  <a:gd name="T27" fmla="*/ 103 h 112"/>
                  <a:gd name="T28" fmla="*/ 34 w 74"/>
                  <a:gd name="T29" fmla="*/ 99 h 112"/>
                  <a:gd name="T30" fmla="*/ 7 w 74"/>
                  <a:gd name="T31" fmla="*/ 18 h 112"/>
                  <a:gd name="T32" fmla="*/ 66 w 74"/>
                  <a:gd name="T33" fmla="*/ 18 h 112"/>
                  <a:gd name="T34" fmla="*/ 11 w 74"/>
                  <a:gd name="T35" fmla="*/ 69 h 112"/>
                  <a:gd name="T36" fmla="*/ 42 w 74"/>
                  <a:gd name="T37" fmla="*/ 9 h 112"/>
                  <a:gd name="T38" fmla="*/ 33 w 74"/>
                  <a:gd name="T39" fmla="*/ 10 h 112"/>
                  <a:gd name="T40" fmla="*/ 33 w 74"/>
                  <a:gd name="T41" fmla="*/ 7 h 112"/>
                  <a:gd name="T42" fmla="*/ 54 w 74"/>
                  <a:gd name="T43" fmla="*/ 91 h 112"/>
                  <a:gd name="T44" fmla="*/ 65 w 74"/>
                  <a:gd name="T45" fmla="*/ 91 h 112"/>
                  <a:gd name="T46" fmla="*/ 54 w 74"/>
                  <a:gd name="T47" fmla="*/ 95 h 112"/>
                  <a:gd name="T48" fmla="*/ 50 w 74"/>
                  <a:gd name="T49" fmla="*/ 83 h 112"/>
                  <a:gd name="T50" fmla="*/ 39 w 74"/>
                  <a:gd name="T51" fmla="*/ 87 h 112"/>
                  <a:gd name="T52" fmla="*/ 39 w 74"/>
                  <a:gd name="T53" fmla="*/ 82 h 112"/>
                  <a:gd name="T54" fmla="*/ 50 w 74"/>
                  <a:gd name="T55" fmla="*/ 91 h 112"/>
                  <a:gd name="T56" fmla="*/ 39 w 74"/>
                  <a:gd name="T57" fmla="*/ 95 h 112"/>
                  <a:gd name="T58" fmla="*/ 39 w 74"/>
                  <a:gd name="T59" fmla="*/ 90 h 112"/>
                  <a:gd name="T60" fmla="*/ 50 w 74"/>
                  <a:gd name="T61" fmla="*/ 78 h 112"/>
                  <a:gd name="T62" fmla="*/ 38 w 74"/>
                  <a:gd name="T63" fmla="*/ 78 h 112"/>
                  <a:gd name="T64" fmla="*/ 49 w 74"/>
                  <a:gd name="T65" fmla="*/ 74 h 112"/>
                  <a:gd name="T66" fmla="*/ 54 w 74"/>
                  <a:gd name="T67" fmla="*/ 74 h 112"/>
                  <a:gd name="T68" fmla="*/ 65 w 74"/>
                  <a:gd name="T69" fmla="*/ 74 h 112"/>
                  <a:gd name="T70" fmla="*/ 54 w 74"/>
                  <a:gd name="T71" fmla="*/ 79 h 112"/>
                  <a:gd name="T72" fmla="*/ 34 w 74"/>
                  <a:gd name="T73" fmla="*/ 87 h 112"/>
                  <a:gd name="T74" fmla="*/ 23 w 74"/>
                  <a:gd name="T75" fmla="*/ 83 h 112"/>
                  <a:gd name="T76" fmla="*/ 34 w 74"/>
                  <a:gd name="T77" fmla="*/ 83 h 112"/>
                  <a:gd name="T78" fmla="*/ 34 w 74"/>
                  <a:gd name="T79" fmla="*/ 91 h 112"/>
                  <a:gd name="T80" fmla="*/ 24 w 74"/>
                  <a:gd name="T81" fmla="*/ 95 h 112"/>
                  <a:gd name="T82" fmla="*/ 24 w 74"/>
                  <a:gd name="T83" fmla="*/ 90 h 112"/>
                  <a:gd name="T84" fmla="*/ 34 w 74"/>
                  <a:gd name="T85" fmla="*/ 79 h 112"/>
                  <a:gd name="T86" fmla="*/ 23 w 74"/>
                  <a:gd name="T87" fmla="*/ 74 h 112"/>
                  <a:gd name="T88" fmla="*/ 34 w 74"/>
                  <a:gd name="T89" fmla="*/ 74 h 112"/>
                  <a:gd name="T90" fmla="*/ 18 w 74"/>
                  <a:gd name="T91" fmla="*/ 87 h 112"/>
                  <a:gd name="T92" fmla="*/ 8 w 74"/>
                  <a:gd name="T93" fmla="*/ 83 h 112"/>
                  <a:gd name="T94" fmla="*/ 19 w 74"/>
                  <a:gd name="T95" fmla="*/ 83 h 112"/>
                  <a:gd name="T96" fmla="*/ 19 w 74"/>
                  <a:gd name="T97" fmla="*/ 91 h 112"/>
                  <a:gd name="T98" fmla="*/ 9 w 74"/>
                  <a:gd name="T99" fmla="*/ 95 h 112"/>
                  <a:gd name="T100" fmla="*/ 9 w 74"/>
                  <a:gd name="T101" fmla="*/ 90 h 112"/>
                  <a:gd name="T102" fmla="*/ 18 w 74"/>
                  <a:gd name="T103" fmla="*/ 79 h 112"/>
                  <a:gd name="T104" fmla="*/ 8 w 74"/>
                  <a:gd name="T105" fmla="*/ 74 h 112"/>
                  <a:gd name="T106" fmla="*/ 19 w 74"/>
                  <a:gd name="T107" fmla="*/ 74 h 112"/>
                  <a:gd name="T108" fmla="*/ 64 w 74"/>
                  <a:gd name="T109" fmla="*/ 87 h 112"/>
                  <a:gd name="T110" fmla="*/ 54 w 74"/>
                  <a:gd name="T111" fmla="*/ 83 h 112"/>
                  <a:gd name="T112" fmla="*/ 65 w 74"/>
                  <a:gd name="T113" fmla="*/ 8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112">
                    <a:moveTo>
                      <a:pt x="74" y="7"/>
                    </a:moveTo>
                    <a:cubicBezTo>
                      <a:pt x="74" y="4"/>
                      <a:pt x="72" y="2"/>
                      <a:pt x="69" y="2"/>
                    </a:cubicBezTo>
                    <a:cubicBezTo>
                      <a:pt x="69" y="2"/>
                      <a:pt x="57" y="0"/>
                      <a:pt x="38" y="0"/>
                    </a:cubicBezTo>
                    <a:cubicBezTo>
                      <a:pt x="18" y="0"/>
                      <a:pt x="4" y="2"/>
                      <a:pt x="4" y="2"/>
                    </a:cubicBezTo>
                    <a:cubicBezTo>
                      <a:pt x="1" y="2"/>
                      <a:pt x="0" y="4"/>
                      <a:pt x="0" y="7"/>
                    </a:cubicBezTo>
                    <a:cubicBezTo>
                      <a:pt x="0" y="100"/>
                      <a:pt x="0" y="100"/>
                      <a:pt x="0" y="100"/>
                    </a:cubicBezTo>
                    <a:cubicBezTo>
                      <a:pt x="0" y="102"/>
                      <a:pt x="0" y="106"/>
                      <a:pt x="1" y="108"/>
                    </a:cubicBezTo>
                    <a:cubicBezTo>
                      <a:pt x="1" y="108"/>
                      <a:pt x="3" y="112"/>
                      <a:pt x="36" y="112"/>
                    </a:cubicBezTo>
                    <a:cubicBezTo>
                      <a:pt x="69" y="112"/>
                      <a:pt x="72" y="107"/>
                      <a:pt x="72" y="107"/>
                    </a:cubicBezTo>
                    <a:cubicBezTo>
                      <a:pt x="73" y="105"/>
                      <a:pt x="74" y="102"/>
                      <a:pt x="74" y="100"/>
                    </a:cubicBezTo>
                    <a:lnTo>
                      <a:pt x="74" y="7"/>
                    </a:lnTo>
                    <a:close/>
                    <a:moveTo>
                      <a:pt x="38" y="103"/>
                    </a:moveTo>
                    <a:cubicBezTo>
                      <a:pt x="38" y="99"/>
                      <a:pt x="38" y="99"/>
                      <a:pt x="38" y="99"/>
                    </a:cubicBezTo>
                    <a:cubicBezTo>
                      <a:pt x="38" y="99"/>
                      <a:pt x="39" y="99"/>
                      <a:pt x="39" y="99"/>
                    </a:cubicBezTo>
                    <a:cubicBezTo>
                      <a:pt x="49" y="99"/>
                      <a:pt x="49" y="99"/>
                      <a:pt x="49" y="99"/>
                    </a:cubicBezTo>
                    <a:cubicBezTo>
                      <a:pt x="49" y="99"/>
                      <a:pt x="50" y="99"/>
                      <a:pt x="50" y="99"/>
                    </a:cubicBezTo>
                    <a:cubicBezTo>
                      <a:pt x="50" y="103"/>
                      <a:pt x="50" y="103"/>
                      <a:pt x="50" y="103"/>
                    </a:cubicBezTo>
                    <a:cubicBezTo>
                      <a:pt x="50" y="103"/>
                      <a:pt x="49" y="104"/>
                      <a:pt x="49" y="104"/>
                    </a:cubicBezTo>
                    <a:cubicBezTo>
                      <a:pt x="39" y="104"/>
                      <a:pt x="39" y="104"/>
                      <a:pt x="39" y="104"/>
                    </a:cubicBezTo>
                    <a:cubicBezTo>
                      <a:pt x="39" y="104"/>
                      <a:pt x="38" y="103"/>
                      <a:pt x="38" y="103"/>
                    </a:cubicBezTo>
                    <a:close/>
                    <a:moveTo>
                      <a:pt x="65" y="103"/>
                    </a:moveTo>
                    <a:cubicBezTo>
                      <a:pt x="65" y="103"/>
                      <a:pt x="64" y="104"/>
                      <a:pt x="64" y="104"/>
                    </a:cubicBezTo>
                    <a:cubicBezTo>
                      <a:pt x="54" y="104"/>
                      <a:pt x="54" y="104"/>
                      <a:pt x="54" y="104"/>
                    </a:cubicBezTo>
                    <a:cubicBezTo>
                      <a:pt x="54" y="104"/>
                      <a:pt x="54" y="103"/>
                      <a:pt x="54" y="103"/>
                    </a:cubicBezTo>
                    <a:cubicBezTo>
                      <a:pt x="54" y="99"/>
                      <a:pt x="54" y="99"/>
                      <a:pt x="54" y="99"/>
                    </a:cubicBezTo>
                    <a:cubicBezTo>
                      <a:pt x="54" y="99"/>
                      <a:pt x="54" y="99"/>
                      <a:pt x="54" y="99"/>
                    </a:cubicBezTo>
                    <a:cubicBezTo>
                      <a:pt x="64" y="99"/>
                      <a:pt x="64" y="99"/>
                      <a:pt x="64" y="99"/>
                    </a:cubicBezTo>
                    <a:cubicBezTo>
                      <a:pt x="64" y="99"/>
                      <a:pt x="65" y="99"/>
                      <a:pt x="65" y="99"/>
                    </a:cubicBezTo>
                    <a:lnTo>
                      <a:pt x="65" y="103"/>
                    </a:lnTo>
                    <a:close/>
                    <a:moveTo>
                      <a:pt x="8" y="103"/>
                    </a:moveTo>
                    <a:cubicBezTo>
                      <a:pt x="8" y="99"/>
                      <a:pt x="8" y="99"/>
                      <a:pt x="8" y="99"/>
                    </a:cubicBezTo>
                    <a:cubicBezTo>
                      <a:pt x="8" y="99"/>
                      <a:pt x="8" y="99"/>
                      <a:pt x="9" y="99"/>
                    </a:cubicBezTo>
                    <a:cubicBezTo>
                      <a:pt x="18" y="99"/>
                      <a:pt x="18" y="99"/>
                      <a:pt x="18" y="99"/>
                    </a:cubicBezTo>
                    <a:cubicBezTo>
                      <a:pt x="19" y="99"/>
                      <a:pt x="19" y="99"/>
                      <a:pt x="19" y="99"/>
                    </a:cubicBezTo>
                    <a:cubicBezTo>
                      <a:pt x="19" y="103"/>
                      <a:pt x="19" y="103"/>
                      <a:pt x="19" y="103"/>
                    </a:cubicBezTo>
                    <a:cubicBezTo>
                      <a:pt x="19" y="103"/>
                      <a:pt x="19" y="104"/>
                      <a:pt x="18" y="104"/>
                    </a:cubicBezTo>
                    <a:cubicBezTo>
                      <a:pt x="9" y="104"/>
                      <a:pt x="9" y="104"/>
                      <a:pt x="9" y="104"/>
                    </a:cubicBezTo>
                    <a:cubicBezTo>
                      <a:pt x="8" y="104"/>
                      <a:pt x="8" y="103"/>
                      <a:pt x="8" y="103"/>
                    </a:cubicBezTo>
                    <a:close/>
                    <a:moveTo>
                      <a:pt x="34" y="103"/>
                    </a:moveTo>
                    <a:cubicBezTo>
                      <a:pt x="34" y="103"/>
                      <a:pt x="34" y="104"/>
                      <a:pt x="34" y="104"/>
                    </a:cubicBezTo>
                    <a:cubicBezTo>
                      <a:pt x="24" y="104"/>
                      <a:pt x="24" y="104"/>
                      <a:pt x="24" y="104"/>
                    </a:cubicBezTo>
                    <a:cubicBezTo>
                      <a:pt x="24" y="104"/>
                      <a:pt x="23" y="103"/>
                      <a:pt x="23" y="103"/>
                    </a:cubicBezTo>
                    <a:cubicBezTo>
                      <a:pt x="23" y="99"/>
                      <a:pt x="23" y="99"/>
                      <a:pt x="23" y="99"/>
                    </a:cubicBezTo>
                    <a:cubicBezTo>
                      <a:pt x="23" y="99"/>
                      <a:pt x="24" y="99"/>
                      <a:pt x="24" y="99"/>
                    </a:cubicBezTo>
                    <a:cubicBezTo>
                      <a:pt x="34" y="99"/>
                      <a:pt x="34" y="99"/>
                      <a:pt x="34" y="99"/>
                    </a:cubicBezTo>
                    <a:cubicBezTo>
                      <a:pt x="34" y="99"/>
                      <a:pt x="34" y="99"/>
                      <a:pt x="34" y="99"/>
                    </a:cubicBezTo>
                    <a:lnTo>
                      <a:pt x="34" y="103"/>
                    </a:lnTo>
                    <a:close/>
                    <a:moveTo>
                      <a:pt x="7" y="18"/>
                    </a:moveTo>
                    <a:cubicBezTo>
                      <a:pt x="7" y="16"/>
                      <a:pt x="8" y="14"/>
                      <a:pt x="11" y="14"/>
                    </a:cubicBezTo>
                    <a:cubicBezTo>
                      <a:pt x="63" y="14"/>
                      <a:pt x="63" y="14"/>
                      <a:pt x="63" y="14"/>
                    </a:cubicBezTo>
                    <a:cubicBezTo>
                      <a:pt x="65" y="14"/>
                      <a:pt x="66" y="16"/>
                      <a:pt x="66" y="18"/>
                    </a:cubicBezTo>
                    <a:cubicBezTo>
                      <a:pt x="66" y="65"/>
                      <a:pt x="66" y="65"/>
                      <a:pt x="66" y="65"/>
                    </a:cubicBezTo>
                    <a:cubicBezTo>
                      <a:pt x="66" y="67"/>
                      <a:pt x="65" y="69"/>
                      <a:pt x="63" y="69"/>
                    </a:cubicBezTo>
                    <a:cubicBezTo>
                      <a:pt x="11" y="69"/>
                      <a:pt x="11" y="69"/>
                      <a:pt x="11" y="69"/>
                    </a:cubicBezTo>
                    <a:cubicBezTo>
                      <a:pt x="8" y="69"/>
                      <a:pt x="7" y="67"/>
                      <a:pt x="7" y="65"/>
                    </a:cubicBezTo>
                    <a:lnTo>
                      <a:pt x="7" y="18"/>
                    </a:lnTo>
                    <a:close/>
                    <a:moveTo>
                      <a:pt x="42" y="9"/>
                    </a:moveTo>
                    <a:cubicBezTo>
                      <a:pt x="42" y="9"/>
                      <a:pt x="42" y="9"/>
                      <a:pt x="42" y="9"/>
                    </a:cubicBezTo>
                    <a:cubicBezTo>
                      <a:pt x="42" y="10"/>
                      <a:pt x="41" y="10"/>
                      <a:pt x="40" y="10"/>
                    </a:cubicBezTo>
                    <a:cubicBezTo>
                      <a:pt x="33" y="10"/>
                      <a:pt x="33" y="10"/>
                      <a:pt x="33" y="10"/>
                    </a:cubicBezTo>
                    <a:cubicBezTo>
                      <a:pt x="32" y="10"/>
                      <a:pt x="32" y="10"/>
                      <a:pt x="32" y="9"/>
                    </a:cubicBezTo>
                    <a:cubicBezTo>
                      <a:pt x="32" y="9"/>
                      <a:pt x="32" y="9"/>
                      <a:pt x="32" y="9"/>
                    </a:cubicBezTo>
                    <a:cubicBezTo>
                      <a:pt x="32" y="8"/>
                      <a:pt x="32" y="7"/>
                      <a:pt x="33" y="7"/>
                    </a:cubicBezTo>
                    <a:cubicBezTo>
                      <a:pt x="40" y="7"/>
                      <a:pt x="40" y="7"/>
                      <a:pt x="40" y="7"/>
                    </a:cubicBezTo>
                    <a:cubicBezTo>
                      <a:pt x="41" y="7"/>
                      <a:pt x="42" y="8"/>
                      <a:pt x="42" y="9"/>
                    </a:cubicBezTo>
                    <a:close/>
                    <a:moveTo>
                      <a:pt x="54" y="91"/>
                    </a:moveTo>
                    <a:cubicBezTo>
                      <a:pt x="54" y="91"/>
                      <a:pt x="54" y="90"/>
                      <a:pt x="54" y="90"/>
                    </a:cubicBezTo>
                    <a:cubicBezTo>
                      <a:pt x="64" y="90"/>
                      <a:pt x="64" y="90"/>
                      <a:pt x="64" y="90"/>
                    </a:cubicBezTo>
                    <a:cubicBezTo>
                      <a:pt x="64" y="90"/>
                      <a:pt x="65" y="91"/>
                      <a:pt x="65" y="91"/>
                    </a:cubicBezTo>
                    <a:cubicBezTo>
                      <a:pt x="65" y="94"/>
                      <a:pt x="65" y="94"/>
                      <a:pt x="65" y="94"/>
                    </a:cubicBezTo>
                    <a:cubicBezTo>
                      <a:pt x="65" y="95"/>
                      <a:pt x="64" y="95"/>
                      <a:pt x="64" y="95"/>
                    </a:cubicBezTo>
                    <a:cubicBezTo>
                      <a:pt x="54" y="95"/>
                      <a:pt x="54" y="95"/>
                      <a:pt x="54" y="95"/>
                    </a:cubicBezTo>
                    <a:cubicBezTo>
                      <a:pt x="54" y="95"/>
                      <a:pt x="54" y="95"/>
                      <a:pt x="54" y="94"/>
                    </a:cubicBezTo>
                    <a:lnTo>
                      <a:pt x="54" y="91"/>
                    </a:lnTo>
                    <a:close/>
                    <a:moveTo>
                      <a:pt x="50" y="83"/>
                    </a:moveTo>
                    <a:cubicBezTo>
                      <a:pt x="50" y="86"/>
                      <a:pt x="50" y="86"/>
                      <a:pt x="50" y="86"/>
                    </a:cubicBezTo>
                    <a:cubicBezTo>
                      <a:pt x="50" y="87"/>
                      <a:pt x="49" y="87"/>
                      <a:pt x="49" y="87"/>
                    </a:cubicBezTo>
                    <a:cubicBezTo>
                      <a:pt x="39" y="87"/>
                      <a:pt x="39" y="87"/>
                      <a:pt x="39" y="87"/>
                    </a:cubicBezTo>
                    <a:cubicBezTo>
                      <a:pt x="39" y="87"/>
                      <a:pt x="38" y="87"/>
                      <a:pt x="38" y="86"/>
                    </a:cubicBezTo>
                    <a:cubicBezTo>
                      <a:pt x="38" y="83"/>
                      <a:pt x="38" y="83"/>
                      <a:pt x="38" y="83"/>
                    </a:cubicBezTo>
                    <a:cubicBezTo>
                      <a:pt x="38" y="82"/>
                      <a:pt x="39" y="82"/>
                      <a:pt x="39" y="82"/>
                    </a:cubicBezTo>
                    <a:cubicBezTo>
                      <a:pt x="49" y="82"/>
                      <a:pt x="49" y="82"/>
                      <a:pt x="49" y="82"/>
                    </a:cubicBezTo>
                    <a:cubicBezTo>
                      <a:pt x="49" y="82"/>
                      <a:pt x="50" y="82"/>
                      <a:pt x="50" y="83"/>
                    </a:cubicBezTo>
                    <a:close/>
                    <a:moveTo>
                      <a:pt x="50" y="91"/>
                    </a:moveTo>
                    <a:cubicBezTo>
                      <a:pt x="50" y="94"/>
                      <a:pt x="50" y="94"/>
                      <a:pt x="50" y="94"/>
                    </a:cubicBezTo>
                    <a:cubicBezTo>
                      <a:pt x="50" y="95"/>
                      <a:pt x="49" y="95"/>
                      <a:pt x="49" y="95"/>
                    </a:cubicBezTo>
                    <a:cubicBezTo>
                      <a:pt x="39" y="95"/>
                      <a:pt x="39" y="95"/>
                      <a:pt x="39" y="95"/>
                    </a:cubicBezTo>
                    <a:cubicBezTo>
                      <a:pt x="39" y="95"/>
                      <a:pt x="38" y="95"/>
                      <a:pt x="38" y="94"/>
                    </a:cubicBezTo>
                    <a:cubicBezTo>
                      <a:pt x="38" y="91"/>
                      <a:pt x="38" y="91"/>
                      <a:pt x="38" y="91"/>
                    </a:cubicBezTo>
                    <a:cubicBezTo>
                      <a:pt x="38" y="91"/>
                      <a:pt x="39" y="90"/>
                      <a:pt x="39" y="90"/>
                    </a:cubicBezTo>
                    <a:cubicBezTo>
                      <a:pt x="49" y="90"/>
                      <a:pt x="49" y="90"/>
                      <a:pt x="49" y="90"/>
                    </a:cubicBezTo>
                    <a:cubicBezTo>
                      <a:pt x="49" y="90"/>
                      <a:pt x="50" y="91"/>
                      <a:pt x="50" y="91"/>
                    </a:cubicBezTo>
                    <a:close/>
                    <a:moveTo>
                      <a:pt x="50" y="78"/>
                    </a:moveTo>
                    <a:cubicBezTo>
                      <a:pt x="50" y="78"/>
                      <a:pt x="49" y="79"/>
                      <a:pt x="49" y="79"/>
                    </a:cubicBezTo>
                    <a:cubicBezTo>
                      <a:pt x="39" y="79"/>
                      <a:pt x="39" y="79"/>
                      <a:pt x="39" y="79"/>
                    </a:cubicBezTo>
                    <a:cubicBezTo>
                      <a:pt x="39" y="79"/>
                      <a:pt x="38" y="78"/>
                      <a:pt x="38" y="78"/>
                    </a:cubicBezTo>
                    <a:cubicBezTo>
                      <a:pt x="38" y="74"/>
                      <a:pt x="38" y="74"/>
                      <a:pt x="38" y="74"/>
                    </a:cubicBezTo>
                    <a:cubicBezTo>
                      <a:pt x="38" y="74"/>
                      <a:pt x="39" y="74"/>
                      <a:pt x="39" y="74"/>
                    </a:cubicBezTo>
                    <a:cubicBezTo>
                      <a:pt x="49" y="74"/>
                      <a:pt x="49" y="74"/>
                      <a:pt x="49" y="74"/>
                    </a:cubicBezTo>
                    <a:cubicBezTo>
                      <a:pt x="49" y="74"/>
                      <a:pt x="50" y="74"/>
                      <a:pt x="50" y="74"/>
                    </a:cubicBezTo>
                    <a:lnTo>
                      <a:pt x="50" y="78"/>
                    </a:lnTo>
                    <a:close/>
                    <a:moveTo>
                      <a:pt x="54" y="74"/>
                    </a:moveTo>
                    <a:cubicBezTo>
                      <a:pt x="54" y="74"/>
                      <a:pt x="54" y="74"/>
                      <a:pt x="54" y="74"/>
                    </a:cubicBezTo>
                    <a:cubicBezTo>
                      <a:pt x="64" y="74"/>
                      <a:pt x="64" y="74"/>
                      <a:pt x="64" y="74"/>
                    </a:cubicBezTo>
                    <a:cubicBezTo>
                      <a:pt x="64" y="74"/>
                      <a:pt x="65" y="74"/>
                      <a:pt x="65" y="74"/>
                    </a:cubicBezTo>
                    <a:cubicBezTo>
                      <a:pt x="65" y="78"/>
                      <a:pt x="65" y="78"/>
                      <a:pt x="65" y="78"/>
                    </a:cubicBezTo>
                    <a:cubicBezTo>
                      <a:pt x="65" y="78"/>
                      <a:pt x="64" y="79"/>
                      <a:pt x="64" y="79"/>
                    </a:cubicBezTo>
                    <a:cubicBezTo>
                      <a:pt x="54" y="79"/>
                      <a:pt x="54" y="79"/>
                      <a:pt x="54" y="79"/>
                    </a:cubicBezTo>
                    <a:cubicBezTo>
                      <a:pt x="54" y="79"/>
                      <a:pt x="54" y="78"/>
                      <a:pt x="54" y="78"/>
                    </a:cubicBezTo>
                    <a:lnTo>
                      <a:pt x="54" y="74"/>
                    </a:lnTo>
                    <a:close/>
                    <a:moveTo>
                      <a:pt x="34" y="87"/>
                    </a:moveTo>
                    <a:cubicBezTo>
                      <a:pt x="24" y="87"/>
                      <a:pt x="24" y="87"/>
                      <a:pt x="24" y="87"/>
                    </a:cubicBezTo>
                    <a:cubicBezTo>
                      <a:pt x="24" y="87"/>
                      <a:pt x="23" y="87"/>
                      <a:pt x="23" y="86"/>
                    </a:cubicBezTo>
                    <a:cubicBezTo>
                      <a:pt x="23" y="83"/>
                      <a:pt x="23" y="83"/>
                      <a:pt x="23" y="83"/>
                    </a:cubicBezTo>
                    <a:cubicBezTo>
                      <a:pt x="23" y="82"/>
                      <a:pt x="24" y="82"/>
                      <a:pt x="24" y="82"/>
                    </a:cubicBezTo>
                    <a:cubicBezTo>
                      <a:pt x="34" y="82"/>
                      <a:pt x="34" y="82"/>
                      <a:pt x="34" y="82"/>
                    </a:cubicBezTo>
                    <a:cubicBezTo>
                      <a:pt x="34" y="82"/>
                      <a:pt x="34" y="82"/>
                      <a:pt x="34" y="83"/>
                    </a:cubicBezTo>
                    <a:cubicBezTo>
                      <a:pt x="34" y="86"/>
                      <a:pt x="34" y="86"/>
                      <a:pt x="34" y="86"/>
                    </a:cubicBezTo>
                    <a:cubicBezTo>
                      <a:pt x="34" y="87"/>
                      <a:pt x="34" y="87"/>
                      <a:pt x="34" y="87"/>
                    </a:cubicBezTo>
                    <a:close/>
                    <a:moveTo>
                      <a:pt x="34" y="91"/>
                    </a:moveTo>
                    <a:cubicBezTo>
                      <a:pt x="34" y="94"/>
                      <a:pt x="34" y="94"/>
                      <a:pt x="34" y="94"/>
                    </a:cubicBezTo>
                    <a:cubicBezTo>
                      <a:pt x="34" y="95"/>
                      <a:pt x="34" y="95"/>
                      <a:pt x="34" y="95"/>
                    </a:cubicBezTo>
                    <a:cubicBezTo>
                      <a:pt x="24" y="95"/>
                      <a:pt x="24" y="95"/>
                      <a:pt x="24" y="95"/>
                    </a:cubicBezTo>
                    <a:cubicBezTo>
                      <a:pt x="24" y="95"/>
                      <a:pt x="23" y="95"/>
                      <a:pt x="23" y="94"/>
                    </a:cubicBezTo>
                    <a:cubicBezTo>
                      <a:pt x="23" y="91"/>
                      <a:pt x="23" y="91"/>
                      <a:pt x="23" y="91"/>
                    </a:cubicBezTo>
                    <a:cubicBezTo>
                      <a:pt x="23" y="91"/>
                      <a:pt x="24" y="90"/>
                      <a:pt x="24" y="90"/>
                    </a:cubicBezTo>
                    <a:cubicBezTo>
                      <a:pt x="34" y="90"/>
                      <a:pt x="34" y="90"/>
                      <a:pt x="34" y="90"/>
                    </a:cubicBezTo>
                    <a:cubicBezTo>
                      <a:pt x="34" y="90"/>
                      <a:pt x="34" y="91"/>
                      <a:pt x="34" y="91"/>
                    </a:cubicBezTo>
                    <a:close/>
                    <a:moveTo>
                      <a:pt x="34" y="79"/>
                    </a:moveTo>
                    <a:cubicBezTo>
                      <a:pt x="24" y="79"/>
                      <a:pt x="24" y="79"/>
                      <a:pt x="24" y="79"/>
                    </a:cubicBezTo>
                    <a:cubicBezTo>
                      <a:pt x="24" y="79"/>
                      <a:pt x="23" y="78"/>
                      <a:pt x="23" y="78"/>
                    </a:cubicBezTo>
                    <a:cubicBezTo>
                      <a:pt x="23" y="74"/>
                      <a:pt x="23" y="74"/>
                      <a:pt x="23" y="74"/>
                    </a:cubicBezTo>
                    <a:cubicBezTo>
                      <a:pt x="23" y="74"/>
                      <a:pt x="24" y="74"/>
                      <a:pt x="24" y="74"/>
                    </a:cubicBezTo>
                    <a:cubicBezTo>
                      <a:pt x="34" y="74"/>
                      <a:pt x="34" y="74"/>
                      <a:pt x="34" y="74"/>
                    </a:cubicBezTo>
                    <a:cubicBezTo>
                      <a:pt x="34" y="74"/>
                      <a:pt x="34" y="74"/>
                      <a:pt x="34" y="74"/>
                    </a:cubicBezTo>
                    <a:cubicBezTo>
                      <a:pt x="34" y="78"/>
                      <a:pt x="34" y="78"/>
                      <a:pt x="34" y="78"/>
                    </a:cubicBezTo>
                    <a:cubicBezTo>
                      <a:pt x="34" y="78"/>
                      <a:pt x="34" y="79"/>
                      <a:pt x="34" y="79"/>
                    </a:cubicBezTo>
                    <a:close/>
                    <a:moveTo>
                      <a:pt x="18" y="87"/>
                    </a:moveTo>
                    <a:cubicBezTo>
                      <a:pt x="9" y="87"/>
                      <a:pt x="9" y="87"/>
                      <a:pt x="9" y="87"/>
                    </a:cubicBezTo>
                    <a:cubicBezTo>
                      <a:pt x="8" y="87"/>
                      <a:pt x="8" y="87"/>
                      <a:pt x="8" y="86"/>
                    </a:cubicBezTo>
                    <a:cubicBezTo>
                      <a:pt x="8" y="83"/>
                      <a:pt x="8" y="83"/>
                      <a:pt x="8" y="83"/>
                    </a:cubicBezTo>
                    <a:cubicBezTo>
                      <a:pt x="8" y="82"/>
                      <a:pt x="8" y="82"/>
                      <a:pt x="9" y="82"/>
                    </a:cubicBezTo>
                    <a:cubicBezTo>
                      <a:pt x="18" y="82"/>
                      <a:pt x="18" y="82"/>
                      <a:pt x="18" y="82"/>
                    </a:cubicBezTo>
                    <a:cubicBezTo>
                      <a:pt x="19" y="82"/>
                      <a:pt x="19" y="82"/>
                      <a:pt x="19" y="83"/>
                    </a:cubicBezTo>
                    <a:cubicBezTo>
                      <a:pt x="19" y="86"/>
                      <a:pt x="19" y="86"/>
                      <a:pt x="19" y="86"/>
                    </a:cubicBezTo>
                    <a:cubicBezTo>
                      <a:pt x="19" y="87"/>
                      <a:pt x="19" y="87"/>
                      <a:pt x="18" y="87"/>
                    </a:cubicBezTo>
                    <a:close/>
                    <a:moveTo>
                      <a:pt x="19" y="91"/>
                    </a:moveTo>
                    <a:cubicBezTo>
                      <a:pt x="19" y="94"/>
                      <a:pt x="19" y="94"/>
                      <a:pt x="19" y="94"/>
                    </a:cubicBezTo>
                    <a:cubicBezTo>
                      <a:pt x="19" y="95"/>
                      <a:pt x="19" y="95"/>
                      <a:pt x="18" y="95"/>
                    </a:cubicBezTo>
                    <a:cubicBezTo>
                      <a:pt x="9" y="95"/>
                      <a:pt x="9" y="95"/>
                      <a:pt x="9" y="95"/>
                    </a:cubicBezTo>
                    <a:cubicBezTo>
                      <a:pt x="8" y="95"/>
                      <a:pt x="8" y="95"/>
                      <a:pt x="8" y="94"/>
                    </a:cubicBezTo>
                    <a:cubicBezTo>
                      <a:pt x="8" y="91"/>
                      <a:pt x="8" y="91"/>
                      <a:pt x="8" y="91"/>
                    </a:cubicBezTo>
                    <a:cubicBezTo>
                      <a:pt x="8" y="91"/>
                      <a:pt x="8" y="90"/>
                      <a:pt x="9" y="90"/>
                    </a:cubicBezTo>
                    <a:cubicBezTo>
                      <a:pt x="18" y="90"/>
                      <a:pt x="18" y="90"/>
                      <a:pt x="18" y="90"/>
                    </a:cubicBezTo>
                    <a:cubicBezTo>
                      <a:pt x="19" y="90"/>
                      <a:pt x="19" y="91"/>
                      <a:pt x="19" y="91"/>
                    </a:cubicBezTo>
                    <a:close/>
                    <a:moveTo>
                      <a:pt x="18" y="79"/>
                    </a:moveTo>
                    <a:cubicBezTo>
                      <a:pt x="9" y="79"/>
                      <a:pt x="9" y="79"/>
                      <a:pt x="9" y="79"/>
                    </a:cubicBezTo>
                    <a:cubicBezTo>
                      <a:pt x="8" y="79"/>
                      <a:pt x="8" y="78"/>
                      <a:pt x="8" y="78"/>
                    </a:cubicBezTo>
                    <a:cubicBezTo>
                      <a:pt x="8" y="74"/>
                      <a:pt x="8" y="74"/>
                      <a:pt x="8" y="74"/>
                    </a:cubicBezTo>
                    <a:cubicBezTo>
                      <a:pt x="8" y="74"/>
                      <a:pt x="8" y="74"/>
                      <a:pt x="9" y="74"/>
                    </a:cubicBezTo>
                    <a:cubicBezTo>
                      <a:pt x="18" y="74"/>
                      <a:pt x="18" y="74"/>
                      <a:pt x="18" y="74"/>
                    </a:cubicBezTo>
                    <a:cubicBezTo>
                      <a:pt x="19" y="74"/>
                      <a:pt x="19" y="74"/>
                      <a:pt x="19" y="74"/>
                    </a:cubicBezTo>
                    <a:cubicBezTo>
                      <a:pt x="19" y="78"/>
                      <a:pt x="19" y="78"/>
                      <a:pt x="19" y="78"/>
                    </a:cubicBezTo>
                    <a:cubicBezTo>
                      <a:pt x="19" y="78"/>
                      <a:pt x="19" y="79"/>
                      <a:pt x="18" y="79"/>
                    </a:cubicBezTo>
                    <a:close/>
                    <a:moveTo>
                      <a:pt x="64" y="87"/>
                    </a:moveTo>
                    <a:cubicBezTo>
                      <a:pt x="54" y="87"/>
                      <a:pt x="54" y="87"/>
                      <a:pt x="54" y="87"/>
                    </a:cubicBezTo>
                    <a:cubicBezTo>
                      <a:pt x="54" y="87"/>
                      <a:pt x="54" y="87"/>
                      <a:pt x="54" y="86"/>
                    </a:cubicBezTo>
                    <a:cubicBezTo>
                      <a:pt x="54" y="83"/>
                      <a:pt x="54" y="83"/>
                      <a:pt x="54" y="83"/>
                    </a:cubicBezTo>
                    <a:cubicBezTo>
                      <a:pt x="54" y="82"/>
                      <a:pt x="54" y="82"/>
                      <a:pt x="54" y="82"/>
                    </a:cubicBezTo>
                    <a:cubicBezTo>
                      <a:pt x="64" y="82"/>
                      <a:pt x="64" y="82"/>
                      <a:pt x="64" y="82"/>
                    </a:cubicBezTo>
                    <a:cubicBezTo>
                      <a:pt x="64" y="82"/>
                      <a:pt x="65" y="82"/>
                      <a:pt x="65" y="83"/>
                    </a:cubicBezTo>
                    <a:cubicBezTo>
                      <a:pt x="65" y="86"/>
                      <a:pt x="65" y="86"/>
                      <a:pt x="65" y="86"/>
                    </a:cubicBezTo>
                    <a:cubicBezTo>
                      <a:pt x="65" y="87"/>
                      <a:pt x="64" y="87"/>
                      <a:pt x="64" y="87"/>
                    </a:cubicBezTo>
                    <a:close/>
                  </a:path>
                </a:pathLst>
              </a:custGeom>
              <a:solidFill>
                <a:srgbClr val="F0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4" name="Freeform 334"/>
              <p:cNvSpPr>
                <a:spLocks noEditPoints="1"/>
              </p:cNvSpPr>
              <p:nvPr/>
            </p:nvSpPr>
            <p:spPr bwMode="auto">
              <a:xfrm>
                <a:off x="6129338" y="4205288"/>
                <a:ext cx="455613" cy="355600"/>
              </a:xfrm>
              <a:custGeom>
                <a:avLst/>
                <a:gdLst>
                  <a:gd name="T0" fmla="*/ 164 w 177"/>
                  <a:gd name="T1" fmla="*/ 0 h 138"/>
                  <a:gd name="T2" fmla="*/ 12 w 177"/>
                  <a:gd name="T3" fmla="*/ 0 h 138"/>
                  <a:gd name="T4" fmla="*/ 0 w 177"/>
                  <a:gd name="T5" fmla="*/ 12 h 138"/>
                  <a:gd name="T6" fmla="*/ 0 w 177"/>
                  <a:gd name="T7" fmla="*/ 48 h 138"/>
                  <a:gd name="T8" fmla="*/ 19 w 177"/>
                  <a:gd name="T9" fmla="*/ 48 h 138"/>
                  <a:gd name="T10" fmla="*/ 19 w 177"/>
                  <a:gd name="T11" fmla="*/ 18 h 138"/>
                  <a:gd name="T12" fmla="*/ 19 w 177"/>
                  <a:gd name="T13" fmla="*/ 17 h 138"/>
                  <a:gd name="T14" fmla="*/ 159 w 177"/>
                  <a:gd name="T15" fmla="*/ 17 h 138"/>
                  <a:gd name="T16" fmla="*/ 159 w 177"/>
                  <a:gd name="T17" fmla="*/ 18 h 138"/>
                  <a:gd name="T18" fmla="*/ 159 w 177"/>
                  <a:gd name="T19" fmla="*/ 121 h 138"/>
                  <a:gd name="T20" fmla="*/ 159 w 177"/>
                  <a:gd name="T21" fmla="*/ 121 h 138"/>
                  <a:gd name="T22" fmla="*/ 43 w 177"/>
                  <a:gd name="T23" fmla="*/ 121 h 138"/>
                  <a:gd name="T24" fmla="*/ 43 w 177"/>
                  <a:gd name="T25" fmla="*/ 138 h 138"/>
                  <a:gd name="T26" fmla="*/ 164 w 177"/>
                  <a:gd name="T27" fmla="*/ 138 h 138"/>
                  <a:gd name="T28" fmla="*/ 177 w 177"/>
                  <a:gd name="T29" fmla="*/ 125 h 138"/>
                  <a:gd name="T30" fmla="*/ 177 w 177"/>
                  <a:gd name="T31" fmla="*/ 12 h 138"/>
                  <a:gd name="T32" fmla="*/ 164 w 177"/>
                  <a:gd name="T33" fmla="*/ 0 h 138"/>
                  <a:gd name="T34" fmla="*/ 168 w 177"/>
                  <a:gd name="T35" fmla="*/ 71 h 138"/>
                  <a:gd name="T36" fmla="*/ 163 w 177"/>
                  <a:gd name="T37" fmla="*/ 66 h 138"/>
                  <a:gd name="T38" fmla="*/ 168 w 177"/>
                  <a:gd name="T39" fmla="*/ 61 h 138"/>
                  <a:gd name="T40" fmla="*/ 173 w 177"/>
                  <a:gd name="T41" fmla="*/ 66 h 138"/>
                  <a:gd name="T42" fmla="*/ 168 w 177"/>
                  <a:gd name="T43"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38">
                    <a:moveTo>
                      <a:pt x="164" y="0"/>
                    </a:moveTo>
                    <a:cubicBezTo>
                      <a:pt x="12" y="0"/>
                      <a:pt x="12" y="0"/>
                      <a:pt x="12" y="0"/>
                    </a:cubicBezTo>
                    <a:cubicBezTo>
                      <a:pt x="4" y="0"/>
                      <a:pt x="0" y="4"/>
                      <a:pt x="0" y="12"/>
                    </a:cubicBezTo>
                    <a:cubicBezTo>
                      <a:pt x="0" y="48"/>
                      <a:pt x="0" y="48"/>
                      <a:pt x="0" y="48"/>
                    </a:cubicBezTo>
                    <a:cubicBezTo>
                      <a:pt x="19" y="48"/>
                      <a:pt x="19" y="48"/>
                      <a:pt x="19" y="48"/>
                    </a:cubicBezTo>
                    <a:cubicBezTo>
                      <a:pt x="19" y="18"/>
                      <a:pt x="19" y="18"/>
                      <a:pt x="19" y="18"/>
                    </a:cubicBezTo>
                    <a:cubicBezTo>
                      <a:pt x="19" y="17"/>
                      <a:pt x="19" y="17"/>
                      <a:pt x="19" y="17"/>
                    </a:cubicBezTo>
                    <a:cubicBezTo>
                      <a:pt x="159" y="17"/>
                      <a:pt x="159" y="17"/>
                      <a:pt x="159" y="17"/>
                    </a:cubicBezTo>
                    <a:cubicBezTo>
                      <a:pt x="159" y="17"/>
                      <a:pt x="159" y="17"/>
                      <a:pt x="159" y="18"/>
                    </a:cubicBezTo>
                    <a:cubicBezTo>
                      <a:pt x="159" y="121"/>
                      <a:pt x="159" y="121"/>
                      <a:pt x="159" y="121"/>
                    </a:cubicBezTo>
                    <a:cubicBezTo>
                      <a:pt x="159" y="121"/>
                      <a:pt x="159" y="121"/>
                      <a:pt x="159" y="121"/>
                    </a:cubicBezTo>
                    <a:cubicBezTo>
                      <a:pt x="43" y="121"/>
                      <a:pt x="43" y="121"/>
                      <a:pt x="43" y="121"/>
                    </a:cubicBezTo>
                    <a:cubicBezTo>
                      <a:pt x="43" y="138"/>
                      <a:pt x="43" y="138"/>
                      <a:pt x="43" y="138"/>
                    </a:cubicBezTo>
                    <a:cubicBezTo>
                      <a:pt x="164" y="138"/>
                      <a:pt x="164" y="138"/>
                      <a:pt x="164" y="138"/>
                    </a:cubicBezTo>
                    <a:cubicBezTo>
                      <a:pt x="173" y="138"/>
                      <a:pt x="177" y="134"/>
                      <a:pt x="177" y="125"/>
                    </a:cubicBezTo>
                    <a:cubicBezTo>
                      <a:pt x="177" y="12"/>
                      <a:pt x="177" y="12"/>
                      <a:pt x="177" y="12"/>
                    </a:cubicBezTo>
                    <a:cubicBezTo>
                      <a:pt x="177" y="4"/>
                      <a:pt x="173" y="0"/>
                      <a:pt x="164" y="0"/>
                    </a:cubicBezTo>
                    <a:close/>
                    <a:moveTo>
                      <a:pt x="168" y="71"/>
                    </a:moveTo>
                    <a:cubicBezTo>
                      <a:pt x="165" y="71"/>
                      <a:pt x="163" y="69"/>
                      <a:pt x="163" y="66"/>
                    </a:cubicBezTo>
                    <a:cubicBezTo>
                      <a:pt x="163" y="64"/>
                      <a:pt x="165" y="61"/>
                      <a:pt x="168" y="61"/>
                    </a:cubicBezTo>
                    <a:cubicBezTo>
                      <a:pt x="171" y="61"/>
                      <a:pt x="173" y="64"/>
                      <a:pt x="173" y="66"/>
                    </a:cubicBezTo>
                    <a:cubicBezTo>
                      <a:pt x="173" y="69"/>
                      <a:pt x="171" y="71"/>
                      <a:pt x="168" y="71"/>
                    </a:cubicBezTo>
                    <a:close/>
                  </a:path>
                </a:pathLst>
              </a:custGeom>
              <a:solidFill>
                <a:srgbClr val="F0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5" name="Freeform 335"/>
              <p:cNvSpPr>
                <a:spLocks noEditPoints="1"/>
              </p:cNvSpPr>
              <p:nvPr/>
            </p:nvSpPr>
            <p:spPr bwMode="auto">
              <a:xfrm>
                <a:off x="6064250" y="4337050"/>
                <a:ext cx="168275" cy="277813"/>
              </a:xfrm>
              <a:custGeom>
                <a:avLst/>
                <a:gdLst>
                  <a:gd name="T0" fmla="*/ 65 w 65"/>
                  <a:gd name="T1" fmla="*/ 10 h 108"/>
                  <a:gd name="T2" fmla="*/ 55 w 65"/>
                  <a:gd name="T3" fmla="*/ 0 h 108"/>
                  <a:gd name="T4" fmla="*/ 10 w 65"/>
                  <a:gd name="T5" fmla="*/ 0 h 108"/>
                  <a:gd name="T6" fmla="*/ 0 w 65"/>
                  <a:gd name="T7" fmla="*/ 10 h 108"/>
                  <a:gd name="T8" fmla="*/ 0 w 65"/>
                  <a:gd name="T9" fmla="*/ 98 h 108"/>
                  <a:gd name="T10" fmla="*/ 10 w 65"/>
                  <a:gd name="T11" fmla="*/ 108 h 108"/>
                  <a:gd name="T12" fmla="*/ 55 w 65"/>
                  <a:gd name="T13" fmla="*/ 108 h 108"/>
                  <a:gd name="T14" fmla="*/ 65 w 65"/>
                  <a:gd name="T15" fmla="*/ 98 h 108"/>
                  <a:gd name="T16" fmla="*/ 65 w 65"/>
                  <a:gd name="T17" fmla="*/ 10 h 108"/>
                  <a:gd name="T18" fmla="*/ 58 w 65"/>
                  <a:gd name="T19" fmla="*/ 94 h 108"/>
                  <a:gd name="T20" fmla="*/ 7 w 65"/>
                  <a:gd name="T21" fmla="*/ 94 h 108"/>
                  <a:gd name="T22" fmla="*/ 7 w 65"/>
                  <a:gd name="T23" fmla="*/ 93 h 108"/>
                  <a:gd name="T24" fmla="*/ 7 w 65"/>
                  <a:gd name="T25" fmla="*/ 14 h 108"/>
                  <a:gd name="T26" fmla="*/ 7 w 65"/>
                  <a:gd name="T27" fmla="*/ 13 h 108"/>
                  <a:gd name="T28" fmla="*/ 58 w 65"/>
                  <a:gd name="T29" fmla="*/ 13 h 108"/>
                  <a:gd name="T30" fmla="*/ 58 w 65"/>
                  <a:gd name="T31" fmla="*/ 14 h 108"/>
                  <a:gd name="T32" fmla="*/ 58 w 65"/>
                  <a:gd name="T33" fmla="*/ 93 h 108"/>
                  <a:gd name="T34" fmla="*/ 58 w 65"/>
                  <a:gd name="T35" fmla="*/ 94 h 108"/>
                  <a:gd name="T36" fmla="*/ 33 w 65"/>
                  <a:gd name="T37" fmla="*/ 105 h 108"/>
                  <a:gd name="T38" fmla="*/ 29 w 65"/>
                  <a:gd name="T39" fmla="*/ 101 h 108"/>
                  <a:gd name="T40" fmla="*/ 33 w 65"/>
                  <a:gd name="T41" fmla="*/ 97 h 108"/>
                  <a:gd name="T42" fmla="*/ 36 w 65"/>
                  <a:gd name="T43" fmla="*/ 101 h 108"/>
                  <a:gd name="T44" fmla="*/ 33 w 65"/>
                  <a:gd name="T45" fmla="*/ 10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08">
                    <a:moveTo>
                      <a:pt x="65" y="10"/>
                    </a:moveTo>
                    <a:cubicBezTo>
                      <a:pt x="65" y="3"/>
                      <a:pt x="62" y="0"/>
                      <a:pt x="55" y="0"/>
                    </a:cubicBezTo>
                    <a:cubicBezTo>
                      <a:pt x="10" y="0"/>
                      <a:pt x="10" y="0"/>
                      <a:pt x="10" y="0"/>
                    </a:cubicBezTo>
                    <a:cubicBezTo>
                      <a:pt x="3" y="0"/>
                      <a:pt x="0" y="3"/>
                      <a:pt x="0" y="10"/>
                    </a:cubicBezTo>
                    <a:cubicBezTo>
                      <a:pt x="0" y="98"/>
                      <a:pt x="0" y="98"/>
                      <a:pt x="0" y="98"/>
                    </a:cubicBezTo>
                    <a:cubicBezTo>
                      <a:pt x="0" y="105"/>
                      <a:pt x="3" y="108"/>
                      <a:pt x="10" y="108"/>
                    </a:cubicBezTo>
                    <a:cubicBezTo>
                      <a:pt x="55" y="108"/>
                      <a:pt x="55" y="108"/>
                      <a:pt x="55" y="108"/>
                    </a:cubicBezTo>
                    <a:cubicBezTo>
                      <a:pt x="62" y="108"/>
                      <a:pt x="65" y="105"/>
                      <a:pt x="65" y="98"/>
                    </a:cubicBezTo>
                    <a:lnTo>
                      <a:pt x="65" y="10"/>
                    </a:lnTo>
                    <a:close/>
                    <a:moveTo>
                      <a:pt x="58" y="94"/>
                    </a:moveTo>
                    <a:cubicBezTo>
                      <a:pt x="7" y="94"/>
                      <a:pt x="7" y="94"/>
                      <a:pt x="7" y="94"/>
                    </a:cubicBezTo>
                    <a:cubicBezTo>
                      <a:pt x="7" y="94"/>
                      <a:pt x="7" y="94"/>
                      <a:pt x="7" y="93"/>
                    </a:cubicBezTo>
                    <a:cubicBezTo>
                      <a:pt x="7" y="14"/>
                      <a:pt x="7" y="14"/>
                      <a:pt x="7" y="14"/>
                    </a:cubicBezTo>
                    <a:cubicBezTo>
                      <a:pt x="7" y="13"/>
                      <a:pt x="7" y="13"/>
                      <a:pt x="7" y="13"/>
                    </a:cubicBezTo>
                    <a:cubicBezTo>
                      <a:pt x="58" y="13"/>
                      <a:pt x="58" y="13"/>
                      <a:pt x="58" y="13"/>
                    </a:cubicBezTo>
                    <a:cubicBezTo>
                      <a:pt x="58" y="13"/>
                      <a:pt x="58" y="13"/>
                      <a:pt x="58" y="14"/>
                    </a:cubicBezTo>
                    <a:cubicBezTo>
                      <a:pt x="58" y="93"/>
                      <a:pt x="58" y="93"/>
                      <a:pt x="58" y="93"/>
                    </a:cubicBezTo>
                    <a:cubicBezTo>
                      <a:pt x="58" y="94"/>
                      <a:pt x="58" y="94"/>
                      <a:pt x="58" y="94"/>
                    </a:cubicBezTo>
                    <a:close/>
                    <a:moveTo>
                      <a:pt x="33" y="105"/>
                    </a:moveTo>
                    <a:cubicBezTo>
                      <a:pt x="30" y="105"/>
                      <a:pt x="29" y="103"/>
                      <a:pt x="29" y="101"/>
                    </a:cubicBezTo>
                    <a:cubicBezTo>
                      <a:pt x="29" y="99"/>
                      <a:pt x="30" y="97"/>
                      <a:pt x="33" y="97"/>
                    </a:cubicBezTo>
                    <a:cubicBezTo>
                      <a:pt x="35" y="97"/>
                      <a:pt x="36" y="99"/>
                      <a:pt x="36" y="101"/>
                    </a:cubicBezTo>
                    <a:cubicBezTo>
                      <a:pt x="36" y="103"/>
                      <a:pt x="35" y="105"/>
                      <a:pt x="33" y="105"/>
                    </a:cubicBezTo>
                    <a:close/>
                  </a:path>
                </a:pathLst>
              </a:custGeom>
              <a:solidFill>
                <a:srgbClr val="F0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grpSp>
        <p:nvGrpSpPr>
          <p:cNvPr id="166" name="Group 165"/>
          <p:cNvGrpSpPr/>
          <p:nvPr/>
        </p:nvGrpSpPr>
        <p:grpSpPr>
          <a:xfrm>
            <a:off x="2038727" y="4306532"/>
            <a:ext cx="1514361" cy="1232706"/>
            <a:chOff x="2515834" y="3884103"/>
            <a:chExt cx="1354683" cy="1102726"/>
          </a:xfrm>
        </p:grpSpPr>
        <p:sp>
          <p:nvSpPr>
            <p:cNvPr id="167" name="TextBox 72"/>
            <p:cNvSpPr txBox="1">
              <a:spLocks noChangeArrowheads="1"/>
            </p:cNvSpPr>
            <p:nvPr/>
          </p:nvSpPr>
          <p:spPr bwMode="auto">
            <a:xfrm>
              <a:off x="2515834" y="4518779"/>
              <a:ext cx="1354683" cy="46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400" b="1" dirty="0">
                  <a:latin typeface="Arial"/>
                </a:rPr>
                <a:t>Social</a:t>
              </a:r>
              <a:br>
                <a:rPr lang="en-US" sz="1400" b="1" dirty="0">
                  <a:latin typeface="Arial"/>
                </a:rPr>
              </a:br>
              <a:r>
                <a:rPr lang="en-US" sz="1400" b="1" dirty="0">
                  <a:latin typeface="Arial"/>
                </a:rPr>
                <a:t>Collaboration</a:t>
              </a:r>
            </a:p>
          </p:txBody>
        </p:sp>
        <p:grpSp>
          <p:nvGrpSpPr>
            <p:cNvPr id="168" name="Group 167"/>
            <p:cNvGrpSpPr/>
            <p:nvPr/>
          </p:nvGrpSpPr>
          <p:grpSpPr>
            <a:xfrm>
              <a:off x="2907904" y="3884103"/>
              <a:ext cx="578977" cy="612061"/>
              <a:chOff x="690563" y="2278063"/>
              <a:chExt cx="444500" cy="469900"/>
            </a:xfrm>
            <a:solidFill>
              <a:schemeClr val="accent1"/>
            </a:solidFill>
          </p:grpSpPr>
          <p:sp>
            <p:nvSpPr>
              <p:cNvPr id="169" name="Freeform 168"/>
              <p:cNvSpPr>
                <a:spLocks noEditPoints="1"/>
              </p:cNvSpPr>
              <p:nvPr/>
            </p:nvSpPr>
            <p:spPr bwMode="auto">
              <a:xfrm>
                <a:off x="708025" y="2278063"/>
                <a:ext cx="100013" cy="100012"/>
              </a:xfrm>
              <a:custGeom>
                <a:avLst/>
                <a:gdLst>
                  <a:gd name="T0" fmla="*/ 169 w 169"/>
                  <a:gd name="T1" fmla="*/ 85 h 169"/>
                  <a:gd name="T2" fmla="*/ 84 w 169"/>
                  <a:gd name="T3" fmla="*/ 169 h 169"/>
                  <a:gd name="T4" fmla="*/ 0 w 169"/>
                  <a:gd name="T5" fmla="*/ 85 h 169"/>
                  <a:gd name="T6" fmla="*/ 84 w 169"/>
                  <a:gd name="T7" fmla="*/ 0 h 169"/>
                  <a:gd name="T8" fmla="*/ 169 w 169"/>
                  <a:gd name="T9" fmla="*/ 85 h 169"/>
                  <a:gd name="T10" fmla="*/ 169 w 169"/>
                  <a:gd name="T11" fmla="*/ 85 h 169"/>
                  <a:gd name="T12" fmla="*/ 169 w 169"/>
                  <a:gd name="T13" fmla="*/ 85 h 169"/>
                </a:gdLst>
                <a:ahLst/>
                <a:cxnLst>
                  <a:cxn ang="0">
                    <a:pos x="T0" y="T1"/>
                  </a:cxn>
                  <a:cxn ang="0">
                    <a:pos x="T2" y="T3"/>
                  </a:cxn>
                  <a:cxn ang="0">
                    <a:pos x="T4" y="T5"/>
                  </a:cxn>
                  <a:cxn ang="0">
                    <a:pos x="T6" y="T7"/>
                  </a:cxn>
                  <a:cxn ang="0">
                    <a:pos x="T8" y="T9"/>
                  </a:cxn>
                  <a:cxn ang="0">
                    <a:pos x="T10" y="T11"/>
                  </a:cxn>
                  <a:cxn ang="0">
                    <a:pos x="T12" y="T13"/>
                  </a:cxn>
                </a:cxnLst>
                <a:rect l="0" t="0" r="r" b="b"/>
                <a:pathLst>
                  <a:path w="169" h="169">
                    <a:moveTo>
                      <a:pt x="169" y="85"/>
                    </a:moveTo>
                    <a:cubicBezTo>
                      <a:pt x="169" y="131"/>
                      <a:pt x="131" y="169"/>
                      <a:pt x="84" y="169"/>
                    </a:cubicBezTo>
                    <a:cubicBezTo>
                      <a:pt x="38" y="169"/>
                      <a:pt x="0" y="131"/>
                      <a:pt x="0" y="85"/>
                    </a:cubicBezTo>
                    <a:cubicBezTo>
                      <a:pt x="0" y="38"/>
                      <a:pt x="38" y="0"/>
                      <a:pt x="84" y="0"/>
                    </a:cubicBezTo>
                    <a:cubicBezTo>
                      <a:pt x="131" y="0"/>
                      <a:pt x="169" y="38"/>
                      <a:pt x="169" y="85"/>
                    </a:cubicBezTo>
                    <a:close/>
                    <a:moveTo>
                      <a:pt x="169" y="85"/>
                    </a:moveTo>
                    <a:cubicBezTo>
                      <a:pt x="169" y="85"/>
                      <a:pt x="169" y="85"/>
                      <a:pt x="169"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0" name="Freeform 169"/>
              <p:cNvSpPr>
                <a:spLocks noEditPoints="1"/>
              </p:cNvSpPr>
              <p:nvPr/>
            </p:nvSpPr>
            <p:spPr bwMode="auto">
              <a:xfrm>
                <a:off x="1019175" y="2278063"/>
                <a:ext cx="98425" cy="100012"/>
              </a:xfrm>
              <a:custGeom>
                <a:avLst/>
                <a:gdLst>
                  <a:gd name="T0" fmla="*/ 169 w 169"/>
                  <a:gd name="T1" fmla="*/ 85 h 169"/>
                  <a:gd name="T2" fmla="*/ 84 w 169"/>
                  <a:gd name="T3" fmla="*/ 169 h 169"/>
                  <a:gd name="T4" fmla="*/ 0 w 169"/>
                  <a:gd name="T5" fmla="*/ 85 h 169"/>
                  <a:gd name="T6" fmla="*/ 84 w 169"/>
                  <a:gd name="T7" fmla="*/ 0 h 169"/>
                  <a:gd name="T8" fmla="*/ 169 w 169"/>
                  <a:gd name="T9" fmla="*/ 85 h 169"/>
                  <a:gd name="T10" fmla="*/ 169 w 169"/>
                  <a:gd name="T11" fmla="*/ 85 h 169"/>
                  <a:gd name="T12" fmla="*/ 169 w 169"/>
                  <a:gd name="T13" fmla="*/ 85 h 169"/>
                </a:gdLst>
                <a:ahLst/>
                <a:cxnLst>
                  <a:cxn ang="0">
                    <a:pos x="T0" y="T1"/>
                  </a:cxn>
                  <a:cxn ang="0">
                    <a:pos x="T2" y="T3"/>
                  </a:cxn>
                  <a:cxn ang="0">
                    <a:pos x="T4" y="T5"/>
                  </a:cxn>
                  <a:cxn ang="0">
                    <a:pos x="T6" y="T7"/>
                  </a:cxn>
                  <a:cxn ang="0">
                    <a:pos x="T8" y="T9"/>
                  </a:cxn>
                  <a:cxn ang="0">
                    <a:pos x="T10" y="T11"/>
                  </a:cxn>
                  <a:cxn ang="0">
                    <a:pos x="T12" y="T13"/>
                  </a:cxn>
                </a:cxnLst>
                <a:rect l="0" t="0" r="r" b="b"/>
                <a:pathLst>
                  <a:path w="169" h="169">
                    <a:moveTo>
                      <a:pt x="169" y="85"/>
                    </a:moveTo>
                    <a:cubicBezTo>
                      <a:pt x="169" y="131"/>
                      <a:pt x="131" y="169"/>
                      <a:pt x="84" y="169"/>
                    </a:cubicBezTo>
                    <a:cubicBezTo>
                      <a:pt x="38" y="169"/>
                      <a:pt x="0" y="131"/>
                      <a:pt x="0" y="85"/>
                    </a:cubicBezTo>
                    <a:cubicBezTo>
                      <a:pt x="0" y="38"/>
                      <a:pt x="38" y="0"/>
                      <a:pt x="84" y="0"/>
                    </a:cubicBezTo>
                    <a:cubicBezTo>
                      <a:pt x="131" y="0"/>
                      <a:pt x="169" y="38"/>
                      <a:pt x="169" y="85"/>
                    </a:cubicBezTo>
                    <a:close/>
                    <a:moveTo>
                      <a:pt x="169" y="85"/>
                    </a:moveTo>
                    <a:cubicBezTo>
                      <a:pt x="169" y="85"/>
                      <a:pt x="169" y="85"/>
                      <a:pt x="169"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1" name="Freeform 170"/>
              <p:cNvSpPr>
                <a:spLocks noEditPoints="1"/>
              </p:cNvSpPr>
              <p:nvPr/>
            </p:nvSpPr>
            <p:spPr bwMode="auto">
              <a:xfrm>
                <a:off x="1019175" y="2543175"/>
                <a:ext cx="98425" cy="100012"/>
              </a:xfrm>
              <a:custGeom>
                <a:avLst/>
                <a:gdLst>
                  <a:gd name="T0" fmla="*/ 169 w 169"/>
                  <a:gd name="T1" fmla="*/ 84 h 169"/>
                  <a:gd name="T2" fmla="*/ 84 w 169"/>
                  <a:gd name="T3" fmla="*/ 169 h 169"/>
                  <a:gd name="T4" fmla="*/ 0 w 169"/>
                  <a:gd name="T5" fmla="*/ 84 h 169"/>
                  <a:gd name="T6" fmla="*/ 84 w 169"/>
                  <a:gd name="T7" fmla="*/ 0 h 169"/>
                  <a:gd name="T8" fmla="*/ 169 w 169"/>
                  <a:gd name="T9" fmla="*/ 84 h 169"/>
                  <a:gd name="T10" fmla="*/ 169 w 169"/>
                  <a:gd name="T11" fmla="*/ 84 h 169"/>
                  <a:gd name="T12" fmla="*/ 169 w 169"/>
                  <a:gd name="T13" fmla="*/ 84 h 169"/>
                </a:gdLst>
                <a:ahLst/>
                <a:cxnLst>
                  <a:cxn ang="0">
                    <a:pos x="T0" y="T1"/>
                  </a:cxn>
                  <a:cxn ang="0">
                    <a:pos x="T2" y="T3"/>
                  </a:cxn>
                  <a:cxn ang="0">
                    <a:pos x="T4" y="T5"/>
                  </a:cxn>
                  <a:cxn ang="0">
                    <a:pos x="T6" y="T7"/>
                  </a:cxn>
                  <a:cxn ang="0">
                    <a:pos x="T8" y="T9"/>
                  </a:cxn>
                  <a:cxn ang="0">
                    <a:pos x="T10" y="T11"/>
                  </a:cxn>
                  <a:cxn ang="0">
                    <a:pos x="T12" y="T13"/>
                  </a:cxn>
                </a:cxnLst>
                <a:rect l="0" t="0" r="r" b="b"/>
                <a:pathLst>
                  <a:path w="169" h="169">
                    <a:moveTo>
                      <a:pt x="169" y="84"/>
                    </a:moveTo>
                    <a:cubicBezTo>
                      <a:pt x="169" y="131"/>
                      <a:pt x="131" y="169"/>
                      <a:pt x="84" y="169"/>
                    </a:cubicBezTo>
                    <a:cubicBezTo>
                      <a:pt x="38" y="169"/>
                      <a:pt x="0" y="131"/>
                      <a:pt x="0" y="84"/>
                    </a:cubicBezTo>
                    <a:cubicBezTo>
                      <a:pt x="0" y="38"/>
                      <a:pt x="38" y="0"/>
                      <a:pt x="84" y="0"/>
                    </a:cubicBezTo>
                    <a:cubicBezTo>
                      <a:pt x="131" y="0"/>
                      <a:pt x="169" y="38"/>
                      <a:pt x="169" y="84"/>
                    </a:cubicBezTo>
                    <a:close/>
                    <a:moveTo>
                      <a:pt x="169" y="84"/>
                    </a:moveTo>
                    <a:cubicBezTo>
                      <a:pt x="169" y="84"/>
                      <a:pt x="169" y="84"/>
                      <a:pt x="169" y="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2" name="Freeform 171"/>
              <p:cNvSpPr>
                <a:spLocks noEditPoints="1"/>
              </p:cNvSpPr>
              <p:nvPr/>
            </p:nvSpPr>
            <p:spPr bwMode="auto">
              <a:xfrm>
                <a:off x="708025" y="2543175"/>
                <a:ext cx="100013" cy="100012"/>
              </a:xfrm>
              <a:custGeom>
                <a:avLst/>
                <a:gdLst>
                  <a:gd name="T0" fmla="*/ 169 w 169"/>
                  <a:gd name="T1" fmla="*/ 84 h 169"/>
                  <a:gd name="T2" fmla="*/ 84 w 169"/>
                  <a:gd name="T3" fmla="*/ 169 h 169"/>
                  <a:gd name="T4" fmla="*/ 0 w 169"/>
                  <a:gd name="T5" fmla="*/ 84 h 169"/>
                  <a:gd name="T6" fmla="*/ 84 w 169"/>
                  <a:gd name="T7" fmla="*/ 0 h 169"/>
                  <a:gd name="T8" fmla="*/ 169 w 169"/>
                  <a:gd name="T9" fmla="*/ 84 h 169"/>
                  <a:gd name="T10" fmla="*/ 169 w 169"/>
                  <a:gd name="T11" fmla="*/ 84 h 169"/>
                  <a:gd name="T12" fmla="*/ 169 w 169"/>
                  <a:gd name="T13" fmla="*/ 84 h 169"/>
                </a:gdLst>
                <a:ahLst/>
                <a:cxnLst>
                  <a:cxn ang="0">
                    <a:pos x="T0" y="T1"/>
                  </a:cxn>
                  <a:cxn ang="0">
                    <a:pos x="T2" y="T3"/>
                  </a:cxn>
                  <a:cxn ang="0">
                    <a:pos x="T4" y="T5"/>
                  </a:cxn>
                  <a:cxn ang="0">
                    <a:pos x="T6" y="T7"/>
                  </a:cxn>
                  <a:cxn ang="0">
                    <a:pos x="T8" y="T9"/>
                  </a:cxn>
                  <a:cxn ang="0">
                    <a:pos x="T10" y="T11"/>
                  </a:cxn>
                  <a:cxn ang="0">
                    <a:pos x="T12" y="T13"/>
                  </a:cxn>
                </a:cxnLst>
                <a:rect l="0" t="0" r="r" b="b"/>
                <a:pathLst>
                  <a:path w="169" h="169">
                    <a:moveTo>
                      <a:pt x="169" y="84"/>
                    </a:moveTo>
                    <a:cubicBezTo>
                      <a:pt x="169" y="131"/>
                      <a:pt x="131" y="169"/>
                      <a:pt x="84" y="169"/>
                    </a:cubicBezTo>
                    <a:cubicBezTo>
                      <a:pt x="38" y="169"/>
                      <a:pt x="0" y="131"/>
                      <a:pt x="0" y="84"/>
                    </a:cubicBezTo>
                    <a:cubicBezTo>
                      <a:pt x="0" y="38"/>
                      <a:pt x="38" y="0"/>
                      <a:pt x="84" y="0"/>
                    </a:cubicBezTo>
                    <a:cubicBezTo>
                      <a:pt x="131" y="0"/>
                      <a:pt x="169" y="38"/>
                      <a:pt x="169" y="84"/>
                    </a:cubicBezTo>
                    <a:close/>
                    <a:moveTo>
                      <a:pt x="169" y="84"/>
                    </a:moveTo>
                    <a:cubicBezTo>
                      <a:pt x="169" y="84"/>
                      <a:pt x="169" y="84"/>
                      <a:pt x="169" y="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3" name="Freeform 172"/>
              <p:cNvSpPr>
                <a:spLocks noEditPoints="1"/>
              </p:cNvSpPr>
              <p:nvPr/>
            </p:nvSpPr>
            <p:spPr bwMode="auto">
              <a:xfrm>
                <a:off x="690563" y="2382838"/>
                <a:ext cx="444500" cy="365125"/>
              </a:xfrm>
              <a:custGeom>
                <a:avLst/>
                <a:gdLst>
                  <a:gd name="T0" fmla="*/ 757 w 757"/>
                  <a:gd name="T1" fmla="*/ 110 h 621"/>
                  <a:gd name="T2" fmla="*/ 642 w 757"/>
                  <a:gd name="T3" fmla="*/ 0 h 621"/>
                  <a:gd name="T4" fmla="*/ 528 w 757"/>
                  <a:gd name="T5" fmla="*/ 110 h 621"/>
                  <a:gd name="T6" fmla="*/ 528 w 757"/>
                  <a:gd name="T7" fmla="*/ 150 h 621"/>
                  <a:gd name="T8" fmla="*/ 462 w 757"/>
                  <a:gd name="T9" fmla="*/ 220 h 621"/>
                  <a:gd name="T10" fmla="*/ 297 w 757"/>
                  <a:gd name="T11" fmla="*/ 220 h 621"/>
                  <a:gd name="T12" fmla="*/ 229 w 757"/>
                  <a:gd name="T13" fmla="*/ 148 h 621"/>
                  <a:gd name="T14" fmla="*/ 229 w 757"/>
                  <a:gd name="T15" fmla="*/ 110 h 621"/>
                  <a:gd name="T16" fmla="*/ 114 w 757"/>
                  <a:gd name="T17" fmla="*/ 0 h 621"/>
                  <a:gd name="T18" fmla="*/ 0 w 757"/>
                  <a:gd name="T19" fmla="*/ 110 h 621"/>
                  <a:gd name="T20" fmla="*/ 0 w 757"/>
                  <a:gd name="T21" fmla="*/ 171 h 621"/>
                  <a:gd name="T22" fmla="*/ 205 w 757"/>
                  <a:gd name="T23" fmla="*/ 171 h 621"/>
                  <a:gd name="T24" fmla="*/ 261 w 757"/>
                  <a:gd name="T25" fmla="*/ 231 h 621"/>
                  <a:gd name="T26" fmla="*/ 261 w 757"/>
                  <a:gd name="T27" fmla="*/ 363 h 621"/>
                  <a:gd name="T28" fmla="*/ 195 w 757"/>
                  <a:gd name="T29" fmla="*/ 482 h 621"/>
                  <a:gd name="T30" fmla="*/ 114 w 757"/>
                  <a:gd name="T31" fmla="*/ 450 h 621"/>
                  <a:gd name="T32" fmla="*/ 0 w 757"/>
                  <a:gd name="T33" fmla="*/ 560 h 621"/>
                  <a:gd name="T34" fmla="*/ 0 w 757"/>
                  <a:gd name="T35" fmla="*/ 621 h 621"/>
                  <a:gd name="T36" fmla="*/ 229 w 757"/>
                  <a:gd name="T37" fmla="*/ 621 h 621"/>
                  <a:gd name="T38" fmla="*/ 229 w 757"/>
                  <a:gd name="T39" fmla="*/ 560 h 621"/>
                  <a:gd name="T40" fmla="*/ 216 w 757"/>
                  <a:gd name="T41" fmla="*/ 511 h 621"/>
                  <a:gd name="T42" fmla="*/ 296 w 757"/>
                  <a:gd name="T43" fmla="*/ 370 h 621"/>
                  <a:gd name="T44" fmla="*/ 463 w 757"/>
                  <a:gd name="T45" fmla="*/ 370 h 621"/>
                  <a:gd name="T46" fmla="*/ 541 w 757"/>
                  <a:gd name="T47" fmla="*/ 510 h 621"/>
                  <a:gd name="T48" fmla="*/ 528 w 757"/>
                  <a:gd name="T49" fmla="*/ 560 h 621"/>
                  <a:gd name="T50" fmla="*/ 528 w 757"/>
                  <a:gd name="T51" fmla="*/ 621 h 621"/>
                  <a:gd name="T52" fmla="*/ 757 w 757"/>
                  <a:gd name="T53" fmla="*/ 621 h 621"/>
                  <a:gd name="T54" fmla="*/ 757 w 757"/>
                  <a:gd name="T55" fmla="*/ 560 h 621"/>
                  <a:gd name="T56" fmla="*/ 642 w 757"/>
                  <a:gd name="T57" fmla="*/ 450 h 621"/>
                  <a:gd name="T58" fmla="*/ 564 w 757"/>
                  <a:gd name="T59" fmla="*/ 481 h 621"/>
                  <a:gd name="T60" fmla="*/ 491 w 757"/>
                  <a:gd name="T61" fmla="*/ 351 h 621"/>
                  <a:gd name="T62" fmla="*/ 491 w 757"/>
                  <a:gd name="T63" fmla="*/ 238 h 621"/>
                  <a:gd name="T64" fmla="*/ 554 w 757"/>
                  <a:gd name="T65" fmla="*/ 171 h 621"/>
                  <a:gd name="T66" fmla="*/ 757 w 757"/>
                  <a:gd name="T67" fmla="*/ 171 h 621"/>
                  <a:gd name="T68" fmla="*/ 757 w 757"/>
                  <a:gd name="T69" fmla="*/ 110 h 621"/>
                  <a:gd name="T70" fmla="*/ 757 w 757"/>
                  <a:gd name="T71" fmla="*/ 110 h 621"/>
                  <a:gd name="T72" fmla="*/ 757 w 757"/>
                  <a:gd name="T73" fmla="*/ 1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7" h="621">
                    <a:moveTo>
                      <a:pt x="757" y="110"/>
                    </a:moveTo>
                    <a:cubicBezTo>
                      <a:pt x="757" y="49"/>
                      <a:pt x="706" y="0"/>
                      <a:pt x="642" y="0"/>
                    </a:cubicBezTo>
                    <a:cubicBezTo>
                      <a:pt x="579" y="0"/>
                      <a:pt x="528" y="49"/>
                      <a:pt x="528" y="110"/>
                    </a:cubicBezTo>
                    <a:cubicBezTo>
                      <a:pt x="528" y="150"/>
                      <a:pt x="528" y="150"/>
                      <a:pt x="528" y="150"/>
                    </a:cubicBezTo>
                    <a:cubicBezTo>
                      <a:pt x="462" y="220"/>
                      <a:pt x="462" y="220"/>
                      <a:pt x="462" y="220"/>
                    </a:cubicBezTo>
                    <a:cubicBezTo>
                      <a:pt x="297" y="220"/>
                      <a:pt x="297" y="220"/>
                      <a:pt x="297" y="220"/>
                    </a:cubicBezTo>
                    <a:cubicBezTo>
                      <a:pt x="229" y="148"/>
                      <a:pt x="229" y="148"/>
                      <a:pt x="229" y="148"/>
                    </a:cubicBezTo>
                    <a:cubicBezTo>
                      <a:pt x="229" y="110"/>
                      <a:pt x="229" y="110"/>
                      <a:pt x="229" y="110"/>
                    </a:cubicBezTo>
                    <a:cubicBezTo>
                      <a:pt x="229" y="49"/>
                      <a:pt x="178" y="0"/>
                      <a:pt x="114" y="0"/>
                    </a:cubicBezTo>
                    <a:cubicBezTo>
                      <a:pt x="51" y="0"/>
                      <a:pt x="0" y="49"/>
                      <a:pt x="0" y="110"/>
                    </a:cubicBezTo>
                    <a:cubicBezTo>
                      <a:pt x="0" y="171"/>
                      <a:pt x="0" y="171"/>
                      <a:pt x="0" y="171"/>
                    </a:cubicBezTo>
                    <a:cubicBezTo>
                      <a:pt x="205" y="171"/>
                      <a:pt x="205" y="171"/>
                      <a:pt x="205" y="171"/>
                    </a:cubicBezTo>
                    <a:cubicBezTo>
                      <a:pt x="261" y="231"/>
                      <a:pt x="261" y="231"/>
                      <a:pt x="261" y="231"/>
                    </a:cubicBezTo>
                    <a:cubicBezTo>
                      <a:pt x="261" y="363"/>
                      <a:pt x="261" y="363"/>
                      <a:pt x="261" y="363"/>
                    </a:cubicBezTo>
                    <a:cubicBezTo>
                      <a:pt x="195" y="482"/>
                      <a:pt x="195" y="482"/>
                      <a:pt x="195" y="482"/>
                    </a:cubicBezTo>
                    <a:cubicBezTo>
                      <a:pt x="174" y="463"/>
                      <a:pt x="146" y="450"/>
                      <a:pt x="114" y="450"/>
                    </a:cubicBezTo>
                    <a:cubicBezTo>
                      <a:pt x="51" y="450"/>
                      <a:pt x="0" y="500"/>
                      <a:pt x="0" y="560"/>
                    </a:cubicBezTo>
                    <a:cubicBezTo>
                      <a:pt x="0" y="621"/>
                      <a:pt x="0" y="621"/>
                      <a:pt x="0" y="621"/>
                    </a:cubicBezTo>
                    <a:cubicBezTo>
                      <a:pt x="229" y="621"/>
                      <a:pt x="229" y="621"/>
                      <a:pt x="229" y="621"/>
                    </a:cubicBezTo>
                    <a:cubicBezTo>
                      <a:pt x="229" y="560"/>
                      <a:pt x="229" y="560"/>
                      <a:pt x="229" y="560"/>
                    </a:cubicBezTo>
                    <a:cubicBezTo>
                      <a:pt x="229" y="543"/>
                      <a:pt x="224" y="526"/>
                      <a:pt x="216" y="511"/>
                    </a:cubicBezTo>
                    <a:cubicBezTo>
                      <a:pt x="296" y="370"/>
                      <a:pt x="296" y="370"/>
                      <a:pt x="296" y="370"/>
                    </a:cubicBezTo>
                    <a:cubicBezTo>
                      <a:pt x="463" y="370"/>
                      <a:pt x="463" y="370"/>
                      <a:pt x="463" y="370"/>
                    </a:cubicBezTo>
                    <a:cubicBezTo>
                      <a:pt x="541" y="510"/>
                      <a:pt x="541" y="510"/>
                      <a:pt x="541" y="510"/>
                    </a:cubicBezTo>
                    <a:cubicBezTo>
                      <a:pt x="533" y="525"/>
                      <a:pt x="528" y="542"/>
                      <a:pt x="528" y="560"/>
                    </a:cubicBezTo>
                    <a:cubicBezTo>
                      <a:pt x="528" y="621"/>
                      <a:pt x="528" y="621"/>
                      <a:pt x="528" y="621"/>
                    </a:cubicBezTo>
                    <a:cubicBezTo>
                      <a:pt x="757" y="621"/>
                      <a:pt x="757" y="621"/>
                      <a:pt x="757" y="621"/>
                    </a:cubicBezTo>
                    <a:cubicBezTo>
                      <a:pt x="757" y="560"/>
                      <a:pt x="757" y="560"/>
                      <a:pt x="757" y="560"/>
                    </a:cubicBezTo>
                    <a:cubicBezTo>
                      <a:pt x="757" y="500"/>
                      <a:pt x="706" y="450"/>
                      <a:pt x="642" y="450"/>
                    </a:cubicBezTo>
                    <a:cubicBezTo>
                      <a:pt x="612" y="450"/>
                      <a:pt x="584" y="462"/>
                      <a:pt x="564" y="481"/>
                    </a:cubicBezTo>
                    <a:cubicBezTo>
                      <a:pt x="491" y="351"/>
                      <a:pt x="491" y="351"/>
                      <a:pt x="491" y="351"/>
                    </a:cubicBezTo>
                    <a:cubicBezTo>
                      <a:pt x="491" y="238"/>
                      <a:pt x="491" y="238"/>
                      <a:pt x="491" y="238"/>
                    </a:cubicBezTo>
                    <a:cubicBezTo>
                      <a:pt x="554" y="171"/>
                      <a:pt x="554" y="171"/>
                      <a:pt x="554" y="171"/>
                    </a:cubicBezTo>
                    <a:cubicBezTo>
                      <a:pt x="757" y="171"/>
                      <a:pt x="757" y="171"/>
                      <a:pt x="757" y="171"/>
                    </a:cubicBezTo>
                    <a:lnTo>
                      <a:pt x="757" y="110"/>
                    </a:lnTo>
                    <a:close/>
                    <a:moveTo>
                      <a:pt x="757" y="110"/>
                    </a:moveTo>
                    <a:cubicBezTo>
                      <a:pt x="757" y="110"/>
                      <a:pt x="757" y="110"/>
                      <a:pt x="757"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grpSp>
        <p:nvGrpSpPr>
          <p:cNvPr id="174" name="Group 173"/>
          <p:cNvGrpSpPr/>
          <p:nvPr/>
        </p:nvGrpSpPr>
        <p:grpSpPr>
          <a:xfrm>
            <a:off x="8790093" y="4112862"/>
            <a:ext cx="1356080" cy="1419237"/>
            <a:chOff x="8550607" y="4011264"/>
            <a:chExt cx="1356080" cy="1419237"/>
          </a:xfrm>
        </p:grpSpPr>
        <p:sp>
          <p:nvSpPr>
            <p:cNvPr id="175" name="TextBox 72"/>
            <p:cNvSpPr txBox="1">
              <a:spLocks noChangeArrowheads="1"/>
            </p:cNvSpPr>
            <p:nvPr/>
          </p:nvSpPr>
          <p:spPr bwMode="auto">
            <a:xfrm>
              <a:off x="8709325" y="5120852"/>
              <a:ext cx="930278" cy="30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400" b="1" dirty="0">
                  <a:latin typeface="Arial"/>
                </a:rPr>
                <a:t>Big Data</a:t>
              </a:r>
            </a:p>
          </p:txBody>
        </p:sp>
        <p:sp>
          <p:nvSpPr>
            <p:cNvPr id="176" name="Freeform 6"/>
            <p:cNvSpPr>
              <a:spLocks noEditPoints="1"/>
            </p:cNvSpPr>
            <p:nvPr/>
          </p:nvSpPr>
          <p:spPr bwMode="auto">
            <a:xfrm>
              <a:off x="9414326" y="4255118"/>
              <a:ext cx="492361" cy="451528"/>
            </a:xfrm>
            <a:custGeom>
              <a:avLst/>
              <a:gdLst>
                <a:gd name="T0" fmla="*/ 393 w 467"/>
                <a:gd name="T1" fmla="*/ 132 h 428"/>
                <a:gd name="T2" fmla="*/ 383 w 467"/>
                <a:gd name="T3" fmla="*/ 160 h 428"/>
                <a:gd name="T4" fmla="*/ 218 w 467"/>
                <a:gd name="T5" fmla="*/ 91 h 428"/>
                <a:gd name="T6" fmla="*/ 88 w 467"/>
                <a:gd name="T7" fmla="*/ 56 h 428"/>
                <a:gd name="T8" fmla="*/ 44 w 467"/>
                <a:gd name="T9" fmla="*/ 0 h 428"/>
                <a:gd name="T10" fmla="*/ 44 w 467"/>
                <a:gd name="T11" fmla="*/ 90 h 428"/>
                <a:gd name="T12" fmla="*/ 71 w 467"/>
                <a:gd name="T13" fmla="*/ 173 h 428"/>
                <a:gd name="T14" fmla="*/ 70 w 467"/>
                <a:gd name="T15" fmla="*/ 174 h 428"/>
                <a:gd name="T16" fmla="*/ 67 w 467"/>
                <a:gd name="T17" fmla="*/ 303 h 428"/>
                <a:gd name="T18" fmla="*/ 100 w 467"/>
                <a:gd name="T19" fmla="*/ 303 h 428"/>
                <a:gd name="T20" fmla="*/ 89 w 467"/>
                <a:gd name="T21" fmla="*/ 415 h 428"/>
                <a:gd name="T22" fmla="*/ 191 w 467"/>
                <a:gd name="T23" fmla="*/ 428 h 428"/>
                <a:gd name="T24" fmla="*/ 172 w 467"/>
                <a:gd name="T25" fmla="*/ 379 h 428"/>
                <a:gd name="T26" fmla="*/ 290 w 467"/>
                <a:gd name="T27" fmla="*/ 303 h 428"/>
                <a:gd name="T28" fmla="*/ 347 w 467"/>
                <a:gd name="T29" fmla="*/ 238 h 428"/>
                <a:gd name="T30" fmla="*/ 383 w 467"/>
                <a:gd name="T31" fmla="*/ 203 h 428"/>
                <a:gd name="T32" fmla="*/ 393 w 467"/>
                <a:gd name="T33" fmla="*/ 216 h 428"/>
                <a:gd name="T34" fmla="*/ 467 w 467"/>
                <a:gd name="T35" fmla="*/ 206 h 428"/>
                <a:gd name="T36" fmla="*/ 457 w 467"/>
                <a:gd name="T37" fmla="*/ 132 h 428"/>
                <a:gd name="T38" fmla="*/ 192 w 467"/>
                <a:gd name="T39" fmla="*/ 95 h 428"/>
                <a:gd name="T40" fmla="*/ 121 w 467"/>
                <a:gd name="T41" fmla="*/ 122 h 428"/>
                <a:gd name="T42" fmla="*/ 54 w 467"/>
                <a:gd name="T43" fmla="*/ 89 h 428"/>
                <a:gd name="T44" fmla="*/ 93 w 467"/>
                <a:gd name="T45" fmla="*/ 175 h 428"/>
                <a:gd name="T46" fmla="*/ 103 w 467"/>
                <a:gd name="T47" fmla="*/ 270 h 428"/>
                <a:gd name="T48" fmla="*/ 93 w 467"/>
                <a:gd name="T49" fmla="*/ 175 h 428"/>
                <a:gd name="T50" fmla="*/ 279 w 467"/>
                <a:gd name="T51" fmla="*/ 185 h 428"/>
                <a:gd name="T52" fmla="*/ 194 w 467"/>
                <a:gd name="T53" fmla="*/ 175 h 428"/>
                <a:gd name="T54" fmla="*/ 234 w 467"/>
                <a:gd name="T55" fmla="*/ 203 h 428"/>
                <a:gd name="T56" fmla="*/ 244 w 467"/>
                <a:gd name="T57" fmla="*/ 270 h 428"/>
                <a:gd name="T58" fmla="*/ 234 w 467"/>
                <a:gd name="T59" fmla="*/ 203 h 428"/>
                <a:gd name="T60" fmla="*/ 121 w 467"/>
                <a:gd name="T61" fmla="*/ 231 h 428"/>
                <a:gd name="T62" fmla="*/ 131 w 467"/>
                <a:gd name="T63" fmla="*/ 260 h 428"/>
                <a:gd name="T64" fmla="*/ 205 w 467"/>
                <a:gd name="T65" fmla="*/ 213 h 428"/>
                <a:gd name="T66" fmla="*/ 121 w 467"/>
                <a:gd name="T67" fmla="*/ 203 h 428"/>
                <a:gd name="T68" fmla="*/ 215 w 467"/>
                <a:gd name="T69" fmla="*/ 270 h 428"/>
                <a:gd name="T70" fmla="*/ 171 w 467"/>
                <a:gd name="T71" fmla="*/ 377 h 428"/>
                <a:gd name="T72" fmla="*/ 137 w 467"/>
                <a:gd name="T73" fmla="*/ 346 h 428"/>
                <a:gd name="T74" fmla="*/ 103 w 467"/>
                <a:gd name="T75" fmla="*/ 303 h 428"/>
                <a:gd name="T76" fmla="*/ 171 w 467"/>
                <a:gd name="T77" fmla="*/ 377 h 428"/>
                <a:gd name="T78" fmla="*/ 295 w 467"/>
                <a:gd name="T79" fmla="*/ 175 h 428"/>
                <a:gd name="T80" fmla="*/ 284 w 467"/>
                <a:gd name="T81" fmla="*/ 128 h 428"/>
                <a:gd name="T82" fmla="*/ 383 w 467"/>
                <a:gd name="T83" fmla="*/ 2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7" h="428">
                  <a:moveTo>
                    <a:pt x="457" y="132"/>
                  </a:moveTo>
                  <a:cubicBezTo>
                    <a:pt x="393" y="132"/>
                    <a:pt x="393" y="132"/>
                    <a:pt x="393" y="132"/>
                  </a:cubicBezTo>
                  <a:cubicBezTo>
                    <a:pt x="387" y="132"/>
                    <a:pt x="383" y="137"/>
                    <a:pt x="383" y="142"/>
                  </a:cubicBezTo>
                  <a:cubicBezTo>
                    <a:pt x="383" y="160"/>
                    <a:pt x="383" y="160"/>
                    <a:pt x="383" y="160"/>
                  </a:cubicBezTo>
                  <a:cubicBezTo>
                    <a:pt x="282" y="124"/>
                    <a:pt x="282" y="124"/>
                    <a:pt x="282" y="124"/>
                  </a:cubicBezTo>
                  <a:cubicBezTo>
                    <a:pt x="268" y="104"/>
                    <a:pt x="244" y="91"/>
                    <a:pt x="218" y="91"/>
                  </a:cubicBezTo>
                  <a:cubicBezTo>
                    <a:pt x="210" y="91"/>
                    <a:pt x="203" y="92"/>
                    <a:pt x="196" y="94"/>
                  </a:cubicBezTo>
                  <a:cubicBezTo>
                    <a:pt x="88" y="56"/>
                    <a:pt x="88" y="56"/>
                    <a:pt x="88" y="56"/>
                  </a:cubicBezTo>
                  <a:cubicBezTo>
                    <a:pt x="89" y="53"/>
                    <a:pt x="89" y="49"/>
                    <a:pt x="89" y="45"/>
                  </a:cubicBezTo>
                  <a:cubicBezTo>
                    <a:pt x="89" y="20"/>
                    <a:pt x="69" y="0"/>
                    <a:pt x="44" y="0"/>
                  </a:cubicBezTo>
                  <a:cubicBezTo>
                    <a:pt x="20" y="0"/>
                    <a:pt x="0" y="20"/>
                    <a:pt x="0" y="45"/>
                  </a:cubicBezTo>
                  <a:cubicBezTo>
                    <a:pt x="0" y="70"/>
                    <a:pt x="20" y="90"/>
                    <a:pt x="44" y="90"/>
                  </a:cubicBezTo>
                  <a:cubicBezTo>
                    <a:pt x="47" y="90"/>
                    <a:pt x="49" y="90"/>
                    <a:pt x="52" y="89"/>
                  </a:cubicBezTo>
                  <a:cubicBezTo>
                    <a:pt x="71" y="173"/>
                    <a:pt x="71" y="173"/>
                    <a:pt x="71" y="173"/>
                  </a:cubicBezTo>
                  <a:cubicBezTo>
                    <a:pt x="71" y="174"/>
                    <a:pt x="71" y="174"/>
                    <a:pt x="71" y="174"/>
                  </a:cubicBezTo>
                  <a:cubicBezTo>
                    <a:pt x="70" y="174"/>
                    <a:pt x="70" y="174"/>
                    <a:pt x="70" y="174"/>
                  </a:cubicBezTo>
                  <a:cubicBezTo>
                    <a:pt x="34" y="174"/>
                    <a:pt x="5" y="203"/>
                    <a:pt x="5" y="238"/>
                  </a:cubicBezTo>
                  <a:cubicBezTo>
                    <a:pt x="5" y="273"/>
                    <a:pt x="33" y="302"/>
                    <a:pt x="67" y="303"/>
                  </a:cubicBezTo>
                  <a:cubicBezTo>
                    <a:pt x="67" y="303"/>
                    <a:pt x="67" y="303"/>
                    <a:pt x="67" y="303"/>
                  </a:cubicBezTo>
                  <a:cubicBezTo>
                    <a:pt x="100" y="303"/>
                    <a:pt x="100" y="303"/>
                    <a:pt x="100" y="303"/>
                  </a:cubicBezTo>
                  <a:cubicBezTo>
                    <a:pt x="117" y="375"/>
                    <a:pt x="117" y="375"/>
                    <a:pt x="117" y="375"/>
                  </a:cubicBezTo>
                  <a:cubicBezTo>
                    <a:pt x="89" y="415"/>
                    <a:pt x="89" y="415"/>
                    <a:pt x="89" y="415"/>
                  </a:cubicBezTo>
                  <a:cubicBezTo>
                    <a:pt x="85" y="420"/>
                    <a:pt x="89" y="428"/>
                    <a:pt x="95" y="428"/>
                  </a:cubicBezTo>
                  <a:cubicBezTo>
                    <a:pt x="191" y="428"/>
                    <a:pt x="191" y="428"/>
                    <a:pt x="191" y="428"/>
                  </a:cubicBezTo>
                  <a:cubicBezTo>
                    <a:pt x="197" y="428"/>
                    <a:pt x="201" y="420"/>
                    <a:pt x="198" y="415"/>
                  </a:cubicBezTo>
                  <a:cubicBezTo>
                    <a:pt x="172" y="379"/>
                    <a:pt x="172" y="379"/>
                    <a:pt x="172" y="379"/>
                  </a:cubicBezTo>
                  <a:cubicBezTo>
                    <a:pt x="264" y="303"/>
                    <a:pt x="264" y="303"/>
                    <a:pt x="264" y="303"/>
                  </a:cubicBezTo>
                  <a:cubicBezTo>
                    <a:pt x="290" y="303"/>
                    <a:pt x="290" y="303"/>
                    <a:pt x="290" y="303"/>
                  </a:cubicBezTo>
                  <a:cubicBezTo>
                    <a:pt x="290" y="303"/>
                    <a:pt x="290" y="303"/>
                    <a:pt x="290" y="303"/>
                  </a:cubicBezTo>
                  <a:cubicBezTo>
                    <a:pt x="322" y="299"/>
                    <a:pt x="347" y="272"/>
                    <a:pt x="347" y="238"/>
                  </a:cubicBezTo>
                  <a:cubicBezTo>
                    <a:pt x="347" y="237"/>
                    <a:pt x="347" y="235"/>
                    <a:pt x="347" y="234"/>
                  </a:cubicBezTo>
                  <a:cubicBezTo>
                    <a:pt x="383" y="203"/>
                    <a:pt x="383" y="203"/>
                    <a:pt x="383" y="203"/>
                  </a:cubicBezTo>
                  <a:cubicBezTo>
                    <a:pt x="383" y="206"/>
                    <a:pt x="383" y="206"/>
                    <a:pt x="383" y="206"/>
                  </a:cubicBezTo>
                  <a:cubicBezTo>
                    <a:pt x="383" y="211"/>
                    <a:pt x="387" y="216"/>
                    <a:pt x="393" y="216"/>
                  </a:cubicBezTo>
                  <a:cubicBezTo>
                    <a:pt x="457" y="216"/>
                    <a:pt x="457" y="216"/>
                    <a:pt x="457" y="216"/>
                  </a:cubicBezTo>
                  <a:cubicBezTo>
                    <a:pt x="462" y="216"/>
                    <a:pt x="467" y="211"/>
                    <a:pt x="467" y="206"/>
                  </a:cubicBezTo>
                  <a:cubicBezTo>
                    <a:pt x="467" y="142"/>
                    <a:pt x="467" y="142"/>
                    <a:pt x="467" y="142"/>
                  </a:cubicBezTo>
                  <a:cubicBezTo>
                    <a:pt x="467" y="137"/>
                    <a:pt x="462" y="132"/>
                    <a:pt x="457" y="132"/>
                  </a:cubicBezTo>
                  <a:close/>
                  <a:moveTo>
                    <a:pt x="87" y="59"/>
                  </a:moveTo>
                  <a:cubicBezTo>
                    <a:pt x="192" y="95"/>
                    <a:pt x="192" y="95"/>
                    <a:pt x="192" y="95"/>
                  </a:cubicBezTo>
                  <a:cubicBezTo>
                    <a:pt x="174" y="102"/>
                    <a:pt x="159" y="115"/>
                    <a:pt x="150" y="131"/>
                  </a:cubicBezTo>
                  <a:cubicBezTo>
                    <a:pt x="142" y="125"/>
                    <a:pt x="132" y="122"/>
                    <a:pt x="121" y="122"/>
                  </a:cubicBezTo>
                  <a:cubicBezTo>
                    <a:pt x="96" y="122"/>
                    <a:pt x="75" y="140"/>
                    <a:pt x="71" y="164"/>
                  </a:cubicBezTo>
                  <a:cubicBezTo>
                    <a:pt x="54" y="89"/>
                    <a:pt x="54" y="89"/>
                    <a:pt x="54" y="89"/>
                  </a:cubicBezTo>
                  <a:cubicBezTo>
                    <a:pt x="70" y="85"/>
                    <a:pt x="82" y="74"/>
                    <a:pt x="87" y="59"/>
                  </a:cubicBezTo>
                  <a:close/>
                  <a:moveTo>
                    <a:pt x="93" y="175"/>
                  </a:moveTo>
                  <a:cubicBezTo>
                    <a:pt x="103" y="175"/>
                    <a:pt x="103" y="175"/>
                    <a:pt x="103" y="175"/>
                  </a:cubicBezTo>
                  <a:cubicBezTo>
                    <a:pt x="103" y="270"/>
                    <a:pt x="103" y="270"/>
                    <a:pt x="103" y="270"/>
                  </a:cubicBezTo>
                  <a:cubicBezTo>
                    <a:pt x="93" y="270"/>
                    <a:pt x="93" y="270"/>
                    <a:pt x="93" y="270"/>
                  </a:cubicBezTo>
                  <a:lnTo>
                    <a:pt x="93" y="175"/>
                  </a:lnTo>
                  <a:close/>
                  <a:moveTo>
                    <a:pt x="279" y="175"/>
                  </a:moveTo>
                  <a:cubicBezTo>
                    <a:pt x="279" y="185"/>
                    <a:pt x="279" y="185"/>
                    <a:pt x="279" y="185"/>
                  </a:cubicBezTo>
                  <a:cubicBezTo>
                    <a:pt x="194" y="185"/>
                    <a:pt x="194" y="185"/>
                    <a:pt x="194" y="185"/>
                  </a:cubicBezTo>
                  <a:cubicBezTo>
                    <a:pt x="194" y="175"/>
                    <a:pt x="194" y="175"/>
                    <a:pt x="194" y="175"/>
                  </a:cubicBezTo>
                  <a:lnTo>
                    <a:pt x="279" y="175"/>
                  </a:lnTo>
                  <a:close/>
                  <a:moveTo>
                    <a:pt x="234" y="203"/>
                  </a:moveTo>
                  <a:cubicBezTo>
                    <a:pt x="244" y="203"/>
                    <a:pt x="244" y="203"/>
                    <a:pt x="244" y="203"/>
                  </a:cubicBezTo>
                  <a:cubicBezTo>
                    <a:pt x="244" y="270"/>
                    <a:pt x="244" y="270"/>
                    <a:pt x="244" y="270"/>
                  </a:cubicBezTo>
                  <a:cubicBezTo>
                    <a:pt x="234" y="270"/>
                    <a:pt x="234" y="270"/>
                    <a:pt x="234" y="270"/>
                  </a:cubicBezTo>
                  <a:lnTo>
                    <a:pt x="234" y="203"/>
                  </a:lnTo>
                  <a:close/>
                  <a:moveTo>
                    <a:pt x="121" y="270"/>
                  </a:moveTo>
                  <a:cubicBezTo>
                    <a:pt x="121" y="231"/>
                    <a:pt x="121" y="231"/>
                    <a:pt x="121" y="231"/>
                  </a:cubicBezTo>
                  <a:cubicBezTo>
                    <a:pt x="131" y="231"/>
                    <a:pt x="131" y="231"/>
                    <a:pt x="131" y="231"/>
                  </a:cubicBezTo>
                  <a:cubicBezTo>
                    <a:pt x="131" y="260"/>
                    <a:pt x="131" y="260"/>
                    <a:pt x="131" y="260"/>
                  </a:cubicBezTo>
                  <a:cubicBezTo>
                    <a:pt x="205" y="260"/>
                    <a:pt x="205" y="260"/>
                    <a:pt x="205" y="260"/>
                  </a:cubicBezTo>
                  <a:cubicBezTo>
                    <a:pt x="205" y="213"/>
                    <a:pt x="205" y="213"/>
                    <a:pt x="205" y="213"/>
                  </a:cubicBezTo>
                  <a:cubicBezTo>
                    <a:pt x="121" y="213"/>
                    <a:pt x="121" y="213"/>
                    <a:pt x="121" y="213"/>
                  </a:cubicBezTo>
                  <a:cubicBezTo>
                    <a:pt x="121" y="203"/>
                    <a:pt x="121" y="203"/>
                    <a:pt x="121" y="203"/>
                  </a:cubicBezTo>
                  <a:cubicBezTo>
                    <a:pt x="215" y="203"/>
                    <a:pt x="215" y="203"/>
                    <a:pt x="215" y="203"/>
                  </a:cubicBezTo>
                  <a:cubicBezTo>
                    <a:pt x="215" y="270"/>
                    <a:pt x="215" y="270"/>
                    <a:pt x="215" y="270"/>
                  </a:cubicBezTo>
                  <a:lnTo>
                    <a:pt x="121" y="270"/>
                  </a:lnTo>
                  <a:close/>
                  <a:moveTo>
                    <a:pt x="171" y="377"/>
                  </a:moveTo>
                  <a:cubicBezTo>
                    <a:pt x="150" y="346"/>
                    <a:pt x="150" y="346"/>
                    <a:pt x="150" y="346"/>
                  </a:cubicBezTo>
                  <a:cubicBezTo>
                    <a:pt x="147" y="341"/>
                    <a:pt x="140" y="341"/>
                    <a:pt x="137" y="346"/>
                  </a:cubicBezTo>
                  <a:cubicBezTo>
                    <a:pt x="119" y="372"/>
                    <a:pt x="119" y="372"/>
                    <a:pt x="119" y="372"/>
                  </a:cubicBezTo>
                  <a:cubicBezTo>
                    <a:pt x="103" y="303"/>
                    <a:pt x="103" y="303"/>
                    <a:pt x="103" y="303"/>
                  </a:cubicBezTo>
                  <a:cubicBezTo>
                    <a:pt x="259" y="303"/>
                    <a:pt x="259" y="303"/>
                    <a:pt x="259" y="303"/>
                  </a:cubicBezTo>
                  <a:lnTo>
                    <a:pt x="171" y="377"/>
                  </a:lnTo>
                  <a:close/>
                  <a:moveTo>
                    <a:pt x="346" y="230"/>
                  </a:moveTo>
                  <a:cubicBezTo>
                    <a:pt x="343" y="203"/>
                    <a:pt x="322" y="181"/>
                    <a:pt x="295" y="175"/>
                  </a:cubicBezTo>
                  <a:cubicBezTo>
                    <a:pt x="295" y="173"/>
                    <a:pt x="296" y="171"/>
                    <a:pt x="296" y="168"/>
                  </a:cubicBezTo>
                  <a:cubicBezTo>
                    <a:pt x="296" y="154"/>
                    <a:pt x="291" y="140"/>
                    <a:pt x="284" y="128"/>
                  </a:cubicBezTo>
                  <a:cubicBezTo>
                    <a:pt x="383" y="163"/>
                    <a:pt x="383" y="163"/>
                    <a:pt x="383" y="163"/>
                  </a:cubicBezTo>
                  <a:cubicBezTo>
                    <a:pt x="383" y="200"/>
                    <a:pt x="383" y="200"/>
                    <a:pt x="383" y="200"/>
                  </a:cubicBezTo>
                  <a:lnTo>
                    <a:pt x="346" y="2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400"/>
            </a:p>
          </p:txBody>
        </p:sp>
        <p:pic>
          <p:nvPicPr>
            <p:cNvPr id="177" name="Picture 1" descr="\\psf\Host\Users\eric\Graphic Tank\Social Media Icons-07.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855403" y="4011264"/>
              <a:ext cx="473562" cy="313476"/>
            </a:xfrm>
            <a:prstGeom prst="rect">
              <a:avLst/>
            </a:prstGeom>
            <a:noFill/>
            <a:ln>
              <a:noFill/>
            </a:ln>
          </p:spPr>
        </p:pic>
        <p:pic>
          <p:nvPicPr>
            <p:cNvPr id="178" name="Picture 7" descr="\\psf\Home\Graphic Tank\Office Icons-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50607" y="4299581"/>
              <a:ext cx="240627" cy="31249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9" name="TextBox 178"/>
            <p:cNvSpPr txBox="1"/>
            <p:nvPr/>
          </p:nvSpPr>
          <p:spPr>
            <a:xfrm>
              <a:off x="8862435" y="4356218"/>
              <a:ext cx="509774" cy="508457"/>
            </a:xfrm>
            <a:prstGeom prst="rect">
              <a:avLst/>
            </a:prstGeom>
            <a:noFill/>
          </p:spPr>
          <p:txBody>
            <a:bodyPr wrap="none" rtlCol="0">
              <a:prstTxWarp prst="textArchUp">
                <a:avLst>
                  <a:gd name="adj" fmla="val 5476986"/>
                </a:avLst>
              </a:prstTxWarp>
              <a:spAutoFit/>
            </a:bodyPr>
            <a:lstStyle/>
            <a:p>
              <a:pPr algn="ctr" fontAlgn="base">
                <a:spcBef>
                  <a:spcPct val="50000"/>
                </a:spcBef>
                <a:spcAft>
                  <a:spcPct val="0"/>
                </a:spcAft>
                <a:buClr>
                  <a:srgbClr val="F0AB00"/>
                </a:buClr>
                <a:buSzPct val="80000"/>
              </a:pPr>
              <a:r>
                <a:rPr lang="en-US" sz="1400" kern="0" dirty="0">
                  <a:solidFill>
                    <a:schemeClr val="accent1"/>
                  </a:solidFill>
                  <a:ea typeface="Arial Unicode MS" pitchFamily="34" charset="-128"/>
                  <a:cs typeface="Arial Unicode MS" pitchFamily="34" charset="-128"/>
                </a:rPr>
                <a:t>100101110111011010010100101101010110 00101011001010010101010001001001011010 </a:t>
              </a:r>
            </a:p>
          </p:txBody>
        </p:sp>
        <p:pic>
          <p:nvPicPr>
            <p:cNvPr id="180" name="Picture 2" descr="\\psf\Host\Users\eric\Graphic Tank\Globes v1-10.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05170" y="4398842"/>
              <a:ext cx="424305" cy="423209"/>
            </a:xfrm>
            <a:prstGeom prst="rect">
              <a:avLst/>
            </a:prstGeom>
            <a:noFill/>
            <a:ln>
              <a:noFill/>
            </a:ln>
          </p:spPr>
        </p:pic>
        <p:pic>
          <p:nvPicPr>
            <p:cNvPr id="181" name="Picture 16" descr="\\psf\Host\Users\eric\Graphic Tank\Apps and Databases-03.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635190" y="4780274"/>
              <a:ext cx="289591" cy="328816"/>
            </a:xfrm>
            <a:prstGeom prst="rect">
              <a:avLst/>
            </a:prstGeom>
            <a:noFill/>
            <a:ln>
              <a:noFill/>
            </a:ln>
          </p:spPr>
        </p:pic>
        <p:pic>
          <p:nvPicPr>
            <p:cNvPr id="182" name="Picture 17" descr="\\psf\Host\Users\eric\Graphic Tank\Apps and Databases-02.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337946" y="4805494"/>
              <a:ext cx="272354" cy="275696"/>
            </a:xfrm>
            <a:prstGeom prst="rect">
              <a:avLst/>
            </a:prstGeom>
            <a:noFill/>
            <a:ln>
              <a:noFill/>
            </a:ln>
          </p:spPr>
        </p:pic>
      </p:grpSp>
      <p:sp>
        <p:nvSpPr>
          <p:cNvPr id="55" name="Arc 54"/>
          <p:cNvSpPr/>
          <p:nvPr/>
        </p:nvSpPr>
        <p:spPr bwMode="gray">
          <a:xfrm rot="21441908">
            <a:off x="3802744" y="1584258"/>
            <a:ext cx="4602616" cy="4602616"/>
          </a:xfrm>
          <a:prstGeom prst="arc">
            <a:avLst>
              <a:gd name="adj1" fmla="val 11260141"/>
              <a:gd name="adj2" fmla="val 15611063"/>
            </a:avLst>
          </a:prstGeom>
          <a:noFill/>
          <a:ln w="44450" algn="ctr">
            <a:gradFill>
              <a:gsLst>
                <a:gs pos="0">
                  <a:schemeClr val="bg2">
                    <a:lumMod val="76000"/>
                  </a:schemeClr>
                </a:gs>
                <a:gs pos="100000">
                  <a:schemeClr val="accent1">
                    <a:tint val="23500"/>
                    <a:satMod val="160000"/>
                    <a:lumMod val="0"/>
                    <a:lumOff val="100000"/>
                  </a:schemeClr>
                </a:gs>
              </a:gsLst>
              <a:lin ang="5400000" scaled="0"/>
            </a:gradFill>
            <a:miter lim="800000"/>
            <a:headEnd/>
            <a:tailEnd type="arrow"/>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nvGrpSpPr>
          <p:cNvPr id="56" name="Group 55"/>
          <p:cNvGrpSpPr/>
          <p:nvPr/>
        </p:nvGrpSpPr>
        <p:grpSpPr>
          <a:xfrm>
            <a:off x="4007557" y="1796304"/>
            <a:ext cx="4180061" cy="4180061"/>
            <a:chOff x="3873101" y="1607988"/>
            <a:chExt cx="4458932" cy="4458932"/>
          </a:xfrm>
        </p:grpSpPr>
        <p:sp>
          <p:nvSpPr>
            <p:cNvPr id="57" name="Pie 56"/>
            <p:cNvSpPr/>
            <p:nvPr/>
          </p:nvSpPr>
          <p:spPr bwMode="gray">
            <a:xfrm rot="9193773">
              <a:off x="3873101" y="1607988"/>
              <a:ext cx="4458932" cy="4458932"/>
            </a:xfrm>
            <a:prstGeom prst="pie">
              <a:avLst>
                <a:gd name="adj1" fmla="val 17813816"/>
                <a:gd name="adj2" fmla="val 1601863"/>
              </a:avLst>
            </a:prstGeom>
            <a:solidFill>
              <a:srgbClr val="0FAAFF"/>
            </a:solidFill>
            <a:ln w="15875">
              <a:solidFill>
                <a:schemeClr val="bg1"/>
              </a:solidFill>
            </a:ln>
          </p:spPr>
          <p:txBody>
            <a:bodyPr wrap="square" rtlCol="0" anchor="ctr" anchorCtr="0">
              <a:noAutofit/>
            </a:bodyPr>
            <a:lstStyle/>
            <a:p>
              <a:pPr algn="ctr"/>
              <a:endParaRPr lang="en-US" sz="1200" dirty="0" err="1">
                <a:solidFill>
                  <a:schemeClr val="bg1"/>
                </a:solidFill>
                <a:cs typeface="Arial"/>
              </a:endParaRPr>
            </a:p>
          </p:txBody>
        </p:sp>
        <p:sp>
          <p:nvSpPr>
            <p:cNvPr id="58" name="Pie 57"/>
            <p:cNvSpPr/>
            <p:nvPr/>
          </p:nvSpPr>
          <p:spPr bwMode="gray">
            <a:xfrm rot="20381261">
              <a:off x="3873101" y="1607988"/>
              <a:ext cx="4458932" cy="4458932"/>
            </a:xfrm>
            <a:prstGeom prst="pie">
              <a:avLst>
                <a:gd name="adj1" fmla="val 1219195"/>
                <a:gd name="adj2" fmla="val 6637452"/>
              </a:avLst>
            </a:prstGeom>
            <a:solidFill>
              <a:srgbClr val="0F46A7"/>
            </a:solidFill>
            <a:ln w="15875">
              <a:solidFill>
                <a:schemeClr val="bg1"/>
              </a:solidFill>
            </a:ln>
          </p:spPr>
          <p:txBody>
            <a:bodyPr wrap="square" rtlCol="0" anchor="ctr" anchorCtr="0">
              <a:noAutofit/>
            </a:bodyPr>
            <a:lstStyle/>
            <a:p>
              <a:pPr algn="ctr"/>
              <a:endParaRPr lang="en-US" sz="1200" dirty="0" err="1">
                <a:solidFill>
                  <a:schemeClr val="bg1"/>
                </a:solidFill>
                <a:cs typeface="Arial"/>
              </a:endParaRPr>
            </a:p>
          </p:txBody>
        </p:sp>
        <p:sp>
          <p:nvSpPr>
            <p:cNvPr id="59" name="Pie 58"/>
            <p:cNvSpPr/>
            <p:nvPr/>
          </p:nvSpPr>
          <p:spPr bwMode="gray">
            <a:xfrm rot="12917163">
              <a:off x="3873101" y="1607988"/>
              <a:ext cx="4458932" cy="4458932"/>
            </a:xfrm>
            <a:prstGeom prst="pie">
              <a:avLst>
                <a:gd name="adj1" fmla="val 19481201"/>
                <a:gd name="adj2" fmla="val 3271889"/>
              </a:avLst>
            </a:prstGeom>
            <a:solidFill>
              <a:schemeClr val="tx2"/>
            </a:solidFill>
            <a:ln w="15875">
              <a:solidFill>
                <a:schemeClr val="bg1"/>
              </a:solidFill>
            </a:ln>
          </p:spPr>
          <p:txBody>
            <a:bodyPr wrap="square" rtlCol="0" anchor="ctr" anchorCtr="0">
              <a:noAutofit/>
            </a:bodyPr>
            <a:lstStyle/>
            <a:p>
              <a:pPr algn="ctr"/>
              <a:endParaRPr lang="en-US" sz="1200" dirty="0" err="1">
                <a:solidFill>
                  <a:schemeClr val="bg1"/>
                </a:solidFill>
                <a:cs typeface="Arial"/>
              </a:endParaRPr>
            </a:p>
          </p:txBody>
        </p:sp>
        <p:sp>
          <p:nvSpPr>
            <p:cNvPr id="60" name="Pie 59"/>
            <p:cNvSpPr/>
            <p:nvPr/>
          </p:nvSpPr>
          <p:spPr bwMode="gray">
            <a:xfrm rot="16642456">
              <a:off x="3873101" y="1607988"/>
              <a:ext cx="4458932" cy="4458932"/>
            </a:xfrm>
            <a:prstGeom prst="pie">
              <a:avLst>
                <a:gd name="adj1" fmla="val 21135662"/>
                <a:gd name="adj2" fmla="val 4955248"/>
              </a:avLst>
            </a:prstGeom>
            <a:solidFill>
              <a:srgbClr val="008FD3"/>
            </a:solidFill>
            <a:ln w="15875">
              <a:solidFill>
                <a:schemeClr val="bg1"/>
              </a:solidFill>
            </a:ln>
          </p:spPr>
          <p:txBody>
            <a:bodyPr wrap="square" rtlCol="0" anchor="ctr" anchorCtr="0">
              <a:noAutofit/>
            </a:bodyPr>
            <a:lstStyle/>
            <a:p>
              <a:pPr algn="ctr"/>
              <a:endParaRPr lang="en-US" sz="1200" dirty="0" err="1">
                <a:solidFill>
                  <a:schemeClr val="bg1"/>
                </a:solidFill>
                <a:cs typeface="Arial"/>
              </a:endParaRPr>
            </a:p>
          </p:txBody>
        </p:sp>
      </p:grpSp>
      <p:sp>
        <p:nvSpPr>
          <p:cNvPr id="61" name="Rectangle 60"/>
          <p:cNvSpPr/>
          <p:nvPr/>
        </p:nvSpPr>
        <p:spPr bwMode="gray">
          <a:xfrm>
            <a:off x="6343028" y="4433839"/>
            <a:ext cx="1307067" cy="734029"/>
          </a:xfrm>
          <a:prstGeom prst="rect">
            <a:avLst/>
          </a:prstGeom>
          <a:noFill/>
          <a:ln w="6350" algn="ctr">
            <a:noFill/>
            <a:miter lim="800000"/>
            <a:headEnd/>
            <a:tailEnd/>
          </a:ln>
        </p:spPr>
        <p:txBody>
          <a:bodyPr wrap="none" lIns="90000" tIns="72000" rIns="90000" bIns="72000" rtlCol="0" anchor="ctr">
            <a:spAutoFit/>
          </a:bodyPr>
          <a:lstStyle/>
          <a:p>
            <a:pPr algn="ctr" defTabSz="914339" fontAlgn="base">
              <a:lnSpc>
                <a:spcPct val="85000"/>
              </a:lnSpc>
              <a:buClr>
                <a:srgbClr val="F0AB00"/>
              </a:buClr>
              <a:buSzPct val="80000"/>
            </a:pPr>
            <a:r>
              <a:rPr lang="en-US" sz="1500" dirty="0">
                <a:solidFill>
                  <a:schemeClr val="bg1"/>
                </a:solidFill>
              </a:rPr>
              <a:t>Enterprise</a:t>
            </a:r>
            <a:br>
              <a:rPr lang="en-US" sz="1500" dirty="0">
                <a:solidFill>
                  <a:schemeClr val="bg1"/>
                </a:solidFill>
              </a:rPr>
            </a:br>
            <a:r>
              <a:rPr lang="en-US" sz="1500" dirty="0">
                <a:solidFill>
                  <a:schemeClr val="bg1"/>
                </a:solidFill>
              </a:rPr>
              <a:t>Performance</a:t>
            </a:r>
            <a:br>
              <a:rPr lang="en-US" sz="1500" dirty="0">
                <a:solidFill>
                  <a:schemeClr val="bg1"/>
                </a:solidFill>
              </a:rPr>
            </a:br>
            <a:r>
              <a:rPr lang="en-US" sz="1500" dirty="0">
                <a:solidFill>
                  <a:schemeClr val="bg1"/>
                </a:solidFill>
              </a:rPr>
              <a:t>Management</a:t>
            </a:r>
          </a:p>
        </p:txBody>
      </p:sp>
      <p:sp>
        <p:nvSpPr>
          <p:cNvPr id="62" name="Rectangle 61"/>
          <p:cNvSpPr/>
          <p:nvPr/>
        </p:nvSpPr>
        <p:spPr bwMode="gray">
          <a:xfrm>
            <a:off x="6354248" y="2526087"/>
            <a:ext cx="1284626" cy="734029"/>
          </a:xfrm>
          <a:prstGeom prst="rect">
            <a:avLst/>
          </a:prstGeom>
          <a:noFill/>
          <a:ln w="6350" algn="ctr">
            <a:noFill/>
            <a:miter lim="800000"/>
            <a:headEnd/>
            <a:tailEnd/>
          </a:ln>
        </p:spPr>
        <p:txBody>
          <a:bodyPr wrap="none" lIns="90000" tIns="72000" rIns="90000" bIns="72000" rtlCol="0" anchor="ctr">
            <a:spAutoFit/>
          </a:bodyPr>
          <a:lstStyle/>
          <a:p>
            <a:pPr algn="ctr" defTabSz="914339" fontAlgn="base">
              <a:lnSpc>
                <a:spcPct val="85000"/>
              </a:lnSpc>
              <a:buClr>
                <a:srgbClr val="F0AB00"/>
              </a:buClr>
              <a:buSzPct val="80000"/>
            </a:pPr>
            <a:r>
              <a:rPr lang="en-US" sz="1500" dirty="0">
                <a:solidFill>
                  <a:schemeClr val="bg1"/>
                </a:solidFill>
              </a:rPr>
              <a:t>Governance,</a:t>
            </a:r>
            <a:br>
              <a:rPr lang="en-US" sz="1500" dirty="0">
                <a:solidFill>
                  <a:schemeClr val="bg1"/>
                </a:solidFill>
              </a:rPr>
            </a:br>
            <a:r>
              <a:rPr lang="en-US" sz="1500" dirty="0">
                <a:solidFill>
                  <a:schemeClr val="bg1"/>
                </a:solidFill>
              </a:rPr>
              <a:t>Risk, and</a:t>
            </a:r>
            <a:br>
              <a:rPr lang="en-US" sz="1500" dirty="0">
                <a:solidFill>
                  <a:schemeClr val="bg1"/>
                </a:solidFill>
              </a:rPr>
            </a:br>
            <a:r>
              <a:rPr lang="en-US" sz="1500" dirty="0">
                <a:solidFill>
                  <a:schemeClr val="bg1"/>
                </a:solidFill>
              </a:rPr>
              <a:t>Compliance</a:t>
            </a:r>
          </a:p>
        </p:txBody>
      </p:sp>
      <p:sp>
        <p:nvSpPr>
          <p:cNvPr id="63" name="Oval 62"/>
          <p:cNvSpPr/>
          <p:nvPr/>
        </p:nvSpPr>
        <p:spPr bwMode="gray">
          <a:xfrm>
            <a:off x="5630840" y="1493837"/>
            <a:ext cx="912920" cy="239118"/>
          </a:xfrm>
          <a:prstGeom prst="ellipse">
            <a:avLst/>
          </a:prstGeom>
          <a:noFill/>
          <a:ln w="6350" algn="ctr">
            <a:noFill/>
            <a:miter lim="800000"/>
            <a:headEnd/>
            <a:tailEnd/>
          </a:ln>
        </p:spPr>
        <p:txBody>
          <a:bodyPr wrap="none" lIns="0" tIns="0" rIns="0" bIns="0" rtlCol="0" anchor="ctr">
            <a:spAutoFit/>
          </a:bodyPr>
          <a:lstStyle/>
          <a:p>
            <a:pPr algn="ctr" defTabSz="914339" fontAlgn="base">
              <a:lnSpc>
                <a:spcPct val="85000"/>
              </a:lnSpc>
              <a:buClr>
                <a:srgbClr val="F0AB00"/>
              </a:buClr>
              <a:buSzPct val="80000"/>
            </a:pPr>
            <a:r>
              <a:rPr lang="en-US" sz="1300" dirty="0" smtClean="0">
                <a:solidFill>
                  <a:schemeClr val="accent2"/>
                </a:solidFill>
              </a:rPr>
              <a:t>Discover</a:t>
            </a:r>
            <a:endParaRPr lang="en-US" sz="1300" dirty="0">
              <a:solidFill>
                <a:schemeClr val="accent2"/>
              </a:solidFill>
            </a:endParaRPr>
          </a:p>
        </p:txBody>
      </p:sp>
      <p:sp>
        <p:nvSpPr>
          <p:cNvPr id="64" name="Oval 63"/>
          <p:cNvSpPr/>
          <p:nvPr/>
        </p:nvSpPr>
        <p:spPr bwMode="gray">
          <a:xfrm>
            <a:off x="5773566" y="6047562"/>
            <a:ext cx="667221" cy="239118"/>
          </a:xfrm>
          <a:prstGeom prst="ellipse">
            <a:avLst/>
          </a:prstGeom>
          <a:noFill/>
          <a:ln w="6350" algn="ctr">
            <a:noFill/>
            <a:miter lim="800000"/>
            <a:headEnd/>
            <a:tailEnd/>
          </a:ln>
        </p:spPr>
        <p:txBody>
          <a:bodyPr wrap="none" lIns="0" tIns="0" rIns="0" bIns="0" rtlCol="0" anchor="ctr">
            <a:spAutoFit/>
          </a:bodyPr>
          <a:lstStyle/>
          <a:p>
            <a:pPr algn="ctr" defTabSz="914339" fontAlgn="base">
              <a:lnSpc>
                <a:spcPct val="85000"/>
              </a:lnSpc>
              <a:buClr>
                <a:srgbClr val="F0AB00"/>
              </a:buClr>
              <a:buSzPct val="80000"/>
            </a:pPr>
            <a:r>
              <a:rPr lang="en-US" sz="1300" dirty="0" smtClean="0">
                <a:solidFill>
                  <a:schemeClr val="accent2"/>
                </a:solidFill>
              </a:rPr>
              <a:t>Inform</a:t>
            </a:r>
            <a:endParaRPr lang="en-US" sz="1300" dirty="0">
              <a:solidFill>
                <a:schemeClr val="accent2"/>
              </a:solidFill>
            </a:endParaRPr>
          </a:p>
        </p:txBody>
      </p:sp>
      <p:sp>
        <p:nvSpPr>
          <p:cNvPr id="65" name="Oval 64"/>
          <p:cNvSpPr/>
          <p:nvPr/>
        </p:nvSpPr>
        <p:spPr bwMode="gray">
          <a:xfrm>
            <a:off x="3044492" y="3751798"/>
            <a:ext cx="1030135" cy="239118"/>
          </a:xfrm>
          <a:prstGeom prst="ellipse">
            <a:avLst/>
          </a:prstGeom>
          <a:noFill/>
          <a:ln w="6350" algn="ctr">
            <a:noFill/>
            <a:miter lim="800000"/>
            <a:headEnd/>
            <a:tailEnd/>
          </a:ln>
        </p:spPr>
        <p:txBody>
          <a:bodyPr wrap="none" lIns="0" tIns="0" rIns="0" bIns="0" rtlCol="0" anchor="ctr">
            <a:spAutoFit/>
          </a:bodyPr>
          <a:lstStyle/>
          <a:p>
            <a:pPr algn="ctr" defTabSz="914339" fontAlgn="base">
              <a:lnSpc>
                <a:spcPct val="85000"/>
              </a:lnSpc>
              <a:buClr>
                <a:srgbClr val="F0AB00"/>
              </a:buClr>
              <a:buSzPct val="80000"/>
            </a:pPr>
            <a:r>
              <a:rPr lang="en-US" sz="1300" dirty="0" smtClean="0">
                <a:solidFill>
                  <a:schemeClr val="accent2"/>
                </a:solidFill>
              </a:rPr>
              <a:t>Anticipate</a:t>
            </a:r>
            <a:endParaRPr lang="en-US" sz="1300" dirty="0">
              <a:solidFill>
                <a:schemeClr val="accent2"/>
              </a:solidFill>
            </a:endParaRPr>
          </a:p>
        </p:txBody>
      </p:sp>
      <p:sp>
        <p:nvSpPr>
          <p:cNvPr id="66" name="Oval 65"/>
          <p:cNvSpPr/>
          <p:nvPr/>
        </p:nvSpPr>
        <p:spPr bwMode="gray">
          <a:xfrm>
            <a:off x="8239665" y="3751798"/>
            <a:ext cx="468858" cy="239118"/>
          </a:xfrm>
          <a:prstGeom prst="ellipse">
            <a:avLst/>
          </a:prstGeom>
          <a:noFill/>
          <a:ln w="6350" algn="ctr">
            <a:noFill/>
            <a:miter lim="800000"/>
            <a:headEnd/>
            <a:tailEnd/>
          </a:ln>
        </p:spPr>
        <p:txBody>
          <a:bodyPr wrap="none" lIns="0" tIns="0" rIns="0" bIns="0" rtlCol="0" anchor="ctr">
            <a:spAutoFit/>
          </a:bodyPr>
          <a:lstStyle/>
          <a:p>
            <a:pPr algn="ctr">
              <a:lnSpc>
                <a:spcPct val="85000"/>
              </a:lnSpc>
            </a:pPr>
            <a:r>
              <a:rPr lang="en-US" sz="1300" dirty="0" smtClean="0">
                <a:solidFill>
                  <a:schemeClr val="accent2"/>
                </a:solidFill>
              </a:rPr>
              <a:t>Plan</a:t>
            </a:r>
            <a:endParaRPr lang="en-US" sz="1300" dirty="0">
              <a:solidFill>
                <a:schemeClr val="accent2"/>
              </a:solidFill>
            </a:endParaRPr>
          </a:p>
        </p:txBody>
      </p:sp>
      <p:sp>
        <p:nvSpPr>
          <p:cNvPr id="67" name="Arc 66"/>
          <p:cNvSpPr/>
          <p:nvPr/>
        </p:nvSpPr>
        <p:spPr bwMode="gray">
          <a:xfrm rot="16536135">
            <a:off x="3802744" y="1584258"/>
            <a:ext cx="4602616" cy="4602616"/>
          </a:xfrm>
          <a:prstGeom prst="arc">
            <a:avLst>
              <a:gd name="adj1" fmla="val 11098097"/>
              <a:gd name="adj2" fmla="val 15611063"/>
            </a:avLst>
          </a:prstGeom>
          <a:noFill/>
          <a:ln w="44450" algn="ctr">
            <a:gradFill>
              <a:gsLst>
                <a:gs pos="0">
                  <a:schemeClr val="bg2">
                    <a:lumMod val="76000"/>
                  </a:schemeClr>
                </a:gs>
                <a:gs pos="100000">
                  <a:schemeClr val="accent1">
                    <a:tint val="23500"/>
                    <a:satMod val="160000"/>
                    <a:lumMod val="0"/>
                    <a:lumOff val="100000"/>
                  </a:schemeClr>
                </a:gs>
              </a:gsLst>
              <a:lin ang="5400000" scaled="0"/>
            </a:gradFill>
            <a:miter lim="800000"/>
            <a:headEnd/>
            <a:tailEnd type="arrow"/>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8" name="Arc 67"/>
          <p:cNvSpPr/>
          <p:nvPr/>
        </p:nvSpPr>
        <p:spPr bwMode="gray">
          <a:xfrm rot="10800000">
            <a:off x="3802744" y="1584258"/>
            <a:ext cx="4602616" cy="4602616"/>
          </a:xfrm>
          <a:prstGeom prst="arc">
            <a:avLst>
              <a:gd name="adj1" fmla="val 11098097"/>
              <a:gd name="adj2" fmla="val 15611063"/>
            </a:avLst>
          </a:prstGeom>
          <a:noFill/>
          <a:ln w="44450" algn="ctr">
            <a:gradFill>
              <a:gsLst>
                <a:gs pos="0">
                  <a:schemeClr val="bg2">
                    <a:lumMod val="76000"/>
                  </a:schemeClr>
                </a:gs>
                <a:gs pos="100000">
                  <a:schemeClr val="accent1">
                    <a:tint val="23500"/>
                    <a:satMod val="160000"/>
                    <a:lumMod val="0"/>
                    <a:lumOff val="100000"/>
                  </a:schemeClr>
                </a:gs>
              </a:gsLst>
              <a:lin ang="5400000" scaled="0"/>
            </a:gradFill>
            <a:miter lim="800000"/>
            <a:headEnd/>
            <a:tailEnd type="arrow"/>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9" name="Arc 68"/>
          <p:cNvSpPr/>
          <p:nvPr/>
        </p:nvSpPr>
        <p:spPr bwMode="gray">
          <a:xfrm rot="5683358">
            <a:off x="3802744" y="1584258"/>
            <a:ext cx="4602616" cy="4602616"/>
          </a:xfrm>
          <a:prstGeom prst="arc">
            <a:avLst>
              <a:gd name="adj1" fmla="val 11098097"/>
              <a:gd name="adj2" fmla="val 15611063"/>
            </a:avLst>
          </a:prstGeom>
          <a:noFill/>
          <a:ln w="44450" algn="ctr">
            <a:gradFill>
              <a:gsLst>
                <a:gs pos="0">
                  <a:schemeClr val="bg2">
                    <a:lumMod val="76000"/>
                  </a:schemeClr>
                </a:gs>
                <a:gs pos="100000">
                  <a:schemeClr val="accent1">
                    <a:tint val="23500"/>
                    <a:satMod val="160000"/>
                    <a:lumMod val="0"/>
                    <a:lumOff val="100000"/>
                  </a:schemeClr>
                </a:gs>
              </a:gsLst>
              <a:lin ang="5400000" scaled="0"/>
            </a:gradFill>
            <a:miter lim="800000"/>
            <a:headEnd/>
            <a:tailEnd type="arrow"/>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70" name="Oval 69"/>
          <p:cNvSpPr/>
          <p:nvPr/>
        </p:nvSpPr>
        <p:spPr bwMode="gray">
          <a:xfrm>
            <a:off x="3970807" y="1765952"/>
            <a:ext cx="4251960" cy="4251960"/>
          </a:xfrm>
          <a:prstGeom prst="ellipse">
            <a:avLst/>
          </a:prstGeom>
          <a:noFill/>
          <a:ln w="12700" algn="ctr">
            <a:solidFill>
              <a:schemeClr val="bg2"/>
            </a:solidFill>
            <a:miter lim="800000"/>
            <a:headEnd/>
            <a:tailEnd/>
          </a:ln>
        </p:spPr>
        <p:txBody>
          <a:bodyPr lIns="90000" tIns="72000" rIns="90000" bIns="72000" rtlCol="0" anchor="ctr"/>
          <a:lstStyle/>
          <a:p>
            <a:pPr algn="ctr" defTabSz="914339"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1" name="Rectangle 70"/>
          <p:cNvSpPr/>
          <p:nvPr/>
        </p:nvSpPr>
        <p:spPr bwMode="gray">
          <a:xfrm rot="18900000">
            <a:off x="5517091" y="3309616"/>
            <a:ext cx="1153434" cy="1153434"/>
          </a:xfrm>
          <a:prstGeom prst="rect">
            <a:avLst/>
          </a:prstGeom>
          <a:solidFill>
            <a:schemeClr val="bg1"/>
          </a:solidFill>
          <a:ln w="12700" cmpd="sng" algn="ctr">
            <a:solidFill>
              <a:schemeClr val="bg2"/>
            </a:solidFill>
            <a:miter lim="800000"/>
            <a:headEnd/>
            <a:tailEnd/>
          </a:ln>
        </p:spPr>
        <p:txBody>
          <a:bodyPr lIns="90000" tIns="72000" rIns="90000" bIns="72000" rtlCol="0" anchor="ctr"/>
          <a:lstStyle/>
          <a:p>
            <a:pPr algn="ctr" defTabSz="914339"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2" name="Rectangle 71"/>
          <p:cNvSpPr/>
          <p:nvPr/>
        </p:nvSpPr>
        <p:spPr bwMode="gray">
          <a:xfrm>
            <a:off x="4577887" y="4531943"/>
            <a:ext cx="1157987" cy="537821"/>
          </a:xfrm>
          <a:prstGeom prst="rect">
            <a:avLst/>
          </a:prstGeom>
          <a:noFill/>
          <a:ln w="6350" algn="ctr">
            <a:noFill/>
            <a:miter lim="800000"/>
            <a:headEnd/>
            <a:tailEnd/>
          </a:ln>
        </p:spPr>
        <p:txBody>
          <a:bodyPr wrap="none" lIns="90000" tIns="72000" rIns="90000" bIns="72000" rtlCol="0" anchor="ctr">
            <a:spAutoFit/>
          </a:bodyPr>
          <a:lstStyle/>
          <a:p>
            <a:pPr algn="ctr" defTabSz="914339" fontAlgn="base">
              <a:lnSpc>
                <a:spcPct val="85000"/>
              </a:lnSpc>
              <a:buClr>
                <a:srgbClr val="F0AB00"/>
              </a:buClr>
              <a:buSzPct val="80000"/>
            </a:pPr>
            <a:r>
              <a:rPr lang="en-US" sz="1500" dirty="0">
                <a:solidFill>
                  <a:schemeClr val="bg1"/>
                </a:solidFill>
              </a:rPr>
              <a:t>Business</a:t>
            </a:r>
            <a:br>
              <a:rPr lang="en-US" sz="1500" dirty="0">
                <a:solidFill>
                  <a:schemeClr val="bg1"/>
                </a:solidFill>
              </a:rPr>
            </a:br>
            <a:r>
              <a:rPr lang="en-US" sz="1500" dirty="0">
                <a:solidFill>
                  <a:schemeClr val="bg1"/>
                </a:solidFill>
              </a:rPr>
              <a:t>Intelligence</a:t>
            </a:r>
          </a:p>
        </p:txBody>
      </p:sp>
      <p:sp>
        <p:nvSpPr>
          <p:cNvPr id="73" name="Rectangle 72"/>
          <p:cNvSpPr/>
          <p:nvPr/>
        </p:nvSpPr>
        <p:spPr bwMode="gray">
          <a:xfrm>
            <a:off x="4642808" y="2624191"/>
            <a:ext cx="1028144" cy="537821"/>
          </a:xfrm>
          <a:prstGeom prst="rect">
            <a:avLst/>
          </a:prstGeom>
          <a:noFill/>
          <a:ln w="6350" algn="ctr">
            <a:noFill/>
            <a:miter lim="800000"/>
            <a:headEnd/>
            <a:tailEnd/>
          </a:ln>
        </p:spPr>
        <p:txBody>
          <a:bodyPr wrap="none" lIns="90000" tIns="72000" rIns="90000" bIns="72000" rtlCol="0" anchor="ctr">
            <a:spAutoFit/>
          </a:bodyPr>
          <a:lstStyle/>
          <a:p>
            <a:pPr algn="ctr" defTabSz="914339" fontAlgn="base">
              <a:lnSpc>
                <a:spcPct val="85000"/>
              </a:lnSpc>
              <a:buClr>
                <a:srgbClr val="F0AB00"/>
              </a:buClr>
              <a:buSzPct val="80000"/>
            </a:pPr>
            <a:r>
              <a:rPr lang="en-US" sz="1500" dirty="0">
                <a:solidFill>
                  <a:schemeClr val="bg1"/>
                </a:solidFill>
              </a:rPr>
              <a:t>Predictive</a:t>
            </a:r>
            <a:br>
              <a:rPr lang="en-US" sz="1500" dirty="0">
                <a:solidFill>
                  <a:schemeClr val="bg1"/>
                </a:solidFill>
              </a:rPr>
            </a:br>
            <a:r>
              <a:rPr lang="en-US" sz="1500" dirty="0">
                <a:solidFill>
                  <a:schemeClr val="bg1"/>
                </a:solidFill>
              </a:rPr>
              <a:t>Analytics</a:t>
            </a:r>
          </a:p>
        </p:txBody>
      </p:sp>
      <p:sp>
        <p:nvSpPr>
          <p:cNvPr id="74" name="TextBox 73"/>
          <p:cNvSpPr txBox="1"/>
          <p:nvPr/>
        </p:nvSpPr>
        <p:spPr>
          <a:xfrm>
            <a:off x="5666080" y="3659095"/>
            <a:ext cx="867225" cy="461665"/>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500" b="1" kern="0" dirty="0" smtClean="0">
                <a:ea typeface="Arial Unicode MS" pitchFamily="34" charset="-128"/>
                <a:cs typeface="Arial Unicode MS" pitchFamily="34" charset="-128"/>
              </a:rPr>
              <a:t>Real-time</a:t>
            </a:r>
            <a:r>
              <a:rPr lang="en-US" sz="1500" b="1" kern="0" dirty="0">
                <a:ea typeface="Arial Unicode MS" pitchFamily="34" charset="-128"/>
                <a:cs typeface="Arial Unicode MS" pitchFamily="34" charset="-128"/>
              </a:rPr>
              <a:t/>
            </a:r>
            <a:br>
              <a:rPr lang="en-US" sz="1500" b="1" kern="0" dirty="0">
                <a:ea typeface="Arial Unicode MS" pitchFamily="34" charset="-128"/>
                <a:cs typeface="Arial Unicode MS" pitchFamily="34" charset="-128"/>
              </a:rPr>
            </a:br>
            <a:r>
              <a:rPr lang="en-US" sz="1500" b="1" kern="0" dirty="0" smtClean="0">
                <a:ea typeface="Arial Unicode MS" pitchFamily="34" charset="-128"/>
                <a:cs typeface="Arial Unicode MS" pitchFamily="34" charset="-128"/>
              </a:rPr>
              <a:t>Business</a:t>
            </a:r>
          </a:p>
        </p:txBody>
      </p:sp>
      <p:sp>
        <p:nvSpPr>
          <p:cNvPr id="75" name="Rectangle 74"/>
          <p:cNvSpPr/>
          <p:nvPr/>
        </p:nvSpPr>
        <p:spPr bwMode="gray">
          <a:xfrm rot="18900000">
            <a:off x="5477745" y="3275553"/>
            <a:ext cx="1224568" cy="1221560"/>
          </a:xfrm>
          <a:prstGeom prst="rect">
            <a:avLst/>
          </a:prstGeom>
          <a:noFill/>
          <a:ln w="15875" cmpd="sng" algn="ctr">
            <a:solidFill>
              <a:schemeClr val="bg1"/>
            </a:solidFill>
            <a:miter lim="800000"/>
            <a:headEnd/>
            <a:tailEnd/>
          </a:ln>
        </p:spPr>
        <p:txBody>
          <a:bodyPr lIns="90000" tIns="72000" rIns="90000" bIns="72000" rtlCol="0" anchor="ctr"/>
          <a:lstStyle/>
          <a:p>
            <a:pPr algn="ctr" defTabSz="914339"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4753931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nance team wake.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5175" cy="6859588"/>
          </a:xfrm>
          <a:prstGeom prst="rect">
            <a:avLst/>
          </a:prstGeom>
        </p:spPr>
      </p:pic>
      <p:sp>
        <p:nvSpPr>
          <p:cNvPr id="2" name="Title 1"/>
          <p:cNvSpPr>
            <a:spLocks noGrp="1"/>
          </p:cNvSpPr>
          <p:nvPr>
            <p:ph type="title"/>
          </p:nvPr>
        </p:nvSpPr>
        <p:spPr/>
        <p:txBody>
          <a:bodyPr/>
          <a:lstStyle/>
          <a:p>
            <a:r>
              <a:rPr lang="en-US" dirty="0" smtClean="0">
                <a:solidFill>
                  <a:srgbClr val="FFFFFF"/>
                </a:solidFill>
              </a:rPr>
              <a:t>Is This Your Finance Team?</a:t>
            </a:r>
            <a:endParaRPr lang="en-US" dirty="0">
              <a:solidFill>
                <a:srgbClr val="FFFFFF"/>
              </a:solidFill>
            </a:endParaRPr>
          </a:p>
        </p:txBody>
      </p:sp>
      <p:sp>
        <p:nvSpPr>
          <p:cNvPr id="5" name="Rectangle 4"/>
          <p:cNvSpPr/>
          <p:nvPr/>
        </p:nvSpPr>
        <p:spPr>
          <a:xfrm>
            <a:off x="763587" y="2210594"/>
            <a:ext cx="4038600" cy="738664"/>
          </a:xfrm>
          <a:prstGeom prst="rect">
            <a:avLst/>
          </a:prstGeom>
        </p:spPr>
        <p:txBody>
          <a:bodyPr wrap="square">
            <a:spAutoFit/>
          </a:bodyPr>
          <a:lstStyle/>
          <a:p>
            <a:pPr algn="ctr"/>
            <a:r>
              <a:rPr lang="en-US" dirty="0">
                <a:solidFill>
                  <a:schemeClr val="bg1"/>
                </a:solidFill>
              </a:rPr>
              <a:t>"With 90% certainty, here’s where we closed last </a:t>
            </a:r>
            <a:r>
              <a:rPr lang="en-US" dirty="0" smtClean="0">
                <a:solidFill>
                  <a:schemeClr val="bg1"/>
                </a:solidFill>
              </a:rPr>
              <a:t>month…"</a:t>
            </a:r>
            <a:endParaRPr lang="en-US" dirty="0">
              <a:solidFill>
                <a:schemeClr val="bg1"/>
              </a:solidFill>
            </a:endParaRPr>
          </a:p>
        </p:txBody>
      </p:sp>
    </p:spTree>
    <p:extLst>
      <p:ext uri="{BB962C8B-B14F-4D97-AF65-F5344CB8AC3E}">
        <p14:creationId xmlns:p14="http://schemas.microsoft.com/office/powerpoint/2010/main" val="5325465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itle 1"/>
          <p:cNvSpPr>
            <a:spLocks noGrp="1"/>
          </p:cNvSpPr>
          <p:nvPr>
            <p:ph type="title"/>
          </p:nvPr>
        </p:nvSpPr>
        <p:spPr>
          <a:xfrm>
            <a:off x="324000" y="305594"/>
            <a:ext cx="11545200" cy="756175"/>
          </a:xfrm>
        </p:spPr>
        <p:txBody>
          <a:bodyPr/>
          <a:lstStyle/>
          <a:p>
            <a:r>
              <a:rPr lang="en-US" b="0" dirty="0" smtClean="0">
                <a:solidFill>
                  <a:srgbClr val="FFFFFF"/>
                </a:solidFill>
              </a:rPr>
              <a:t>Business Intelligence Success…</a:t>
            </a:r>
            <a:endParaRPr lang="en-US" b="0" dirty="0">
              <a:solidFill>
                <a:srgbClr val="FFFFFF"/>
              </a:solidFill>
            </a:endParaRPr>
          </a:p>
        </p:txBody>
      </p:sp>
      <p:sp>
        <p:nvSpPr>
          <p:cNvPr id="11" name="TextBox 10"/>
          <p:cNvSpPr txBox="1"/>
          <p:nvPr/>
        </p:nvSpPr>
        <p:spPr>
          <a:xfrm>
            <a:off x="372501" y="6281782"/>
            <a:ext cx="7670134" cy="18466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smtClean="0">
                <a:ea typeface="Arial Unicode MS" pitchFamily="34" charset="-128"/>
                <a:cs typeface="Arial Unicode MS" pitchFamily="34" charset="-128"/>
              </a:rPr>
              <a:t>Sources: InformationWeek Survey 2015, BusinessWeek Survey, 2003</a:t>
            </a:r>
          </a:p>
        </p:txBody>
      </p:sp>
      <p:graphicFrame>
        <p:nvGraphicFramePr>
          <p:cNvPr id="12" name="Chart 11"/>
          <p:cNvGraphicFramePr>
            <a:graphicFrameLocks/>
          </p:cNvGraphicFramePr>
          <p:nvPr>
            <p:extLst>
              <p:ext uri="{D42A27DB-BD31-4B8C-83A1-F6EECF244321}">
                <p14:modId xmlns:p14="http://schemas.microsoft.com/office/powerpoint/2010/main" val="4104708627"/>
              </p:ext>
            </p:extLst>
          </p:nvPr>
        </p:nvGraphicFramePr>
        <p:xfrm>
          <a:off x="382587" y="1067594"/>
          <a:ext cx="11125200" cy="5486400"/>
        </p:xfrm>
        <a:graphic>
          <a:graphicData uri="http://schemas.openxmlformats.org/drawingml/2006/chart">
            <c:chart xmlns:c="http://schemas.openxmlformats.org/drawingml/2006/chart" xmlns:r="http://schemas.openxmlformats.org/officeDocument/2006/relationships" r:id="rId5"/>
          </a:graphicData>
        </a:graphic>
      </p:graphicFrame>
      <p:sp>
        <p:nvSpPr>
          <p:cNvPr id="3" name="Left Arrow 2"/>
          <p:cNvSpPr/>
          <p:nvPr/>
        </p:nvSpPr>
        <p:spPr bwMode="gray">
          <a:xfrm>
            <a:off x="7926387" y="1296194"/>
            <a:ext cx="609600" cy="533400"/>
          </a:xfrm>
          <a:prstGeom prst="leftArrow">
            <a:avLst/>
          </a:prstGeom>
          <a:solidFill>
            <a:schemeClr val="accent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4" name="TextBox 3"/>
          <p:cNvSpPr txBox="1"/>
          <p:nvPr/>
        </p:nvSpPr>
        <p:spPr>
          <a:xfrm>
            <a:off x="8612187" y="1219994"/>
            <a:ext cx="285284" cy="61555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4000" kern="0" dirty="0" smtClean="0">
                <a:solidFill>
                  <a:schemeClr val="accent5"/>
                </a:solidFill>
                <a:ea typeface="Arial Unicode MS" pitchFamily="34" charset="-128"/>
                <a:cs typeface="Arial Unicode MS" pitchFamily="34" charset="-128"/>
              </a:rPr>
              <a:t>?</a:t>
            </a:r>
          </a:p>
        </p:txBody>
      </p:sp>
    </p:spTree>
    <p:extLst>
      <p:ext uri="{BB962C8B-B14F-4D97-AF65-F5344CB8AC3E}">
        <p14:creationId xmlns:p14="http://schemas.microsoft.com/office/powerpoint/2010/main" val="1538572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Chart bld="series"/>
        </p:bldSub>
      </p:bldGraphic>
      <p:bldP spid="3"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nce people want better analytics.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9587" y="305594"/>
            <a:ext cx="8775879" cy="6107365"/>
          </a:xfrm>
          <a:prstGeom prst="rect">
            <a:avLst/>
          </a:prstGeom>
        </p:spPr>
      </p:pic>
      <p:sp>
        <p:nvSpPr>
          <p:cNvPr id="7" name="Title 1"/>
          <p:cNvSpPr txBox="1">
            <a:spLocks/>
          </p:cNvSpPr>
          <p:nvPr/>
        </p:nvSpPr>
        <p:spPr>
          <a:xfrm>
            <a:off x="324000" y="1600994"/>
            <a:ext cx="3030387" cy="756175"/>
          </a:xfrm>
          <a:prstGeom prst="rect">
            <a:avLst/>
          </a:prstGeom>
        </p:spPr>
        <p:txBody>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en-US" dirty="0" smtClean="0"/>
              <a:t>Finance wants to be a business partner. </a:t>
            </a:r>
          </a:p>
          <a:p>
            <a:endParaRPr lang="en-US" dirty="0"/>
          </a:p>
          <a:p>
            <a:r>
              <a:rPr lang="en-US" dirty="0" smtClean="0"/>
              <a:t>And that requires better, more forward-looking data.</a:t>
            </a:r>
            <a:endParaRPr lang="en-US" sz="2400" b="0" dirty="0"/>
          </a:p>
        </p:txBody>
      </p:sp>
    </p:spTree>
    <p:extLst>
      <p:ext uri="{BB962C8B-B14F-4D97-AF65-F5344CB8AC3E}">
        <p14:creationId xmlns:p14="http://schemas.microsoft.com/office/powerpoint/2010/main" val="27208531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Rise of the Ops People*</a:t>
            </a:r>
            <a:endParaRPr lang="en-US" dirty="0"/>
          </a:p>
        </p:txBody>
      </p:sp>
      <p:sp>
        <p:nvSpPr>
          <p:cNvPr id="7" name="Rounded Rectangular Callout 6"/>
          <p:cNvSpPr/>
          <p:nvPr/>
        </p:nvSpPr>
        <p:spPr bwMode="gray">
          <a:xfrm>
            <a:off x="1296987" y="2439194"/>
            <a:ext cx="2209800" cy="1447800"/>
          </a:xfrm>
          <a:prstGeom prst="wedgeRoundRectCallout">
            <a:avLst>
              <a:gd name="adj1" fmla="val -50581"/>
              <a:gd name="adj2" fmla="val 112034"/>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How are you feeling about the quarter?</a:t>
            </a:r>
          </a:p>
        </p:txBody>
      </p:sp>
      <p:sp>
        <p:nvSpPr>
          <p:cNvPr id="8" name="Rounded Rectangular Callout 7"/>
          <p:cNvSpPr/>
          <p:nvPr/>
        </p:nvSpPr>
        <p:spPr bwMode="gray">
          <a:xfrm>
            <a:off x="2973387" y="4191794"/>
            <a:ext cx="1600200" cy="685800"/>
          </a:xfrm>
          <a:prstGeom prst="wedgeRoundRectCallout">
            <a:avLst>
              <a:gd name="adj1" fmla="val 51993"/>
              <a:gd name="adj2" fmla="val 151821"/>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Good.</a:t>
            </a:r>
          </a:p>
        </p:txBody>
      </p:sp>
      <p:sp>
        <p:nvSpPr>
          <p:cNvPr id="9" name="Rounded Rectangular Callout 8"/>
          <p:cNvSpPr/>
          <p:nvPr/>
        </p:nvSpPr>
        <p:spPr bwMode="gray">
          <a:xfrm>
            <a:off x="6935787" y="2362994"/>
            <a:ext cx="3505200" cy="2362200"/>
          </a:xfrm>
          <a:prstGeom prst="wedgeRoundRectCallout">
            <a:avLst>
              <a:gd name="adj1" fmla="val 45439"/>
              <a:gd name="adj2" fmla="val 71955"/>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Pipeline coverage is at 2.5x. The rep-level forecast implies a result of 105%</a:t>
            </a:r>
            <a:r>
              <a:rPr kumimoji="0" lang="en-US" sz="2000" b="0" i="0" u="none" strike="noStrike" kern="0" cap="none" spc="0" normalizeH="0" noProof="0" dirty="0" smtClean="0">
                <a:ln>
                  <a:noFill/>
                </a:ln>
                <a:effectLst/>
                <a:uLnTx/>
                <a:uFillTx/>
                <a:ea typeface="Arial Unicode MS" pitchFamily="34" charset="-128"/>
                <a:cs typeface="Arial Unicode MS" pitchFamily="34" charset="-128"/>
              </a:rPr>
              <a:t> of plan. The stage and category forecasts are between 99% and 104%. So, Good. </a:t>
            </a:r>
            <a:endParaRPr kumimoji="0" lang="en-US" sz="20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TextBox 9"/>
          <p:cNvSpPr txBox="1"/>
          <p:nvPr/>
        </p:nvSpPr>
        <p:spPr>
          <a:xfrm>
            <a:off x="1601787" y="1829594"/>
            <a:ext cx="961877"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b="1" kern="0" dirty="0" smtClean="0">
                <a:ea typeface="Arial Unicode MS" pitchFamily="34" charset="-128"/>
                <a:cs typeface="Arial Unicode MS" pitchFamily="34" charset="-128"/>
              </a:rPr>
              <a:t>BEFORE</a:t>
            </a:r>
          </a:p>
        </p:txBody>
      </p:sp>
      <p:sp>
        <p:nvSpPr>
          <p:cNvPr id="11" name="TextBox 10"/>
          <p:cNvSpPr txBox="1"/>
          <p:nvPr/>
        </p:nvSpPr>
        <p:spPr>
          <a:xfrm>
            <a:off x="8307387" y="1829594"/>
            <a:ext cx="564257"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b="1" kern="0" dirty="0" smtClean="0">
                <a:ea typeface="Arial Unicode MS" pitchFamily="34" charset="-128"/>
                <a:cs typeface="Arial Unicode MS" pitchFamily="34" charset="-128"/>
              </a:rPr>
              <a:t>NOW</a:t>
            </a:r>
          </a:p>
        </p:txBody>
      </p:sp>
      <p:sp>
        <p:nvSpPr>
          <p:cNvPr id="3" name="TextBox 2"/>
          <p:cNvSpPr txBox="1"/>
          <p:nvPr/>
        </p:nvSpPr>
        <p:spPr>
          <a:xfrm>
            <a:off x="382587" y="6172994"/>
            <a:ext cx="10687045"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 Source: Dave Kellogg, Ex CMO of BusinessObjects, now CEO of Cloud EPM Vendor Host Analytics!</a:t>
            </a:r>
          </a:p>
        </p:txBody>
      </p:sp>
    </p:spTree>
    <p:extLst>
      <p:ext uri="{BB962C8B-B14F-4D97-AF65-F5344CB8AC3E}">
        <p14:creationId xmlns:p14="http://schemas.microsoft.com/office/powerpoint/2010/main" val="60752117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Ops People Everywhere = Financial &amp; Analytics</a:t>
            </a:r>
            <a:endParaRPr lang="en-US" dirty="0"/>
          </a:p>
        </p:txBody>
      </p:sp>
      <p:graphicFrame>
        <p:nvGraphicFramePr>
          <p:cNvPr id="5" name="Diagram 4"/>
          <p:cNvGraphicFramePr/>
          <p:nvPr>
            <p:extLst>
              <p:ext uri="{D42A27DB-BD31-4B8C-83A1-F6EECF244321}">
                <p14:modId xmlns:p14="http://schemas.microsoft.com/office/powerpoint/2010/main" val="1216487211"/>
              </p:ext>
            </p:extLst>
          </p:nvPr>
        </p:nvGraphicFramePr>
        <p:xfrm>
          <a:off x="2897187" y="1524794"/>
          <a:ext cx="8763000" cy="4310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382587" y="2896394"/>
            <a:ext cx="2057400" cy="223138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ea typeface="Arial Unicode MS" pitchFamily="34" charset="-128"/>
                <a:cs typeface="Arial Unicode MS" pitchFamily="34" charset="-128"/>
              </a:rPr>
              <a:t>Ops People:</a:t>
            </a:r>
          </a:p>
          <a:p>
            <a:pPr marL="342900" indent="-342900" fontAlgn="base">
              <a:spcBef>
                <a:spcPts val="600"/>
              </a:spcBef>
              <a:spcAft>
                <a:spcPct val="0"/>
              </a:spcAft>
              <a:buClr>
                <a:srgbClr val="F0AB00"/>
              </a:buClr>
              <a:buSzPct val="80000"/>
              <a:buFont typeface="Arial"/>
              <a:buChar char="•"/>
            </a:pPr>
            <a:r>
              <a:rPr lang="en-US" sz="2000" kern="0" dirty="0" smtClean="0">
                <a:ea typeface="Arial Unicode MS" pitchFamily="34" charset="-128"/>
                <a:cs typeface="Arial Unicode MS" pitchFamily="34" charset="-128"/>
              </a:rPr>
              <a:t>Modeling</a:t>
            </a:r>
          </a:p>
          <a:p>
            <a:pPr marL="342900" indent="-342900" fontAlgn="base">
              <a:spcBef>
                <a:spcPts val="600"/>
              </a:spcBef>
              <a:spcAft>
                <a:spcPct val="0"/>
              </a:spcAft>
              <a:buClr>
                <a:srgbClr val="F0AB00"/>
              </a:buClr>
              <a:buSzPct val="80000"/>
              <a:buFont typeface="Arial"/>
              <a:buChar char="•"/>
            </a:pPr>
            <a:r>
              <a:rPr lang="en-US" sz="2000" kern="0" dirty="0" smtClean="0">
                <a:ea typeface="Arial Unicode MS" pitchFamily="34" charset="-128"/>
                <a:cs typeface="Arial Unicode MS" pitchFamily="34" charset="-128"/>
              </a:rPr>
              <a:t>Planning</a:t>
            </a:r>
          </a:p>
          <a:p>
            <a:pPr marL="342900" indent="-342900" fontAlgn="base">
              <a:spcBef>
                <a:spcPts val="600"/>
              </a:spcBef>
              <a:spcAft>
                <a:spcPct val="0"/>
              </a:spcAft>
              <a:buClr>
                <a:srgbClr val="F0AB00"/>
              </a:buClr>
              <a:buSzPct val="80000"/>
              <a:buFont typeface="Arial"/>
              <a:buChar char="•"/>
            </a:pPr>
            <a:r>
              <a:rPr lang="en-US" sz="2000" kern="0" dirty="0" smtClean="0">
                <a:ea typeface="Arial Unicode MS" pitchFamily="34" charset="-128"/>
                <a:cs typeface="Arial Unicode MS" pitchFamily="34" charset="-128"/>
              </a:rPr>
              <a:t>Budgeting</a:t>
            </a:r>
          </a:p>
          <a:p>
            <a:pPr marL="342900" indent="-342900" fontAlgn="base">
              <a:spcBef>
                <a:spcPts val="600"/>
              </a:spcBef>
              <a:spcAft>
                <a:spcPct val="0"/>
              </a:spcAft>
              <a:buClr>
                <a:srgbClr val="F0AB00"/>
              </a:buClr>
              <a:buSzPct val="80000"/>
              <a:buFont typeface="Arial"/>
              <a:buChar char="•"/>
            </a:pPr>
            <a:r>
              <a:rPr lang="en-US" sz="2000" kern="0" dirty="0" smtClean="0">
                <a:ea typeface="Arial Unicode MS" pitchFamily="34" charset="-128"/>
                <a:cs typeface="Arial Unicode MS" pitchFamily="34" charset="-128"/>
              </a:rPr>
              <a:t>Reporting</a:t>
            </a:r>
          </a:p>
          <a:p>
            <a:pPr marL="342900" indent="-342900" fontAlgn="base">
              <a:spcBef>
                <a:spcPts val="600"/>
              </a:spcBef>
              <a:spcAft>
                <a:spcPct val="0"/>
              </a:spcAft>
              <a:buClr>
                <a:srgbClr val="F0AB00"/>
              </a:buClr>
              <a:buSzPct val="80000"/>
              <a:buFont typeface="Arial"/>
              <a:buChar char="•"/>
            </a:pPr>
            <a:r>
              <a:rPr lang="en-US" sz="2000" b="1" kern="0" dirty="0" smtClean="0">
                <a:ea typeface="Arial Unicode MS" pitchFamily="34" charset="-128"/>
                <a:cs typeface="Arial Unicode MS" pitchFamily="34" charset="-128"/>
              </a:rPr>
              <a:t>Analysis</a:t>
            </a:r>
          </a:p>
        </p:txBody>
      </p:sp>
      <p:sp>
        <p:nvSpPr>
          <p:cNvPr id="4" name="TextBox 3"/>
          <p:cNvSpPr txBox="1"/>
          <p:nvPr/>
        </p:nvSpPr>
        <p:spPr>
          <a:xfrm>
            <a:off x="3125787" y="1600994"/>
            <a:ext cx="7848302"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“What’s the impact on the results if we hire 10 more sales people in the UK?”</a:t>
            </a:r>
          </a:p>
        </p:txBody>
      </p:sp>
    </p:spTree>
    <p:extLst>
      <p:ext uri="{BB962C8B-B14F-4D97-AF65-F5344CB8AC3E}">
        <p14:creationId xmlns:p14="http://schemas.microsoft.com/office/powerpoint/2010/main" val="11079156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400" name="Shape 400"/>
          <p:cNvSpPr/>
          <p:nvPr/>
        </p:nvSpPr>
        <p:spPr>
          <a:xfrm>
            <a:off x="4130684" y="4144963"/>
            <a:ext cx="3816350" cy="2317749"/>
          </a:xfrm>
          <a:prstGeom prst="rect">
            <a:avLst/>
          </a:prstGeom>
          <a:noFill/>
          <a:ln>
            <a:noFill/>
          </a:ln>
        </p:spPr>
        <p:txBody>
          <a:bodyPr lIns="91406" tIns="45696" rIns="91406" bIns="45696" anchor="t" anchorCtr="0">
            <a:noAutofit/>
          </a:bodyPr>
          <a:lstStyle/>
          <a:p>
            <a:endParaRPr dirty="0"/>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162" y="1356707"/>
            <a:ext cx="10293394" cy="5001760"/>
          </a:xfrm>
          <a:prstGeom prst="rect">
            <a:avLst/>
          </a:prstGeom>
          <a:ln>
            <a:solidFill>
              <a:schemeClr val="bg2"/>
            </a:solidFill>
          </a:ln>
          <a:effectLst>
            <a:outerShdw blurRad="101600" dist="76200" dir="2700000" algn="tl" rotWithShape="0">
              <a:prstClr val="black">
                <a:alpha val="50000"/>
              </a:prstClr>
            </a:outerShdw>
          </a:effectLst>
        </p:spPr>
      </p:pic>
      <p:sp>
        <p:nvSpPr>
          <p:cNvPr id="2" name="Title 1"/>
          <p:cNvSpPr>
            <a:spLocks noGrp="1"/>
          </p:cNvSpPr>
          <p:nvPr>
            <p:ph type="title"/>
          </p:nvPr>
        </p:nvSpPr>
        <p:spPr/>
        <p:txBody>
          <a:bodyPr/>
          <a:lstStyle/>
          <a:p>
            <a:r>
              <a:rPr lang="en-US" dirty="0" smtClean="0"/>
              <a:t>Planning For The Rest of Us</a:t>
            </a:r>
            <a:endParaRPr lang="en-US" sz="2400" b="0" dirty="0"/>
          </a:p>
        </p:txBody>
      </p:sp>
    </p:spTree>
    <p:extLst>
      <p:ext uri="{BB962C8B-B14F-4D97-AF65-F5344CB8AC3E}">
        <p14:creationId xmlns:p14="http://schemas.microsoft.com/office/powerpoint/2010/main" val="31962130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1606"/>
            <a:ext cx="12207455" cy="7047858"/>
          </a:xfrm>
          <a:prstGeom prst="rect">
            <a:avLst/>
          </a:prstGeom>
        </p:spPr>
      </p:pic>
      <p:sp>
        <p:nvSpPr>
          <p:cNvPr id="2" name="Title 1"/>
          <p:cNvSpPr>
            <a:spLocks noGrp="1"/>
          </p:cNvSpPr>
          <p:nvPr>
            <p:ph type="title"/>
          </p:nvPr>
        </p:nvSpPr>
        <p:spPr/>
        <p:txBody>
          <a:bodyPr/>
          <a:lstStyle/>
          <a:p>
            <a:r>
              <a:rPr lang="en-US" dirty="0" smtClean="0">
                <a:solidFill>
                  <a:srgbClr val="FFFFFF"/>
                </a:solidFill>
              </a:rPr>
              <a:t>It’s Not You, It’s Your Data…</a:t>
            </a:r>
            <a:endParaRPr lang="en-US" dirty="0">
              <a:solidFill>
                <a:srgbClr val="FFFFFF"/>
              </a:solidFill>
            </a:endParaRPr>
          </a:p>
        </p:txBody>
      </p:sp>
      <p:sp>
        <p:nvSpPr>
          <p:cNvPr id="3" name="Text Placeholder 2"/>
          <p:cNvSpPr>
            <a:spLocks noGrp="1"/>
          </p:cNvSpPr>
          <p:nvPr>
            <p:ph type="body" sz="quarter" idx="10"/>
          </p:nvPr>
        </p:nvSpPr>
        <p:spPr>
          <a:xfrm>
            <a:off x="432113" y="1883614"/>
            <a:ext cx="5684295" cy="2392551"/>
          </a:xfrm>
        </p:spPr>
        <p:txBody>
          <a:bodyPr/>
          <a:lstStyle/>
          <a:p>
            <a:r>
              <a:rPr lang="en-US" b="0" dirty="0" smtClean="0">
                <a:solidFill>
                  <a:srgbClr val="FFFFFF"/>
                </a:solidFill>
              </a:rPr>
              <a:t>“We </a:t>
            </a:r>
            <a:r>
              <a:rPr lang="en-US" b="0" dirty="0">
                <a:solidFill>
                  <a:srgbClr val="FFFFFF"/>
                </a:solidFill>
              </a:rPr>
              <a:t>found, on average, that 45% of the </a:t>
            </a:r>
            <a:r>
              <a:rPr lang="en-US" b="0" dirty="0" smtClean="0">
                <a:solidFill>
                  <a:srgbClr val="FFFFFF"/>
                </a:solidFill>
              </a:rPr>
              <a:t>data business people use resides </a:t>
            </a:r>
            <a:r>
              <a:rPr lang="en-US" b="0" dirty="0">
                <a:solidFill>
                  <a:srgbClr val="FFFFFF"/>
                </a:solidFill>
              </a:rPr>
              <a:t>outside of the enterprise BI </a:t>
            </a:r>
            <a:r>
              <a:rPr lang="en-US" b="0" dirty="0" smtClean="0">
                <a:solidFill>
                  <a:srgbClr val="FFFFFF"/>
                </a:solidFill>
              </a:rPr>
              <a:t>environments.</a:t>
            </a:r>
          </a:p>
          <a:p>
            <a:r>
              <a:rPr lang="en-US" dirty="0" smtClean="0">
                <a:solidFill>
                  <a:srgbClr val="FFFFFF"/>
                </a:solidFill>
              </a:rPr>
              <a:t>An </a:t>
            </a:r>
            <a:r>
              <a:rPr lang="en-US" dirty="0">
                <a:solidFill>
                  <a:srgbClr val="FFFFFF"/>
                </a:solidFill>
              </a:rPr>
              <a:t>astonishingly miniscule 2% of business decision-makers reported using solely enterprise BI applications</a:t>
            </a:r>
            <a:r>
              <a:rPr lang="en-US" dirty="0" smtClean="0">
                <a:solidFill>
                  <a:srgbClr val="FFFFFF"/>
                </a:solidFill>
              </a:rPr>
              <a:t>.</a:t>
            </a:r>
            <a:endParaRPr lang="en-US" b="0" dirty="0" smtClean="0">
              <a:solidFill>
                <a:srgbClr val="FFFFFF"/>
              </a:solidFill>
            </a:endParaRPr>
          </a:p>
          <a:p>
            <a:r>
              <a:rPr lang="en-US" b="0" dirty="0" smtClean="0">
                <a:solidFill>
                  <a:srgbClr val="FFFFFF"/>
                </a:solidFill>
              </a:rPr>
              <a:t>This </a:t>
            </a:r>
            <a:r>
              <a:rPr lang="en-US" b="0" dirty="0">
                <a:solidFill>
                  <a:srgbClr val="FFFFFF"/>
                </a:solidFill>
              </a:rPr>
              <a:t>is undoubtedly connected to 76% of business respondents indicating they continue to resort to spreadsheets and other homegrown BI applications to analyze BI data. </a:t>
            </a:r>
            <a:r>
              <a:rPr lang="en-US" b="0" dirty="0" smtClean="0">
                <a:solidFill>
                  <a:srgbClr val="FFFFFF"/>
                </a:solidFill>
              </a:rPr>
              <a:t>”</a:t>
            </a:r>
          </a:p>
          <a:p>
            <a:pPr algn="r"/>
            <a:r>
              <a:rPr lang="en-US" b="0" dirty="0" smtClean="0">
                <a:solidFill>
                  <a:srgbClr val="FFFFFF"/>
                </a:solidFill>
              </a:rPr>
              <a:t>Source: Forrester </a:t>
            </a:r>
            <a:endParaRPr lang="en-US" b="0" dirty="0">
              <a:solidFill>
                <a:srgbClr val="FFFFFF"/>
              </a:solidFill>
            </a:endParaRPr>
          </a:p>
          <a:p>
            <a:endParaRPr lang="en-US" dirty="0">
              <a:solidFill>
                <a:srgbClr val="FFFFFF"/>
              </a:solidFill>
            </a:endParaRPr>
          </a:p>
        </p:txBody>
      </p:sp>
      <p:graphicFrame>
        <p:nvGraphicFramePr>
          <p:cNvPr id="4" name="Chart 3"/>
          <p:cNvGraphicFramePr/>
          <p:nvPr>
            <p:extLst>
              <p:ext uri="{D42A27DB-BD31-4B8C-83A1-F6EECF244321}">
                <p14:modId xmlns:p14="http://schemas.microsoft.com/office/powerpoint/2010/main" val="4121826820"/>
              </p:ext>
            </p:extLst>
          </p:nvPr>
        </p:nvGraphicFramePr>
        <p:xfrm>
          <a:off x="5650443" y="1336052"/>
          <a:ext cx="6117662" cy="51665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2178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1606"/>
            <a:ext cx="12207455" cy="7047858"/>
          </a:xfrm>
          <a:prstGeom prst="rect">
            <a:avLst/>
          </a:prstGeom>
        </p:spPr>
      </p:pic>
      <p:sp>
        <p:nvSpPr>
          <p:cNvPr id="2" name="Title 1"/>
          <p:cNvSpPr>
            <a:spLocks noGrp="1"/>
          </p:cNvSpPr>
          <p:nvPr>
            <p:ph type="title"/>
          </p:nvPr>
        </p:nvSpPr>
        <p:spPr/>
        <p:txBody>
          <a:bodyPr/>
          <a:lstStyle/>
          <a:p>
            <a:r>
              <a:rPr lang="en-US" dirty="0" smtClean="0">
                <a:solidFill>
                  <a:srgbClr val="FFFFFF"/>
                </a:solidFill>
              </a:rPr>
              <a:t>Suits vs. Hoodies</a:t>
            </a:r>
            <a:endParaRPr lang="en-US" dirty="0">
              <a:solidFill>
                <a:srgbClr val="FFFFFF"/>
              </a:solidFill>
            </a:endParaRPr>
          </a:p>
        </p:txBody>
      </p:sp>
      <p:sp>
        <p:nvSpPr>
          <p:cNvPr id="3" name="Rectangle 2"/>
          <p:cNvSpPr/>
          <p:nvPr/>
        </p:nvSpPr>
        <p:spPr bwMode="gray">
          <a:xfrm>
            <a:off x="1220787" y="1372394"/>
            <a:ext cx="838200" cy="4953000"/>
          </a:xfrm>
          <a:prstGeom prst="rect">
            <a:avLst/>
          </a:prstGeom>
          <a:solidFill>
            <a:srgbClr val="FFFFF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4" name="Picture 3" descr="IMG_867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1786" y="1372394"/>
            <a:ext cx="8897889" cy="4953000"/>
          </a:xfrm>
          <a:prstGeom prst="rect">
            <a:avLst/>
          </a:prstGeom>
        </p:spPr>
      </p:pic>
    </p:spTree>
    <p:extLst>
      <p:ext uri="{BB962C8B-B14F-4D97-AF65-F5344CB8AC3E}">
        <p14:creationId xmlns:p14="http://schemas.microsoft.com/office/powerpoint/2010/main" val="4189131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1606"/>
            <a:ext cx="12207455" cy="7047858"/>
          </a:xfrm>
          <a:prstGeom prst="rect">
            <a:avLst/>
          </a:prstGeom>
        </p:spPr>
      </p:pic>
      <p:sp>
        <p:nvSpPr>
          <p:cNvPr id="2" name="Title 1"/>
          <p:cNvSpPr>
            <a:spLocks noGrp="1"/>
          </p:cNvSpPr>
          <p:nvPr>
            <p:ph type="title"/>
          </p:nvPr>
        </p:nvSpPr>
        <p:spPr/>
        <p:txBody>
          <a:bodyPr/>
          <a:lstStyle/>
          <a:p>
            <a:r>
              <a:rPr lang="en-US" dirty="0" smtClean="0">
                <a:solidFill>
                  <a:srgbClr val="FFFFFF"/>
                </a:solidFill>
              </a:rPr>
              <a:t>Advanced Governance</a:t>
            </a:r>
            <a:endParaRPr lang="en-US" dirty="0">
              <a:solidFill>
                <a:srgbClr val="FFFFFF"/>
              </a:solidFill>
            </a:endParaRPr>
          </a:p>
        </p:txBody>
      </p:sp>
      <p:sp>
        <p:nvSpPr>
          <p:cNvPr id="3" name="Text Placeholder 2"/>
          <p:cNvSpPr>
            <a:spLocks noGrp="1"/>
          </p:cNvSpPr>
          <p:nvPr>
            <p:ph type="body" sz="quarter" idx="10"/>
          </p:nvPr>
        </p:nvSpPr>
        <p:spPr>
          <a:xfrm>
            <a:off x="324000" y="1691078"/>
            <a:ext cx="5163987" cy="4392043"/>
          </a:xfrm>
        </p:spPr>
        <p:txBody>
          <a:bodyPr/>
          <a:lstStyle/>
          <a:p>
            <a:r>
              <a:rPr lang="en-US" dirty="0" smtClean="0">
                <a:solidFill>
                  <a:srgbClr val="FFFFFF"/>
                </a:solidFill>
              </a:rPr>
              <a:t>Central IT no longer has a veto — you need the “consent of the governed”</a:t>
            </a:r>
          </a:p>
          <a:p>
            <a:r>
              <a:rPr lang="en-US" dirty="0" smtClean="0">
                <a:solidFill>
                  <a:srgbClr val="FFFFFF"/>
                </a:solidFill>
              </a:rPr>
              <a:t>This means you have to behave more like a politician…</a:t>
            </a:r>
            <a:endParaRPr lang="en-US" dirty="0">
              <a:solidFill>
                <a:srgbClr val="FFFFFF"/>
              </a:solidFill>
            </a:endParaRPr>
          </a:p>
        </p:txBody>
      </p:sp>
      <p:pic>
        <p:nvPicPr>
          <p:cNvPr id="5" name="Picture 4" descr="business-man-with-sign-iStock_000002576117_Larg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73787" y="457200"/>
            <a:ext cx="4468866" cy="6402388"/>
          </a:xfrm>
          <a:prstGeom prst="rect">
            <a:avLst/>
          </a:prstGeom>
        </p:spPr>
      </p:pic>
      <p:sp>
        <p:nvSpPr>
          <p:cNvPr id="4" name="TextBox 3"/>
          <p:cNvSpPr txBox="1"/>
          <p:nvPr/>
        </p:nvSpPr>
        <p:spPr>
          <a:xfrm rot="21404989">
            <a:off x="8037763" y="2032718"/>
            <a:ext cx="1826021" cy="129266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800" b="1" kern="0" dirty="0" smtClean="0">
                <a:ea typeface="Arial Unicode MS" pitchFamily="34" charset="-128"/>
                <a:cs typeface="Arial Unicode MS" pitchFamily="34" charset="-128"/>
              </a:rPr>
              <a:t>Vote for my policies!</a:t>
            </a:r>
          </a:p>
        </p:txBody>
      </p:sp>
    </p:spTree>
    <p:extLst>
      <p:ext uri="{BB962C8B-B14F-4D97-AF65-F5344CB8AC3E}">
        <p14:creationId xmlns:p14="http://schemas.microsoft.com/office/powerpoint/2010/main" val="42331109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1606"/>
            <a:ext cx="12207455" cy="7047858"/>
          </a:xfrm>
          <a:prstGeom prst="rect">
            <a:avLst/>
          </a:prstGeom>
        </p:spPr>
      </p:pic>
      <p:sp>
        <p:nvSpPr>
          <p:cNvPr id="4" name="Oval 3"/>
          <p:cNvSpPr/>
          <p:nvPr/>
        </p:nvSpPr>
        <p:spPr bwMode="gray">
          <a:xfrm>
            <a:off x="8078787" y="2515394"/>
            <a:ext cx="3810000" cy="3810000"/>
          </a:xfrm>
          <a:prstGeom prst="ellipse">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solidFill>
                  <a:srgbClr val="FFFFFF"/>
                </a:solidFill>
              </a:rPr>
              <a:t>Build and Nurture a Community</a:t>
            </a:r>
            <a:endParaRPr lang="en-US" dirty="0">
              <a:solidFill>
                <a:srgbClr val="FFFFFF"/>
              </a:solidFill>
            </a:endParaRPr>
          </a:p>
        </p:txBody>
      </p:sp>
      <p:sp>
        <p:nvSpPr>
          <p:cNvPr id="3" name="Text Placeholder 2"/>
          <p:cNvSpPr>
            <a:spLocks noGrp="1"/>
          </p:cNvSpPr>
          <p:nvPr>
            <p:ph type="body" sz="quarter" idx="10"/>
          </p:nvPr>
        </p:nvSpPr>
        <p:spPr>
          <a:xfrm>
            <a:off x="324000" y="1524794"/>
            <a:ext cx="11545200" cy="4392043"/>
          </a:xfrm>
        </p:spPr>
        <p:txBody>
          <a:bodyPr/>
          <a:lstStyle/>
          <a:p>
            <a:pPr>
              <a:spcBef>
                <a:spcPts val="600"/>
              </a:spcBef>
            </a:pPr>
            <a:r>
              <a:rPr lang="en-US" dirty="0" smtClean="0">
                <a:solidFill>
                  <a:srgbClr val="FFFFFF"/>
                </a:solidFill>
              </a:rPr>
              <a:t>Regular face-to-face meetings</a:t>
            </a:r>
          </a:p>
          <a:p>
            <a:pPr marL="340243" lvl="1" indent="-340243">
              <a:buFont typeface="Arial"/>
              <a:buChar char="•"/>
            </a:pPr>
            <a:r>
              <a:rPr lang="en-US" dirty="0">
                <a:solidFill>
                  <a:srgbClr val="FFFFFF"/>
                </a:solidFill>
              </a:rPr>
              <a:t>Bring people together across </a:t>
            </a:r>
            <a:r>
              <a:rPr lang="en-US" dirty="0" smtClean="0">
                <a:solidFill>
                  <a:srgbClr val="FFFFFF"/>
                </a:solidFill>
              </a:rPr>
              <a:t>silos: IT, Analysts, Business Leaders, Execs</a:t>
            </a:r>
          </a:p>
          <a:p>
            <a:pPr marL="340243" lvl="1" indent="-340243">
              <a:buFont typeface="Arial"/>
              <a:buChar char="•"/>
            </a:pPr>
            <a:r>
              <a:rPr lang="en-US" dirty="0" smtClean="0">
                <a:solidFill>
                  <a:srgbClr val="FFFFFF"/>
                </a:solidFill>
              </a:rPr>
              <a:t>Presentations of successes best practices</a:t>
            </a:r>
          </a:p>
          <a:p>
            <a:pPr marL="340243" lvl="1" indent="-340243">
              <a:buFont typeface="Arial"/>
              <a:buChar char="•"/>
            </a:pPr>
            <a:r>
              <a:rPr lang="en-US" dirty="0" smtClean="0">
                <a:solidFill>
                  <a:srgbClr val="FFFFFF"/>
                </a:solidFill>
              </a:rPr>
              <a:t>Invite external speakers</a:t>
            </a:r>
          </a:p>
          <a:p>
            <a:pPr>
              <a:spcBef>
                <a:spcPts val="600"/>
              </a:spcBef>
            </a:pPr>
            <a:r>
              <a:rPr lang="en-US" dirty="0" smtClean="0">
                <a:solidFill>
                  <a:srgbClr val="FFFFFF"/>
                </a:solidFill>
              </a:rPr>
              <a:t>Virtual communities</a:t>
            </a:r>
          </a:p>
          <a:p>
            <a:pPr marL="340243" lvl="1" indent="-340243">
              <a:buFont typeface="Arial"/>
              <a:buChar char="•"/>
            </a:pPr>
            <a:r>
              <a:rPr lang="en-US" dirty="0" smtClean="0">
                <a:solidFill>
                  <a:srgbClr val="FFFFFF"/>
                </a:solidFill>
              </a:rPr>
              <a:t>Leverage internal </a:t>
            </a:r>
            <a:r>
              <a:rPr lang="en-US" dirty="0">
                <a:solidFill>
                  <a:srgbClr val="FFFFFF"/>
                </a:solidFill>
              </a:rPr>
              <a:t>social tools for people to </a:t>
            </a:r>
            <a:r>
              <a:rPr lang="en-US" dirty="0" smtClean="0">
                <a:solidFill>
                  <a:srgbClr val="FFFFFF"/>
                </a:solidFill>
              </a:rPr>
              <a:t>share information</a:t>
            </a:r>
            <a:endParaRPr lang="en-US" dirty="0">
              <a:solidFill>
                <a:srgbClr val="FFFFFF"/>
              </a:solidFill>
            </a:endParaRPr>
          </a:p>
          <a:p>
            <a:pPr marL="340243" lvl="1" indent="-340243">
              <a:buFont typeface="Arial"/>
              <a:buChar char="•"/>
            </a:pPr>
            <a:r>
              <a:rPr lang="en-US" dirty="0">
                <a:solidFill>
                  <a:srgbClr val="FFFFFF"/>
                </a:solidFill>
              </a:rPr>
              <a:t>Community-driven BI content</a:t>
            </a:r>
          </a:p>
          <a:p>
            <a:pPr>
              <a:spcBef>
                <a:spcPts val="600"/>
              </a:spcBef>
            </a:pPr>
            <a:r>
              <a:rPr lang="en-US" dirty="0" smtClean="0">
                <a:solidFill>
                  <a:srgbClr val="FFFFFF"/>
                </a:solidFill>
              </a:rPr>
              <a:t>Community self-policing</a:t>
            </a:r>
          </a:p>
          <a:p>
            <a:pPr marL="340243" lvl="1" indent="-340243">
              <a:buFont typeface="Arial"/>
              <a:buChar char="•"/>
            </a:pPr>
            <a:r>
              <a:rPr lang="en-US" dirty="0" smtClean="0">
                <a:solidFill>
                  <a:srgbClr val="FFFFFF"/>
                </a:solidFill>
              </a:rPr>
              <a:t>Act as BICC eyes and</a:t>
            </a:r>
            <a:r>
              <a:rPr lang="en-US" dirty="0">
                <a:solidFill>
                  <a:srgbClr val="FFFFFF"/>
                </a:solidFill>
              </a:rPr>
              <a:t> ears to discover projects, </a:t>
            </a:r>
            <a:r>
              <a:rPr lang="en-US" dirty="0" smtClean="0">
                <a:solidFill>
                  <a:srgbClr val="FFFFFF"/>
                </a:solidFill>
              </a:rPr>
              <a:t/>
            </a:r>
            <a:br>
              <a:rPr lang="en-US" dirty="0" smtClean="0">
                <a:solidFill>
                  <a:srgbClr val="FFFFFF"/>
                </a:solidFill>
              </a:rPr>
            </a:br>
            <a:r>
              <a:rPr lang="en-US" dirty="0" smtClean="0">
                <a:solidFill>
                  <a:srgbClr val="FFFFFF"/>
                </a:solidFill>
              </a:rPr>
              <a:t>opportunities</a:t>
            </a:r>
            <a:endParaRPr lang="en-US" dirty="0">
              <a:solidFill>
                <a:srgbClr val="FFFFFF"/>
              </a:solidFill>
            </a:endParaRPr>
          </a:p>
          <a:p>
            <a:pPr marL="340243" lvl="1" indent="-340243">
              <a:buFont typeface="Arial"/>
              <a:buChar char="•"/>
            </a:pPr>
            <a:r>
              <a:rPr lang="en-US" dirty="0">
                <a:solidFill>
                  <a:srgbClr val="FFFFFF"/>
                </a:solidFill>
              </a:rPr>
              <a:t>Social mechanisms to ensure </a:t>
            </a:r>
            <a:r>
              <a:rPr lang="en-US" dirty="0" smtClean="0">
                <a:solidFill>
                  <a:srgbClr val="FFFFFF"/>
                </a:solidFill>
              </a:rPr>
              <a:t>the “right behaviors”</a:t>
            </a:r>
          </a:p>
          <a:p>
            <a:pPr>
              <a:spcBef>
                <a:spcPts val="600"/>
              </a:spcBef>
            </a:pPr>
            <a:r>
              <a:rPr lang="en-US" dirty="0" smtClean="0">
                <a:solidFill>
                  <a:srgbClr val="FFFFFF"/>
                </a:solidFill>
              </a:rPr>
              <a:t>Ensure support at all levels</a:t>
            </a:r>
          </a:p>
          <a:p>
            <a:pPr marL="340243" lvl="1" indent="-340243">
              <a:buFont typeface="Arial"/>
              <a:buChar char="•"/>
            </a:pPr>
            <a:r>
              <a:rPr lang="en-US" dirty="0">
                <a:solidFill>
                  <a:srgbClr val="FFFFFF"/>
                </a:solidFill>
              </a:rPr>
              <a:t>Not just executives — middle and users</a:t>
            </a:r>
          </a:p>
        </p:txBody>
      </p:sp>
      <p:pic>
        <p:nvPicPr>
          <p:cNvPr id="5" name="Picture 4"/>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108667" y="2545276"/>
            <a:ext cx="3757928" cy="3782173"/>
          </a:xfrm>
          <a:prstGeom prst="rect">
            <a:avLst/>
          </a:prstGeom>
        </p:spPr>
      </p:pic>
    </p:spTree>
    <p:extLst>
      <p:ext uri="{BB962C8B-B14F-4D97-AF65-F5344CB8AC3E}">
        <p14:creationId xmlns:p14="http://schemas.microsoft.com/office/powerpoint/2010/main" val="695918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itle 1"/>
          <p:cNvSpPr>
            <a:spLocks noGrp="1"/>
          </p:cNvSpPr>
          <p:nvPr>
            <p:ph type="title"/>
          </p:nvPr>
        </p:nvSpPr>
        <p:spPr/>
        <p:txBody>
          <a:bodyPr/>
          <a:lstStyle/>
          <a:p>
            <a:r>
              <a:rPr lang="en-US" b="0" dirty="0" smtClean="0">
                <a:solidFill>
                  <a:srgbClr val="FFFFFF"/>
                </a:solidFill>
              </a:rPr>
              <a:t>Conclusion: There’s a LOT Going On in Analytics</a:t>
            </a:r>
            <a:endParaRPr lang="en-US" b="0" dirty="0">
              <a:solidFill>
                <a:srgbClr val="FFFFFF"/>
              </a:solidFill>
            </a:endParaRPr>
          </a:p>
        </p:txBody>
      </p:sp>
      <p:sp>
        <p:nvSpPr>
          <p:cNvPr id="3" name="Text Placeholder 2"/>
          <p:cNvSpPr>
            <a:spLocks noGrp="1"/>
          </p:cNvSpPr>
          <p:nvPr>
            <p:ph type="body" sz="quarter" idx="10"/>
          </p:nvPr>
        </p:nvSpPr>
        <p:spPr/>
        <p:txBody>
          <a:bodyPr/>
          <a:lstStyle/>
          <a:p>
            <a:pPr marL="457200" indent="-457200">
              <a:spcBef>
                <a:spcPts val="0"/>
              </a:spcBef>
              <a:buFont typeface="Arial"/>
              <a:buChar char="•"/>
            </a:pPr>
            <a:r>
              <a:rPr lang="en-US" sz="2800" b="0" dirty="0" smtClean="0">
                <a:solidFill>
                  <a:srgbClr val="FFFFFF"/>
                </a:solidFill>
              </a:rPr>
              <a:t>The future of the boardroom (finally)</a:t>
            </a:r>
          </a:p>
          <a:p>
            <a:pPr marL="457200" indent="-457200">
              <a:spcBef>
                <a:spcPts val="0"/>
              </a:spcBef>
              <a:buFont typeface="Arial"/>
              <a:buChar char="•"/>
            </a:pPr>
            <a:r>
              <a:rPr lang="en-US" sz="2800" b="0" dirty="0" smtClean="0">
                <a:solidFill>
                  <a:srgbClr val="FFFFFF"/>
                </a:solidFill>
              </a:rPr>
              <a:t>SAP HANA &amp; Hadoop</a:t>
            </a:r>
          </a:p>
          <a:p>
            <a:pPr marL="457200" indent="-457200">
              <a:spcBef>
                <a:spcPts val="0"/>
              </a:spcBef>
              <a:buFont typeface="Arial"/>
              <a:buChar char="•"/>
            </a:pPr>
            <a:r>
              <a:rPr lang="en-US" sz="2800" b="0" dirty="0" smtClean="0">
                <a:solidFill>
                  <a:srgbClr val="FFFFFF"/>
                </a:solidFill>
              </a:rPr>
              <a:t>Multi-polar </a:t>
            </a:r>
            <a:r>
              <a:rPr lang="en-US" sz="2800" b="0" dirty="0">
                <a:solidFill>
                  <a:srgbClr val="FFFFFF"/>
                </a:solidFill>
              </a:rPr>
              <a:t>b</a:t>
            </a:r>
            <a:r>
              <a:rPr lang="en-US" sz="2800" b="0" dirty="0" smtClean="0">
                <a:solidFill>
                  <a:srgbClr val="FFFFFF"/>
                </a:solidFill>
              </a:rPr>
              <a:t>ig </a:t>
            </a:r>
            <a:r>
              <a:rPr lang="en-US" sz="2800" b="0" dirty="0">
                <a:solidFill>
                  <a:srgbClr val="FFFFFF"/>
                </a:solidFill>
              </a:rPr>
              <a:t>d</a:t>
            </a:r>
            <a:r>
              <a:rPr lang="en-US" sz="2800" b="0" dirty="0" smtClean="0">
                <a:solidFill>
                  <a:srgbClr val="FFFFFF"/>
                </a:solidFill>
              </a:rPr>
              <a:t>ata architectures</a:t>
            </a:r>
          </a:p>
          <a:p>
            <a:pPr marL="457200" indent="-457200">
              <a:spcBef>
                <a:spcPts val="0"/>
              </a:spcBef>
              <a:buFont typeface="Arial"/>
              <a:buChar char="•"/>
            </a:pPr>
            <a:r>
              <a:rPr lang="en-US" sz="2800" b="0" dirty="0" smtClean="0">
                <a:solidFill>
                  <a:srgbClr val="FFFFFF"/>
                </a:solidFill>
              </a:rPr>
              <a:t>Self-service data </a:t>
            </a:r>
            <a:r>
              <a:rPr lang="en-US" sz="2800" b="0" dirty="0">
                <a:solidFill>
                  <a:srgbClr val="FFFFFF"/>
                </a:solidFill>
              </a:rPr>
              <a:t>p</a:t>
            </a:r>
            <a:r>
              <a:rPr lang="en-US" sz="2800" b="0" dirty="0" smtClean="0">
                <a:solidFill>
                  <a:srgbClr val="FFFFFF"/>
                </a:solidFill>
              </a:rPr>
              <a:t>reparation</a:t>
            </a:r>
          </a:p>
          <a:p>
            <a:pPr marL="457200" indent="-457200">
              <a:spcBef>
                <a:spcPts val="0"/>
              </a:spcBef>
              <a:buFont typeface="Arial"/>
              <a:buChar char="•"/>
            </a:pPr>
            <a:r>
              <a:rPr lang="en-US" sz="2800" b="0" dirty="0" smtClean="0">
                <a:solidFill>
                  <a:srgbClr val="FFFFFF"/>
                </a:solidFill>
              </a:rPr>
              <a:t>Supporting the analytics lifecycle</a:t>
            </a:r>
          </a:p>
          <a:p>
            <a:pPr marL="457200" indent="-457200">
              <a:spcBef>
                <a:spcPts val="0"/>
              </a:spcBef>
              <a:buFont typeface="Arial"/>
              <a:buChar char="•"/>
            </a:pPr>
            <a:r>
              <a:rPr lang="en-US" sz="2800" b="0" dirty="0" smtClean="0">
                <a:solidFill>
                  <a:srgbClr val="FFFFFF"/>
                </a:solidFill>
              </a:rPr>
              <a:t>Prescriptive and predictive analytics</a:t>
            </a:r>
          </a:p>
          <a:p>
            <a:pPr marL="457200" indent="-457200">
              <a:spcBef>
                <a:spcPts val="0"/>
              </a:spcBef>
              <a:buFont typeface="Arial"/>
              <a:buChar char="•"/>
            </a:pPr>
            <a:r>
              <a:rPr lang="en-US" sz="2800" b="0" dirty="0" smtClean="0">
                <a:solidFill>
                  <a:srgbClr val="FFFFFF"/>
                </a:solidFill>
              </a:rPr>
              <a:t>Internet of things for business</a:t>
            </a:r>
          </a:p>
          <a:p>
            <a:pPr marL="457200" indent="-457200">
              <a:spcBef>
                <a:spcPts val="0"/>
              </a:spcBef>
              <a:buFont typeface="Arial"/>
              <a:buChar char="•"/>
            </a:pPr>
            <a:r>
              <a:rPr lang="en-US" sz="2800" b="0" dirty="0" smtClean="0">
                <a:solidFill>
                  <a:srgbClr val="FFFFFF"/>
                </a:solidFill>
              </a:rPr>
              <a:t>Big data </a:t>
            </a:r>
            <a:r>
              <a:rPr lang="en-US" sz="2800" b="0" dirty="0">
                <a:solidFill>
                  <a:srgbClr val="FFFFFF"/>
                </a:solidFill>
              </a:rPr>
              <a:t>d</a:t>
            </a:r>
            <a:r>
              <a:rPr lang="en-US" sz="2800" b="0" dirty="0" smtClean="0">
                <a:solidFill>
                  <a:srgbClr val="FFFFFF"/>
                </a:solidFill>
              </a:rPr>
              <a:t>iscovery</a:t>
            </a:r>
          </a:p>
          <a:p>
            <a:pPr marL="457200" indent="-457200">
              <a:spcBef>
                <a:spcPts val="0"/>
              </a:spcBef>
              <a:buFont typeface="Arial"/>
              <a:buChar char="•"/>
            </a:pPr>
            <a:r>
              <a:rPr lang="en-US" sz="2800" b="0" dirty="0" smtClean="0">
                <a:solidFill>
                  <a:srgbClr val="FFFFFF"/>
                </a:solidFill>
              </a:rPr>
              <a:t>Finance and </a:t>
            </a:r>
            <a:r>
              <a:rPr lang="en-US" sz="2800" b="0" dirty="0">
                <a:solidFill>
                  <a:srgbClr val="FFFFFF"/>
                </a:solidFill>
              </a:rPr>
              <a:t>a</a:t>
            </a:r>
            <a:r>
              <a:rPr lang="en-US" sz="2800" b="0" dirty="0" smtClean="0">
                <a:solidFill>
                  <a:srgbClr val="FFFFFF"/>
                </a:solidFill>
              </a:rPr>
              <a:t>nalytics </a:t>
            </a:r>
            <a:r>
              <a:rPr lang="en-US" sz="2800" b="0" dirty="0">
                <a:solidFill>
                  <a:srgbClr val="FFFFFF"/>
                </a:solidFill>
              </a:rPr>
              <a:t>c</a:t>
            </a:r>
            <a:r>
              <a:rPr lang="en-US" sz="2800" b="0" dirty="0" smtClean="0">
                <a:solidFill>
                  <a:srgbClr val="FFFFFF"/>
                </a:solidFill>
              </a:rPr>
              <a:t>onverge (again)</a:t>
            </a:r>
          </a:p>
          <a:p>
            <a:pPr marL="457200" indent="-457200">
              <a:spcBef>
                <a:spcPts val="0"/>
              </a:spcBef>
              <a:buFont typeface="Arial"/>
              <a:buChar char="•"/>
            </a:pPr>
            <a:r>
              <a:rPr lang="en-US" sz="2800" b="0" dirty="0" smtClean="0">
                <a:solidFill>
                  <a:srgbClr val="FFFFFF"/>
                </a:solidFill>
              </a:rPr>
              <a:t>Analytics culture &amp; </a:t>
            </a:r>
            <a:r>
              <a:rPr lang="en-US" sz="2800" b="0" dirty="0">
                <a:solidFill>
                  <a:srgbClr val="FFFFFF"/>
                </a:solidFill>
              </a:rPr>
              <a:t>g</a:t>
            </a:r>
            <a:r>
              <a:rPr lang="en-US" sz="2800" b="0" dirty="0" smtClean="0">
                <a:solidFill>
                  <a:srgbClr val="FFFFFF"/>
                </a:solidFill>
              </a:rPr>
              <a:t>overnance</a:t>
            </a:r>
          </a:p>
          <a:p>
            <a:pPr marL="457200" indent="-457200">
              <a:spcBef>
                <a:spcPts val="0"/>
              </a:spcBef>
              <a:buFont typeface="Arial"/>
              <a:buChar char="•"/>
            </a:pPr>
            <a:endParaRPr lang="en-US" sz="2800" b="0" dirty="0" smtClean="0">
              <a:solidFill>
                <a:srgbClr val="FFFFFF"/>
              </a:solidFill>
            </a:endParaRPr>
          </a:p>
          <a:p>
            <a:pPr marL="457200" indent="-457200">
              <a:spcBef>
                <a:spcPts val="0"/>
              </a:spcBef>
              <a:buFont typeface="Arial"/>
              <a:buChar char="•"/>
            </a:pPr>
            <a:endParaRPr lang="en-US" sz="2800" b="0" dirty="0">
              <a:solidFill>
                <a:srgbClr val="FFFFFF"/>
              </a:solidFill>
            </a:endParaRPr>
          </a:p>
        </p:txBody>
      </p:sp>
    </p:spTree>
    <p:extLst>
      <p:ext uri="{BB962C8B-B14F-4D97-AF65-F5344CB8AC3E}">
        <p14:creationId xmlns:p14="http://schemas.microsoft.com/office/powerpoint/2010/main" val="6977125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4" name="Rectangle 3"/>
          <p:cNvSpPr/>
          <p:nvPr/>
        </p:nvSpPr>
        <p:spPr>
          <a:xfrm>
            <a:off x="1525587" y="610394"/>
            <a:ext cx="9448800" cy="954107"/>
          </a:xfrm>
          <a:prstGeom prst="rect">
            <a:avLst/>
          </a:prstGeom>
        </p:spPr>
        <p:txBody>
          <a:bodyPr wrap="square">
            <a:spAutoFit/>
          </a:bodyPr>
          <a:lstStyle/>
          <a:p>
            <a:r>
              <a:rPr lang="en-US" sz="2800" dirty="0" smtClean="0">
                <a:solidFill>
                  <a:schemeClr val="bg1"/>
                </a:solidFill>
              </a:rPr>
              <a:t>“Judge </a:t>
            </a:r>
            <a:r>
              <a:rPr lang="en-US" sz="2800" dirty="0">
                <a:solidFill>
                  <a:schemeClr val="bg1"/>
                </a:solidFill>
              </a:rPr>
              <a:t>a man by his </a:t>
            </a:r>
            <a:r>
              <a:rPr lang="en-US" sz="2800" dirty="0">
                <a:solidFill>
                  <a:schemeClr val="accent1"/>
                </a:solidFill>
              </a:rPr>
              <a:t>questions</a:t>
            </a:r>
            <a:r>
              <a:rPr lang="en-US" sz="2800" dirty="0">
                <a:solidFill>
                  <a:schemeClr val="bg1"/>
                </a:solidFill>
              </a:rPr>
              <a:t> rather than his </a:t>
            </a:r>
            <a:r>
              <a:rPr lang="en-US" sz="2800" dirty="0">
                <a:solidFill>
                  <a:srgbClr val="F0AB00"/>
                </a:solidFill>
              </a:rPr>
              <a:t>answers</a:t>
            </a:r>
            <a:r>
              <a:rPr lang="en-US" sz="2800" dirty="0" smtClean="0">
                <a:solidFill>
                  <a:schemeClr val="bg1"/>
                </a:solidFill>
              </a:rPr>
              <a:t>.”</a:t>
            </a:r>
          </a:p>
          <a:p>
            <a:pPr algn="r"/>
            <a:r>
              <a:rPr lang="en-US" sz="2800" dirty="0" smtClean="0">
                <a:solidFill>
                  <a:schemeClr val="bg1"/>
                </a:solidFill>
              </a:rPr>
              <a:t>Voltaire</a:t>
            </a:r>
            <a:endParaRPr lang="en-US" sz="2800" dirty="0">
              <a:solidFill>
                <a:schemeClr val="bg1"/>
              </a:solidFill>
            </a:endParaRPr>
          </a:p>
        </p:txBody>
      </p:sp>
      <p:sp>
        <p:nvSpPr>
          <p:cNvPr id="6" name="Rectangle 5"/>
          <p:cNvSpPr/>
          <p:nvPr/>
        </p:nvSpPr>
        <p:spPr>
          <a:xfrm>
            <a:off x="1525587" y="2667794"/>
            <a:ext cx="9448800" cy="954107"/>
          </a:xfrm>
          <a:prstGeom prst="rect">
            <a:avLst/>
          </a:prstGeom>
        </p:spPr>
        <p:txBody>
          <a:bodyPr wrap="square">
            <a:spAutoFit/>
          </a:bodyPr>
          <a:lstStyle/>
          <a:p>
            <a:r>
              <a:rPr lang="en-US" sz="2800" dirty="0" smtClean="0">
                <a:solidFill>
                  <a:srgbClr val="FFFFFF"/>
                </a:solidFill>
              </a:rPr>
              <a:t>“Status Quo is, you know, </a:t>
            </a:r>
            <a:r>
              <a:rPr lang="en-US" sz="2800" dirty="0" err="1" smtClean="0">
                <a:solidFill>
                  <a:srgbClr val="FFFFFF"/>
                </a:solidFill>
              </a:rPr>
              <a:t>latin</a:t>
            </a:r>
            <a:r>
              <a:rPr lang="en-US" sz="2800" dirty="0" smtClean="0">
                <a:solidFill>
                  <a:srgbClr val="FFFFFF"/>
                </a:solidFill>
              </a:rPr>
              <a:t> for “</a:t>
            </a:r>
            <a:r>
              <a:rPr lang="en-US" sz="2800" dirty="0" smtClean="0">
                <a:solidFill>
                  <a:srgbClr val="F0AB00"/>
                </a:solidFill>
              </a:rPr>
              <a:t>the mess we’re in</a:t>
            </a:r>
            <a:r>
              <a:rPr lang="en-US" sz="2800" dirty="0" smtClean="0">
                <a:solidFill>
                  <a:srgbClr val="FFFFFF"/>
                </a:solidFill>
              </a:rPr>
              <a:t>”</a:t>
            </a:r>
          </a:p>
          <a:p>
            <a:pPr algn="r"/>
            <a:r>
              <a:rPr lang="en-US" sz="2800" dirty="0" smtClean="0">
                <a:solidFill>
                  <a:srgbClr val="FFFFFF"/>
                </a:solidFill>
              </a:rPr>
              <a:t>Ronald Reagan</a:t>
            </a:r>
            <a:endParaRPr lang="en-US" sz="2800" dirty="0">
              <a:solidFill>
                <a:srgbClr val="FFFFFF"/>
              </a:solidFill>
            </a:endParaRPr>
          </a:p>
        </p:txBody>
      </p:sp>
      <p:sp>
        <p:nvSpPr>
          <p:cNvPr id="7" name="Rectangle 6"/>
          <p:cNvSpPr/>
          <p:nvPr/>
        </p:nvSpPr>
        <p:spPr>
          <a:xfrm>
            <a:off x="1525587" y="4496594"/>
            <a:ext cx="9448800" cy="1969770"/>
          </a:xfrm>
          <a:prstGeom prst="rect">
            <a:avLst/>
          </a:prstGeom>
        </p:spPr>
        <p:txBody>
          <a:bodyPr wrap="square">
            <a:spAutoFit/>
          </a:bodyPr>
          <a:lstStyle/>
          <a:p>
            <a:pPr>
              <a:spcBef>
                <a:spcPts val="1200"/>
              </a:spcBef>
            </a:pPr>
            <a:r>
              <a:rPr lang="en-US" sz="2800" dirty="0">
                <a:solidFill>
                  <a:schemeClr val="bg1"/>
                </a:solidFill>
              </a:rPr>
              <a:t>“Any intelligent fool can make things bigger and more complex. </a:t>
            </a:r>
            <a:r>
              <a:rPr lang="en-US" sz="2800" dirty="0">
                <a:solidFill>
                  <a:schemeClr val="accent1"/>
                </a:solidFill>
              </a:rPr>
              <a:t>It takes a touch of genius and a lot of courage to move in the opposite direction</a:t>
            </a:r>
            <a:r>
              <a:rPr lang="en-US" sz="2800" dirty="0">
                <a:solidFill>
                  <a:schemeClr val="bg1"/>
                </a:solidFill>
              </a:rPr>
              <a:t>.</a:t>
            </a:r>
            <a:r>
              <a:rPr lang="en-US" sz="2800" dirty="0" smtClean="0">
                <a:solidFill>
                  <a:schemeClr val="bg1"/>
                </a:solidFill>
              </a:rPr>
              <a:t>” </a:t>
            </a:r>
          </a:p>
          <a:p>
            <a:pPr algn="r">
              <a:spcBef>
                <a:spcPts val="1200"/>
              </a:spcBef>
            </a:pPr>
            <a:r>
              <a:rPr lang="en-US" sz="2800" dirty="0" smtClean="0">
                <a:solidFill>
                  <a:schemeClr val="bg1"/>
                </a:solidFill>
              </a:rPr>
              <a:t>E.F. Schumacher</a:t>
            </a:r>
            <a:endParaRPr lang="en-US" sz="2800" dirty="0">
              <a:solidFill>
                <a:schemeClr val="bg1"/>
              </a:solidFill>
            </a:endParaRPr>
          </a:p>
        </p:txBody>
      </p:sp>
    </p:spTree>
    <p:extLst>
      <p:ext uri="{BB962C8B-B14F-4D97-AF65-F5344CB8AC3E}">
        <p14:creationId xmlns:p14="http://schemas.microsoft.com/office/powerpoint/2010/main" val="3731729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10" name="Rectangle 9"/>
          <p:cNvSpPr/>
          <p:nvPr/>
        </p:nvSpPr>
        <p:spPr>
          <a:xfrm>
            <a:off x="1676378" y="2331758"/>
            <a:ext cx="2226285" cy="716839"/>
          </a:xfrm>
          <a:prstGeom prst="rect">
            <a:avLst/>
          </a:prstGeom>
        </p:spPr>
        <p:txBody>
          <a:bodyPr wrap="square" lIns="130579" tIns="65290" rIns="130579" bIns="65290">
            <a:spAutoFit/>
          </a:bodyPr>
          <a:lstStyle/>
          <a:p>
            <a:pPr algn="ctr" defTabSz="914217" fontAlgn="base">
              <a:spcBef>
                <a:spcPct val="0"/>
              </a:spcBef>
              <a:spcAft>
                <a:spcPct val="0"/>
              </a:spcAft>
            </a:pPr>
            <a:r>
              <a:rPr lang="en-US" sz="1900" kern="0" dirty="0">
                <a:solidFill>
                  <a:srgbClr val="FFFFFF"/>
                </a:solidFill>
                <a:ea typeface="Arial Unicode MS" pitchFamily="34" charset="-128"/>
                <a:cs typeface="Arial Unicode MS" pitchFamily="34" charset="-128"/>
              </a:rPr>
              <a:t>Use Analytics</a:t>
            </a:r>
            <a:br>
              <a:rPr lang="en-US" sz="1900" kern="0" dirty="0">
                <a:solidFill>
                  <a:srgbClr val="FFFFFF"/>
                </a:solidFill>
                <a:ea typeface="Arial Unicode MS" pitchFamily="34" charset="-128"/>
                <a:cs typeface="Arial Unicode MS" pitchFamily="34" charset="-128"/>
              </a:rPr>
            </a:br>
            <a:r>
              <a:rPr lang="en-US" sz="1900" kern="0" dirty="0">
                <a:solidFill>
                  <a:srgbClr val="FFFFFF"/>
                </a:solidFill>
                <a:ea typeface="Arial Unicode MS" pitchFamily="34" charset="-128"/>
                <a:cs typeface="Arial Unicode MS" pitchFamily="34" charset="-128"/>
              </a:rPr>
              <a:t>Today</a:t>
            </a:r>
            <a:endParaRPr lang="en-US" sz="1900" dirty="0">
              <a:solidFill>
                <a:srgbClr val="FFFFFF"/>
              </a:solidFill>
            </a:endParaRPr>
          </a:p>
        </p:txBody>
      </p:sp>
      <p:sp>
        <p:nvSpPr>
          <p:cNvPr id="11" name="Rectangle 10"/>
          <p:cNvSpPr/>
          <p:nvPr/>
        </p:nvSpPr>
        <p:spPr>
          <a:xfrm>
            <a:off x="2457385" y="4285592"/>
            <a:ext cx="1462749" cy="1009295"/>
          </a:xfrm>
          <a:prstGeom prst="rect">
            <a:avLst/>
          </a:prstGeom>
        </p:spPr>
        <p:txBody>
          <a:bodyPr wrap="square" lIns="130579" tIns="65290" rIns="130579" bIns="65290">
            <a:spAutoFit/>
          </a:bodyPr>
          <a:lstStyle/>
          <a:p>
            <a:pPr defTabSz="914217" fontAlgn="base">
              <a:spcBef>
                <a:spcPct val="0"/>
              </a:spcBef>
              <a:spcAft>
                <a:spcPct val="0"/>
              </a:spcAft>
            </a:pPr>
            <a:r>
              <a:rPr lang="en-US" sz="1900" kern="0" dirty="0">
                <a:solidFill>
                  <a:srgbClr val="FFFFFF"/>
                </a:solidFill>
                <a:ea typeface="Arial Unicode MS" pitchFamily="34" charset="-128"/>
                <a:cs typeface="Arial Unicode MS" pitchFamily="34" charset="-128"/>
              </a:rPr>
              <a:t>Need</a:t>
            </a:r>
            <a:br>
              <a:rPr lang="en-US" sz="1900" kern="0" dirty="0">
                <a:solidFill>
                  <a:srgbClr val="FFFFFF"/>
                </a:solidFill>
                <a:ea typeface="Arial Unicode MS" pitchFamily="34" charset="-128"/>
                <a:cs typeface="Arial Unicode MS" pitchFamily="34" charset="-128"/>
              </a:rPr>
            </a:br>
            <a:r>
              <a:rPr lang="en-US" sz="1900" kern="0" dirty="0">
                <a:solidFill>
                  <a:srgbClr val="FFFFFF"/>
                </a:solidFill>
                <a:ea typeface="Arial Unicode MS" pitchFamily="34" charset="-128"/>
                <a:cs typeface="Arial Unicode MS" pitchFamily="34" charset="-128"/>
              </a:rPr>
              <a:t>Analytics </a:t>
            </a:r>
            <a:br>
              <a:rPr lang="en-US" sz="1900" kern="0" dirty="0">
                <a:solidFill>
                  <a:srgbClr val="FFFFFF"/>
                </a:solidFill>
                <a:ea typeface="Arial Unicode MS" pitchFamily="34" charset="-128"/>
                <a:cs typeface="Arial Unicode MS" pitchFamily="34" charset="-128"/>
              </a:rPr>
            </a:br>
            <a:r>
              <a:rPr lang="en-US" sz="1900" kern="0" dirty="0">
                <a:solidFill>
                  <a:srgbClr val="FFFFFF"/>
                </a:solidFill>
                <a:ea typeface="Arial Unicode MS" pitchFamily="34" charset="-128"/>
                <a:cs typeface="Arial Unicode MS" pitchFamily="34" charset="-128"/>
              </a:rPr>
              <a:t>by 2020</a:t>
            </a:r>
            <a:endParaRPr lang="en-US" sz="1900" dirty="0">
              <a:solidFill>
                <a:srgbClr val="FFFFFF"/>
              </a:solidFill>
            </a:endParaRPr>
          </a:p>
        </p:txBody>
      </p:sp>
      <p:sp>
        <p:nvSpPr>
          <p:cNvPr id="15" name="TextBox 14"/>
          <p:cNvSpPr txBox="1"/>
          <p:nvPr/>
        </p:nvSpPr>
        <p:spPr>
          <a:xfrm>
            <a:off x="514500" y="4785555"/>
            <a:ext cx="1273496" cy="253593"/>
          </a:xfrm>
          <a:prstGeom prst="rect">
            <a:avLst/>
          </a:prstGeom>
          <a:noFill/>
        </p:spPr>
        <p:txBody>
          <a:bodyPr wrap="square" lIns="0" tIns="54426" rIns="0" bIns="54426" rtlCol="0" anchor="b" anchorCtr="0">
            <a:spAutoFit/>
          </a:bodyPr>
          <a:lstStyle/>
          <a:p>
            <a:pPr marL="544255" indent="-544255" defTabSz="914217" fontAlgn="base">
              <a:spcBef>
                <a:spcPct val="0"/>
              </a:spcBef>
              <a:spcAft>
                <a:spcPct val="0"/>
              </a:spcAft>
            </a:pPr>
            <a:r>
              <a:rPr lang="en-US" sz="900" dirty="0" smtClean="0">
                <a:cs typeface="Arial" pitchFamily="34" charset="0"/>
              </a:rPr>
              <a:t>Gartner, 2014</a:t>
            </a:r>
            <a:endParaRPr lang="en-US" sz="900" dirty="0">
              <a:cs typeface="Arial" pitchFamily="34" charset="0"/>
            </a:endParaRPr>
          </a:p>
        </p:txBody>
      </p:sp>
      <p:sp>
        <p:nvSpPr>
          <p:cNvPr id="5" name="Title 4"/>
          <p:cNvSpPr>
            <a:spLocks noGrp="1"/>
          </p:cNvSpPr>
          <p:nvPr>
            <p:ph type="title"/>
          </p:nvPr>
        </p:nvSpPr>
        <p:spPr>
          <a:xfrm>
            <a:off x="324000" y="305594"/>
            <a:ext cx="11545200" cy="756175"/>
          </a:xfrm>
        </p:spPr>
        <p:txBody>
          <a:bodyPr/>
          <a:lstStyle/>
          <a:p>
            <a:pPr lvl="0"/>
            <a:r>
              <a:rPr lang="en-US" b="0" dirty="0" smtClean="0">
                <a:solidFill>
                  <a:srgbClr val="FFFFFF"/>
                </a:solidFill>
              </a:rPr>
              <a:t>The Opportunity</a:t>
            </a:r>
            <a:endParaRPr lang="en-US" b="0" dirty="0">
              <a:solidFill>
                <a:srgbClr val="FFFFFF"/>
              </a:solidFill>
            </a:endParaRPr>
          </a:p>
        </p:txBody>
      </p:sp>
      <p:sp>
        <p:nvSpPr>
          <p:cNvPr id="20" name="Rectangle 19"/>
          <p:cNvSpPr/>
          <p:nvPr/>
        </p:nvSpPr>
        <p:spPr bwMode="auto">
          <a:xfrm>
            <a:off x="4217129" y="5093327"/>
            <a:ext cx="6286382" cy="927565"/>
          </a:xfrm>
          <a:prstGeom prst="rect">
            <a:avLst/>
          </a:prstGeom>
          <a:noFill/>
          <a:ln w="9525" cap="flat" cmpd="sng" algn="ctr">
            <a:noFill/>
            <a:prstDash val="solid"/>
            <a:round/>
            <a:headEnd type="none" w="med" len="med"/>
            <a:tailEnd type="none" w="med" len="med"/>
          </a:ln>
          <a:effectLst/>
          <a:extLst/>
        </p:spPr>
        <p:txBody>
          <a:bodyPr vert="horz" wrap="square" lIns="182821" tIns="45702" rIns="91406" bIns="45702" numCol="1" rtlCol="0" anchor="ctr" anchorCtr="0" compatLnSpc="1">
            <a:prstTxWarp prst="textNoShape">
              <a:avLst/>
            </a:prstTxWarp>
          </a:bodyPr>
          <a:lstStyle/>
          <a:p>
            <a:pPr algn="ctr" defTabSz="914217" fontAlgn="base">
              <a:spcBef>
                <a:spcPct val="50000"/>
              </a:spcBef>
              <a:spcAft>
                <a:spcPct val="0"/>
              </a:spcAft>
              <a:buClr>
                <a:srgbClr val="F0AB00"/>
              </a:buClr>
              <a:buSzPct val="80000"/>
            </a:pPr>
            <a:r>
              <a:rPr lang="en-US" sz="2800" b="1" dirty="0" smtClean="0">
                <a:solidFill>
                  <a:srgbClr val="FFFFFF"/>
                </a:solidFill>
              </a:rPr>
              <a:t>Inability to see, understand, and optimize new opportunities</a:t>
            </a:r>
            <a:endParaRPr lang="en-US" sz="2800" b="1" dirty="0">
              <a:solidFill>
                <a:srgbClr val="FFFFFF"/>
              </a:solidFill>
            </a:endParaRPr>
          </a:p>
        </p:txBody>
      </p:sp>
      <p:sp>
        <p:nvSpPr>
          <p:cNvPr id="22" name="Chevron 21"/>
          <p:cNvSpPr/>
          <p:nvPr/>
        </p:nvSpPr>
        <p:spPr bwMode="auto">
          <a:xfrm>
            <a:off x="7256781" y="1437214"/>
            <a:ext cx="266261" cy="670894"/>
          </a:xfrm>
          <a:prstGeom prst="chevron">
            <a:avLst>
              <a:gd name="adj" fmla="val 65147"/>
            </a:avLst>
          </a:prstGeom>
          <a:solidFill>
            <a:schemeClr val="accent1"/>
          </a:solidFill>
          <a:ln w="9525" cap="flat" cmpd="sng" algn="ctr">
            <a:noFill/>
            <a:prstDash val="solid"/>
            <a:round/>
            <a:headEnd type="none" w="med" len="med"/>
            <a:tailEnd type="none" w="med" len="med"/>
          </a:ln>
          <a:effectLst/>
          <a:extLst/>
        </p:spPr>
        <p:txBody>
          <a:bodyPr vert="horz" wrap="square" lIns="91406" tIns="45702" rIns="91406" bIns="45702" numCol="1" rtlCol="0" anchor="t" anchorCtr="0" compatLnSpc="1">
            <a:prstTxWarp prst="textNoShape">
              <a:avLst/>
            </a:prstTxWarp>
          </a:bodyPr>
          <a:lstStyle/>
          <a:p>
            <a:pPr algn="ctr" defTabSz="914057" fontAlgn="base">
              <a:spcBef>
                <a:spcPct val="0"/>
              </a:spcBef>
              <a:spcAft>
                <a:spcPct val="0"/>
              </a:spcAft>
            </a:pPr>
            <a:endParaRPr lang="en-US" sz="1700" dirty="0">
              <a:solidFill>
                <a:srgbClr val="FFFFFF"/>
              </a:solidFill>
            </a:endParaRPr>
          </a:p>
        </p:txBody>
      </p:sp>
      <p:sp>
        <p:nvSpPr>
          <p:cNvPr id="21" name="Rectangle 20"/>
          <p:cNvSpPr/>
          <p:nvPr/>
        </p:nvSpPr>
        <p:spPr bwMode="auto">
          <a:xfrm>
            <a:off x="3778421" y="1403348"/>
            <a:ext cx="3309015" cy="738627"/>
          </a:xfrm>
          <a:prstGeom prst="rect">
            <a:avLst/>
          </a:prstGeom>
          <a:noFill/>
          <a:ln w="9525" cap="flat" cmpd="sng" algn="ctr">
            <a:noFill/>
            <a:prstDash val="solid"/>
            <a:round/>
            <a:headEnd type="none" w="med" len="med"/>
            <a:tailEnd type="none" w="med" len="med"/>
          </a:ln>
          <a:effectLst/>
          <a:extLst/>
        </p:spPr>
        <p:txBody>
          <a:bodyPr vert="horz" wrap="square" lIns="182821" tIns="45702" rIns="91406" bIns="45702" numCol="1" rtlCol="0" anchor="ctr" anchorCtr="0" compatLnSpc="1">
            <a:prstTxWarp prst="textNoShape">
              <a:avLst/>
            </a:prstTxWarp>
            <a:spAutoFit/>
          </a:bodyPr>
          <a:lstStyle/>
          <a:p>
            <a:pPr algn="r" defTabSz="914217" fontAlgn="base">
              <a:spcBef>
                <a:spcPct val="0"/>
              </a:spcBef>
              <a:spcAft>
                <a:spcPct val="0"/>
              </a:spcAft>
            </a:pPr>
            <a:r>
              <a:rPr lang="en-US" b="1" dirty="0" smtClean="0">
                <a:solidFill>
                  <a:srgbClr val="FFFFFF"/>
                </a:solidFill>
              </a:rPr>
              <a:t>Inaccessible data</a:t>
            </a:r>
            <a:br>
              <a:rPr lang="en-US" b="1" dirty="0" smtClean="0">
                <a:solidFill>
                  <a:srgbClr val="FFFFFF"/>
                </a:solidFill>
              </a:rPr>
            </a:br>
            <a:r>
              <a:rPr lang="en-US" b="1" dirty="0" smtClean="0">
                <a:solidFill>
                  <a:srgbClr val="FFFFFF"/>
                </a:solidFill>
              </a:rPr>
              <a:t>and technology</a:t>
            </a:r>
            <a:endParaRPr lang="en-US" b="1" dirty="0">
              <a:solidFill>
                <a:srgbClr val="FFFFFF"/>
              </a:solidFill>
            </a:endParaRPr>
          </a:p>
        </p:txBody>
      </p:sp>
      <p:sp>
        <p:nvSpPr>
          <p:cNvPr id="25" name="Rectangle 24"/>
          <p:cNvSpPr/>
          <p:nvPr/>
        </p:nvSpPr>
        <p:spPr bwMode="auto">
          <a:xfrm>
            <a:off x="7587180" y="1564930"/>
            <a:ext cx="3846946" cy="415462"/>
          </a:xfrm>
          <a:prstGeom prst="rect">
            <a:avLst/>
          </a:prstGeom>
          <a:noFill/>
          <a:ln w="9525" cap="flat" cmpd="sng" algn="ctr">
            <a:noFill/>
            <a:prstDash val="solid"/>
            <a:round/>
            <a:headEnd type="none" w="med" len="med"/>
            <a:tailEnd type="none" w="med" len="med"/>
          </a:ln>
          <a:effectLst/>
          <a:extLst/>
        </p:spPr>
        <p:txBody>
          <a:bodyPr vert="horz" wrap="square" lIns="182821" tIns="45702" rIns="91406" bIns="45702" numCol="1" rtlCol="0" anchor="ctr" anchorCtr="0" compatLnSpc="1">
            <a:prstTxWarp prst="textNoShape">
              <a:avLst/>
            </a:prstTxWarp>
            <a:spAutoFit/>
          </a:bodyPr>
          <a:lstStyle/>
          <a:p>
            <a:pPr defTabSz="914217" fontAlgn="base">
              <a:spcBef>
                <a:spcPct val="0"/>
              </a:spcBef>
              <a:spcAft>
                <a:spcPct val="0"/>
              </a:spcAft>
            </a:pPr>
            <a:r>
              <a:rPr lang="en-US" b="1" dirty="0" smtClean="0">
                <a:solidFill>
                  <a:srgbClr val="FFFFFF"/>
                </a:solidFill>
              </a:rPr>
              <a:t>Insights remain hidden </a:t>
            </a:r>
          </a:p>
        </p:txBody>
      </p:sp>
      <p:sp>
        <p:nvSpPr>
          <p:cNvPr id="18" name="Rectangle 17"/>
          <p:cNvSpPr/>
          <p:nvPr/>
        </p:nvSpPr>
        <p:spPr bwMode="auto">
          <a:xfrm>
            <a:off x="7602262" y="2553366"/>
            <a:ext cx="3831864" cy="415462"/>
          </a:xfrm>
          <a:prstGeom prst="rect">
            <a:avLst/>
          </a:prstGeom>
          <a:noFill/>
          <a:ln w="9525" cap="flat" cmpd="sng" algn="ctr">
            <a:noFill/>
            <a:prstDash val="solid"/>
            <a:round/>
            <a:headEnd type="none" w="med" len="med"/>
            <a:tailEnd type="none" w="med" len="med"/>
          </a:ln>
          <a:effectLst/>
          <a:extLst/>
        </p:spPr>
        <p:txBody>
          <a:bodyPr vert="horz" wrap="square" lIns="182821" tIns="45702" rIns="91406" bIns="45702" numCol="1" rtlCol="0" anchor="ctr" anchorCtr="0" compatLnSpc="1">
            <a:prstTxWarp prst="textNoShape">
              <a:avLst/>
            </a:prstTxWarp>
            <a:spAutoFit/>
          </a:bodyPr>
          <a:lstStyle/>
          <a:p>
            <a:pPr defTabSz="914217" fontAlgn="base">
              <a:spcBef>
                <a:spcPct val="0"/>
              </a:spcBef>
              <a:spcAft>
                <a:spcPct val="0"/>
              </a:spcAft>
            </a:pPr>
            <a:r>
              <a:rPr lang="en-US" b="1" dirty="0" smtClean="0">
                <a:solidFill>
                  <a:srgbClr val="FFFFFF"/>
                </a:solidFill>
              </a:rPr>
              <a:t>Complexity, cost, confusion</a:t>
            </a:r>
            <a:endParaRPr lang="en-US" b="1" dirty="0">
              <a:solidFill>
                <a:srgbClr val="FFFFFF"/>
              </a:solidFill>
            </a:endParaRPr>
          </a:p>
        </p:txBody>
      </p:sp>
      <p:sp>
        <p:nvSpPr>
          <p:cNvPr id="19" name="Rectangle 18"/>
          <p:cNvSpPr/>
          <p:nvPr/>
        </p:nvSpPr>
        <p:spPr bwMode="auto">
          <a:xfrm>
            <a:off x="3554149" y="2391784"/>
            <a:ext cx="3548369" cy="738627"/>
          </a:xfrm>
          <a:prstGeom prst="rect">
            <a:avLst/>
          </a:prstGeom>
          <a:noFill/>
          <a:ln w="9525" cap="flat" cmpd="sng" algn="ctr">
            <a:noFill/>
            <a:prstDash val="solid"/>
            <a:round/>
            <a:headEnd type="none" w="med" len="med"/>
            <a:tailEnd type="none" w="med" len="med"/>
          </a:ln>
          <a:effectLst/>
          <a:extLst/>
        </p:spPr>
        <p:txBody>
          <a:bodyPr vert="horz" wrap="square" lIns="182821" tIns="45702" rIns="91406" bIns="45702" numCol="1" rtlCol="0" anchor="ctr" anchorCtr="0" compatLnSpc="1">
            <a:prstTxWarp prst="textNoShape">
              <a:avLst/>
            </a:prstTxWarp>
            <a:spAutoFit/>
          </a:bodyPr>
          <a:lstStyle/>
          <a:p>
            <a:pPr algn="r" defTabSz="914217" fontAlgn="base">
              <a:spcBef>
                <a:spcPct val="50000"/>
              </a:spcBef>
              <a:spcAft>
                <a:spcPct val="0"/>
              </a:spcAft>
              <a:buClr>
                <a:srgbClr val="F0AB00"/>
              </a:buClr>
              <a:buSzPct val="80000"/>
            </a:pPr>
            <a:r>
              <a:rPr lang="en-US" b="1" dirty="0" smtClean="0">
                <a:solidFill>
                  <a:srgbClr val="FFFFFF"/>
                </a:solidFill>
              </a:rPr>
              <a:t>Silos of approaches and analytic technologies</a:t>
            </a:r>
            <a:endParaRPr lang="en-US" b="1" dirty="0">
              <a:solidFill>
                <a:srgbClr val="FFFFFF"/>
              </a:solidFill>
            </a:endParaRPr>
          </a:p>
        </p:txBody>
      </p:sp>
      <p:sp>
        <p:nvSpPr>
          <p:cNvPr id="26" name="Chevron 25"/>
          <p:cNvSpPr/>
          <p:nvPr/>
        </p:nvSpPr>
        <p:spPr bwMode="auto">
          <a:xfrm>
            <a:off x="7271863" y="2425650"/>
            <a:ext cx="266261" cy="670894"/>
          </a:xfrm>
          <a:prstGeom prst="chevron">
            <a:avLst>
              <a:gd name="adj" fmla="val 65147"/>
            </a:avLst>
          </a:prstGeom>
          <a:solidFill>
            <a:schemeClr val="accent1"/>
          </a:solidFill>
          <a:ln w="9525" cap="flat" cmpd="sng" algn="ctr">
            <a:noFill/>
            <a:prstDash val="solid"/>
            <a:round/>
            <a:headEnd type="none" w="med" len="med"/>
            <a:tailEnd type="none" w="med" len="med"/>
          </a:ln>
          <a:effectLst/>
          <a:extLst/>
        </p:spPr>
        <p:txBody>
          <a:bodyPr vert="horz" wrap="square" lIns="91406" tIns="45702" rIns="91406" bIns="45702" numCol="1" rtlCol="0" anchor="t" anchorCtr="0" compatLnSpc="1">
            <a:prstTxWarp prst="textNoShape">
              <a:avLst/>
            </a:prstTxWarp>
          </a:bodyPr>
          <a:lstStyle/>
          <a:p>
            <a:pPr algn="ctr" defTabSz="914057" fontAlgn="base">
              <a:spcBef>
                <a:spcPct val="0"/>
              </a:spcBef>
              <a:spcAft>
                <a:spcPct val="0"/>
              </a:spcAft>
            </a:pPr>
            <a:endParaRPr lang="en-US" sz="1700" dirty="0">
              <a:solidFill>
                <a:srgbClr val="FFFFFF"/>
              </a:solidFill>
            </a:endParaRPr>
          </a:p>
        </p:txBody>
      </p:sp>
      <p:graphicFrame>
        <p:nvGraphicFramePr>
          <p:cNvPr id="27" name="Chart 26"/>
          <p:cNvGraphicFramePr/>
          <p:nvPr>
            <p:extLst>
              <p:ext uri="{D42A27DB-BD31-4B8C-83A1-F6EECF244321}">
                <p14:modId xmlns:p14="http://schemas.microsoft.com/office/powerpoint/2010/main" val="4234018111"/>
              </p:ext>
            </p:extLst>
          </p:nvPr>
        </p:nvGraphicFramePr>
        <p:xfrm>
          <a:off x="414098" y="2501342"/>
          <a:ext cx="2462112" cy="2500538"/>
        </p:xfrm>
        <a:graphic>
          <a:graphicData uri="http://schemas.openxmlformats.org/drawingml/2006/chart">
            <c:chart xmlns:c="http://schemas.openxmlformats.org/drawingml/2006/chart" xmlns:r="http://schemas.openxmlformats.org/officeDocument/2006/relationships" r:id="rId5"/>
          </a:graphicData>
        </a:graphic>
      </p:graphicFrame>
      <p:sp>
        <p:nvSpPr>
          <p:cNvPr id="8" name="Rectangle 7"/>
          <p:cNvSpPr/>
          <p:nvPr/>
        </p:nvSpPr>
        <p:spPr>
          <a:xfrm>
            <a:off x="1787996" y="4144573"/>
            <a:ext cx="776930" cy="439776"/>
          </a:xfrm>
          <a:prstGeom prst="rect">
            <a:avLst/>
          </a:prstGeom>
        </p:spPr>
        <p:txBody>
          <a:bodyPr wrap="none" lIns="130579" tIns="65290" rIns="130579" bIns="65290">
            <a:spAutoFit/>
          </a:bodyPr>
          <a:lstStyle/>
          <a:p>
            <a:pPr algn="ctr" defTabSz="914217" fontAlgn="base">
              <a:spcBef>
                <a:spcPct val="0"/>
              </a:spcBef>
              <a:spcAft>
                <a:spcPct val="0"/>
              </a:spcAft>
            </a:pPr>
            <a:r>
              <a:rPr lang="en-US" sz="2000" kern="0" dirty="0">
                <a:solidFill>
                  <a:srgbClr val="FFFFFF"/>
                </a:solidFill>
                <a:ea typeface="Arial Unicode MS" pitchFamily="34" charset="-128"/>
                <a:cs typeface="Arial Unicode MS" pitchFamily="34" charset="-128"/>
              </a:rPr>
              <a:t>75%</a:t>
            </a:r>
            <a:endParaRPr lang="en-US" sz="2000" dirty="0">
              <a:solidFill>
                <a:srgbClr val="FFFFFF"/>
              </a:solidFill>
            </a:endParaRPr>
          </a:p>
        </p:txBody>
      </p:sp>
      <p:sp>
        <p:nvSpPr>
          <p:cNvPr id="7" name="Rectangle 6"/>
          <p:cNvSpPr/>
          <p:nvPr/>
        </p:nvSpPr>
        <p:spPr>
          <a:xfrm>
            <a:off x="1524016" y="2717609"/>
            <a:ext cx="776930" cy="439776"/>
          </a:xfrm>
          <a:prstGeom prst="rect">
            <a:avLst/>
          </a:prstGeom>
        </p:spPr>
        <p:txBody>
          <a:bodyPr wrap="none" lIns="130579" tIns="65290" rIns="130579" bIns="65290">
            <a:spAutoFit/>
          </a:bodyPr>
          <a:lstStyle/>
          <a:p>
            <a:pPr algn="ctr" defTabSz="914217" fontAlgn="base">
              <a:spcBef>
                <a:spcPct val="0"/>
              </a:spcBef>
              <a:spcAft>
                <a:spcPct val="0"/>
              </a:spcAft>
            </a:pPr>
            <a:r>
              <a:rPr lang="en-US" sz="2000" kern="0" dirty="0">
                <a:solidFill>
                  <a:srgbClr val="FFFFFF"/>
                </a:solidFill>
                <a:ea typeface="Arial Unicode MS" pitchFamily="34" charset="-128"/>
                <a:cs typeface="Arial Unicode MS" pitchFamily="34" charset="-128"/>
              </a:rPr>
              <a:t>10%</a:t>
            </a:r>
            <a:endParaRPr lang="en-US" sz="2000" dirty="0">
              <a:solidFill>
                <a:srgbClr val="FFFFFF"/>
              </a:solidFill>
            </a:endParaRPr>
          </a:p>
        </p:txBody>
      </p:sp>
      <p:sp>
        <p:nvSpPr>
          <p:cNvPr id="31" name="Chevron 30"/>
          <p:cNvSpPr/>
          <p:nvPr/>
        </p:nvSpPr>
        <p:spPr bwMode="auto">
          <a:xfrm>
            <a:off x="7271863" y="3438116"/>
            <a:ext cx="266261" cy="670894"/>
          </a:xfrm>
          <a:prstGeom prst="chevron">
            <a:avLst>
              <a:gd name="adj" fmla="val 65147"/>
            </a:avLst>
          </a:prstGeom>
          <a:solidFill>
            <a:schemeClr val="accent1"/>
          </a:solidFill>
          <a:ln w="9525" cap="flat" cmpd="sng" algn="ctr">
            <a:noFill/>
            <a:prstDash val="solid"/>
            <a:round/>
            <a:headEnd type="none" w="med" len="med"/>
            <a:tailEnd type="none" w="med" len="med"/>
          </a:ln>
          <a:effectLst/>
          <a:extLst/>
        </p:spPr>
        <p:txBody>
          <a:bodyPr vert="horz" wrap="square" lIns="91406" tIns="45702" rIns="91406" bIns="45702" numCol="1" rtlCol="0" anchor="t" anchorCtr="0" compatLnSpc="1">
            <a:prstTxWarp prst="textNoShape">
              <a:avLst/>
            </a:prstTxWarp>
          </a:bodyPr>
          <a:lstStyle/>
          <a:p>
            <a:pPr algn="ctr" defTabSz="914057" fontAlgn="base">
              <a:spcBef>
                <a:spcPct val="0"/>
              </a:spcBef>
              <a:spcAft>
                <a:spcPct val="0"/>
              </a:spcAft>
            </a:pPr>
            <a:endParaRPr lang="en-US" sz="1700" dirty="0">
              <a:solidFill>
                <a:srgbClr val="FFFFFF"/>
              </a:solidFill>
            </a:endParaRPr>
          </a:p>
        </p:txBody>
      </p:sp>
      <p:sp>
        <p:nvSpPr>
          <p:cNvPr id="33" name="Rectangle 32"/>
          <p:cNvSpPr/>
          <p:nvPr/>
        </p:nvSpPr>
        <p:spPr bwMode="auto">
          <a:xfrm>
            <a:off x="7602262" y="3404250"/>
            <a:ext cx="3846946" cy="738627"/>
          </a:xfrm>
          <a:prstGeom prst="rect">
            <a:avLst/>
          </a:prstGeom>
          <a:noFill/>
          <a:ln w="9525" cap="flat" cmpd="sng" algn="ctr">
            <a:noFill/>
            <a:prstDash val="solid"/>
            <a:round/>
            <a:headEnd type="none" w="med" len="med"/>
            <a:tailEnd type="none" w="med" len="med"/>
          </a:ln>
          <a:effectLst/>
          <a:extLst/>
        </p:spPr>
        <p:txBody>
          <a:bodyPr vert="horz" wrap="square" lIns="182821" tIns="45702" rIns="91406" bIns="45702" numCol="1" rtlCol="0" anchor="ctr" anchorCtr="0" compatLnSpc="1">
            <a:prstTxWarp prst="textNoShape">
              <a:avLst/>
            </a:prstTxWarp>
            <a:spAutoFit/>
          </a:bodyPr>
          <a:lstStyle/>
          <a:p>
            <a:pPr defTabSz="914217" fontAlgn="base">
              <a:spcBef>
                <a:spcPct val="0"/>
              </a:spcBef>
              <a:spcAft>
                <a:spcPct val="0"/>
              </a:spcAft>
            </a:pPr>
            <a:r>
              <a:rPr lang="en-US" b="1" dirty="0" smtClean="0">
                <a:solidFill>
                  <a:srgbClr val="FFFFFF"/>
                </a:solidFill>
              </a:rPr>
              <a:t>Slow decision making lacking future view</a:t>
            </a:r>
            <a:endParaRPr lang="en-US" b="1" dirty="0">
              <a:solidFill>
                <a:srgbClr val="FFFFFF"/>
              </a:solidFill>
            </a:endParaRPr>
          </a:p>
        </p:txBody>
      </p:sp>
      <p:sp>
        <p:nvSpPr>
          <p:cNvPr id="34" name="Rectangle 33"/>
          <p:cNvSpPr/>
          <p:nvPr/>
        </p:nvSpPr>
        <p:spPr bwMode="auto">
          <a:xfrm>
            <a:off x="3793503" y="3404250"/>
            <a:ext cx="3309015" cy="738627"/>
          </a:xfrm>
          <a:prstGeom prst="rect">
            <a:avLst/>
          </a:prstGeom>
          <a:noFill/>
          <a:ln w="9525" cap="flat" cmpd="sng" algn="ctr">
            <a:noFill/>
            <a:prstDash val="solid"/>
            <a:round/>
            <a:headEnd type="none" w="med" len="med"/>
            <a:tailEnd type="none" w="med" len="med"/>
          </a:ln>
          <a:effectLst/>
          <a:extLst/>
        </p:spPr>
        <p:txBody>
          <a:bodyPr vert="horz" wrap="square" lIns="182821" tIns="45702" rIns="91406" bIns="45702" numCol="1" rtlCol="0" anchor="ctr" anchorCtr="0" compatLnSpc="1">
            <a:prstTxWarp prst="textNoShape">
              <a:avLst/>
            </a:prstTxWarp>
            <a:spAutoFit/>
          </a:bodyPr>
          <a:lstStyle/>
          <a:p>
            <a:pPr algn="r" defTabSz="914217" fontAlgn="base">
              <a:spcBef>
                <a:spcPct val="0"/>
              </a:spcBef>
              <a:spcAft>
                <a:spcPct val="0"/>
              </a:spcAft>
            </a:pPr>
            <a:r>
              <a:rPr lang="en-US" b="1" dirty="0" smtClean="0">
                <a:solidFill>
                  <a:srgbClr val="FFFFFF"/>
                </a:solidFill>
              </a:rPr>
              <a:t>Rear view mirror</a:t>
            </a:r>
            <a:br>
              <a:rPr lang="en-US" b="1" dirty="0" smtClean="0">
                <a:solidFill>
                  <a:srgbClr val="FFFFFF"/>
                </a:solidFill>
              </a:rPr>
            </a:br>
            <a:r>
              <a:rPr lang="en-US" b="1" dirty="0" smtClean="0">
                <a:solidFill>
                  <a:srgbClr val="FFFFFF"/>
                </a:solidFill>
              </a:rPr>
              <a:t>BI mentality</a:t>
            </a:r>
            <a:endParaRPr lang="en-US" b="1" dirty="0">
              <a:solidFill>
                <a:srgbClr val="FFFFFF"/>
              </a:solidFill>
            </a:endParaRPr>
          </a:p>
        </p:txBody>
      </p:sp>
      <p:sp>
        <p:nvSpPr>
          <p:cNvPr id="35" name="Chevron 34"/>
          <p:cNvSpPr/>
          <p:nvPr/>
        </p:nvSpPr>
        <p:spPr bwMode="auto">
          <a:xfrm rot="5400000">
            <a:off x="7236606" y="1739848"/>
            <a:ext cx="336774" cy="5764012"/>
          </a:xfrm>
          <a:prstGeom prst="chevron">
            <a:avLst>
              <a:gd name="adj" fmla="val 65147"/>
            </a:avLst>
          </a:prstGeom>
          <a:solidFill>
            <a:schemeClr val="accent1"/>
          </a:solidFill>
          <a:ln w="9525" cap="flat" cmpd="sng" algn="ctr">
            <a:noFill/>
            <a:prstDash val="solid"/>
            <a:round/>
            <a:headEnd type="none" w="med" len="med"/>
            <a:tailEnd type="none" w="med" len="med"/>
          </a:ln>
          <a:effectLst/>
          <a:extLst/>
        </p:spPr>
        <p:txBody>
          <a:bodyPr vert="horz" wrap="square" lIns="91406" tIns="45702" rIns="91406" bIns="45702" numCol="1" rtlCol="0" anchor="t" anchorCtr="0" compatLnSpc="1">
            <a:prstTxWarp prst="textNoShape">
              <a:avLst/>
            </a:prstTxWarp>
          </a:bodyPr>
          <a:lstStyle/>
          <a:p>
            <a:pPr algn="ctr" defTabSz="914057" fontAlgn="base">
              <a:spcBef>
                <a:spcPct val="0"/>
              </a:spcBef>
              <a:spcAft>
                <a:spcPct val="0"/>
              </a:spcAft>
            </a:pPr>
            <a:endParaRPr lang="en-US" sz="1700" dirty="0">
              <a:solidFill>
                <a:srgbClr val="000000"/>
              </a:solidFill>
            </a:endParaRPr>
          </a:p>
        </p:txBody>
      </p:sp>
    </p:spTree>
    <p:extLst>
      <p:ext uri="{BB962C8B-B14F-4D97-AF65-F5344CB8AC3E}">
        <p14:creationId xmlns:p14="http://schemas.microsoft.com/office/powerpoint/2010/main" val="17668184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gray">
          <a:xfrm>
            <a:off x="233" y="0"/>
            <a:ext cx="12194706" cy="68595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bwMode="gray">
          <a:xfrm>
            <a:off x="318243" y="381814"/>
            <a:ext cx="11287341" cy="1400854"/>
          </a:xfrm>
          <a:prstGeom prst="rect">
            <a:avLst/>
          </a:prstGeom>
        </p:spPr>
        <p:txBody>
          <a:bodyPr vert="horz" lIns="60287" tIns="30203" rIns="60287" bIns="30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sz="4900" dirty="0" smtClean="0">
                <a:solidFill>
                  <a:srgbClr val="FFFFFF"/>
                </a:solidFill>
                <a:latin typeface="Arial"/>
                <a:cs typeface="Arial"/>
              </a:rPr>
              <a:t>Thank You!</a:t>
            </a:r>
            <a:endParaRPr lang="en-US" sz="2800" dirty="0">
              <a:solidFill>
                <a:srgbClr val="FFFFFF"/>
              </a:solidFill>
              <a:latin typeface="Arial"/>
              <a:cs typeface="Arial"/>
            </a:endParaRPr>
          </a:p>
        </p:txBody>
      </p:sp>
      <p:sp>
        <p:nvSpPr>
          <p:cNvPr id="12" name="TextBox 10"/>
          <p:cNvSpPr txBox="1"/>
          <p:nvPr/>
        </p:nvSpPr>
        <p:spPr bwMode="gray">
          <a:xfrm>
            <a:off x="318244" y="1776089"/>
            <a:ext cx="8942339" cy="676987"/>
          </a:xfrm>
          <a:prstGeom prst="rect">
            <a:avLst/>
          </a:prstGeom>
          <a:noFill/>
        </p:spPr>
        <p:txBody>
          <a:bodyPr wrap="square" lIns="60263" tIns="30191" rIns="60263" bIns="30191" rtlCol="0">
            <a:spAutoFit/>
          </a:bodyPr>
          <a:lstStyle/>
          <a:p>
            <a:pPr defTabSz="402048"/>
            <a:r>
              <a:rPr lang="en-US" b="1" dirty="0" smtClean="0">
                <a:solidFill>
                  <a:srgbClr val="FFFFFF"/>
                </a:solidFill>
                <a:cs typeface="Arial"/>
              </a:rPr>
              <a:t>Timo Elliott</a:t>
            </a:r>
            <a:endParaRPr lang="en-US" b="1" dirty="0">
              <a:solidFill>
                <a:srgbClr val="FFFFFF"/>
              </a:solidFill>
              <a:cs typeface="Arial"/>
            </a:endParaRPr>
          </a:p>
          <a:p>
            <a:pPr defTabSz="402048"/>
            <a:r>
              <a:rPr lang="en-US" sz="1900" dirty="0" smtClean="0">
                <a:solidFill>
                  <a:srgbClr val="FFFFFF"/>
                </a:solidFill>
                <a:cs typeface="Arial"/>
              </a:rPr>
              <a:t>VP, Global innovation Evangelist</a:t>
            </a:r>
            <a:endParaRPr lang="en-US" sz="1900" dirty="0">
              <a:solidFill>
                <a:srgbClr val="FFFFFF"/>
              </a:solidFill>
              <a:cs typeface="Arial"/>
            </a:endParaRPr>
          </a:p>
        </p:txBody>
      </p:sp>
      <p:sp>
        <p:nvSpPr>
          <p:cNvPr id="5" name="Text Placeholder 2"/>
          <p:cNvSpPr txBox="1">
            <a:spLocks/>
          </p:cNvSpPr>
          <p:nvPr/>
        </p:nvSpPr>
        <p:spPr>
          <a:xfrm>
            <a:off x="4725987" y="6089556"/>
            <a:ext cx="8800011" cy="769238"/>
          </a:xfrm>
          <a:prstGeom prst="rect">
            <a:avLst/>
          </a:prstGeom>
        </p:spPr>
        <p:txBody>
          <a:bodyPr lIns="91428" tIns="45714" rIns="91428" bIns="45714"/>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800">
                <a:solidFill>
                  <a:schemeClr val="bg1"/>
                </a:solidFill>
              </a:rPr>
              <a:t>Timo.Elliott@sap.com</a:t>
            </a:r>
            <a:endParaRPr lang="en-US" sz="2800" dirty="0">
              <a:solidFill>
                <a:schemeClr val="bg1"/>
              </a:solidFill>
            </a:endParaRPr>
          </a:p>
        </p:txBody>
      </p:sp>
      <p:sp>
        <p:nvSpPr>
          <p:cNvPr id="6" name="TextBox 5"/>
          <p:cNvSpPr txBox="1"/>
          <p:nvPr/>
        </p:nvSpPr>
        <p:spPr>
          <a:xfrm>
            <a:off x="9604879" y="6100984"/>
            <a:ext cx="2149826" cy="49244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3200" kern="0" dirty="0">
                <a:solidFill>
                  <a:schemeClr val="accent3">
                    <a:lumMod val="40000"/>
                    <a:lumOff val="60000"/>
                  </a:schemeClr>
                </a:solidFill>
                <a:ea typeface="Arial Unicode MS" pitchFamily="34" charset="-128"/>
                <a:cs typeface="Arial Unicode MS" pitchFamily="34" charset="-128"/>
              </a:rPr>
              <a:t>@</a:t>
            </a:r>
            <a:r>
              <a:rPr lang="en-US" sz="3200" kern="0" dirty="0" err="1">
                <a:solidFill>
                  <a:schemeClr val="accent3">
                    <a:lumMod val="40000"/>
                    <a:lumOff val="60000"/>
                  </a:schemeClr>
                </a:solidFill>
                <a:ea typeface="Arial Unicode MS" pitchFamily="34" charset="-128"/>
                <a:cs typeface="Arial Unicode MS" pitchFamily="34" charset="-128"/>
              </a:rPr>
              <a:t>timoelliott</a:t>
            </a:r>
            <a:endParaRPr lang="en-US" sz="3200" kern="0" dirty="0">
              <a:solidFill>
                <a:schemeClr val="accent3">
                  <a:lumMod val="40000"/>
                  <a:lumOff val="60000"/>
                </a:schemeClr>
              </a:solidFill>
              <a:ea typeface="Arial Unicode MS" pitchFamily="34" charset="-128"/>
              <a:cs typeface="Arial Unicode MS" pitchFamily="34" charset="-128"/>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11954" y="6041156"/>
            <a:ext cx="877274" cy="612098"/>
          </a:xfrm>
          <a:prstGeom prst="rect">
            <a:avLst/>
          </a:prstGeom>
        </p:spPr>
      </p:pic>
      <p:sp>
        <p:nvSpPr>
          <p:cNvPr id="2" name="TextBox 1"/>
          <p:cNvSpPr txBox="1"/>
          <p:nvPr/>
        </p:nvSpPr>
        <p:spPr>
          <a:xfrm>
            <a:off x="4573587" y="1067594"/>
            <a:ext cx="7287301"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400" kern="0" dirty="0" err="1">
                <a:solidFill>
                  <a:schemeClr val="bg1"/>
                </a:solidFill>
                <a:ea typeface="Arial Unicode MS" pitchFamily="34" charset="-128"/>
                <a:cs typeface="Arial Unicode MS" pitchFamily="34" charset="-128"/>
              </a:rPr>
              <a:t>t</a:t>
            </a:r>
            <a:r>
              <a:rPr lang="en-US" sz="2400" kern="0" dirty="0" err="1" smtClean="0">
                <a:solidFill>
                  <a:schemeClr val="bg1"/>
                </a:solidFill>
                <a:ea typeface="Arial Unicode MS" pitchFamily="34" charset="-128"/>
                <a:cs typeface="Arial Unicode MS" pitchFamily="34" charset="-128"/>
              </a:rPr>
              <a:t>imoelliott.com</a:t>
            </a:r>
            <a:r>
              <a:rPr lang="en-US" sz="2400" kern="0" dirty="0" smtClean="0">
                <a:solidFill>
                  <a:schemeClr val="bg1"/>
                </a:solidFill>
                <a:ea typeface="Arial Unicode MS" pitchFamily="34" charset="-128"/>
                <a:cs typeface="Arial Unicode MS" pitchFamily="34" charset="-128"/>
              </a:rPr>
              <a:t>/docs/</a:t>
            </a:r>
            <a:r>
              <a:rPr lang="en-US" sz="2400" kern="0" dirty="0" err="1" smtClean="0">
                <a:solidFill>
                  <a:schemeClr val="bg1"/>
                </a:solidFill>
                <a:ea typeface="Arial Unicode MS" pitchFamily="34" charset="-128"/>
                <a:cs typeface="Arial Unicode MS" pitchFamily="34" charset="-128"/>
              </a:rPr>
              <a:t>UKISUG_top_analytic_trends.zip</a:t>
            </a:r>
            <a:r>
              <a:rPr lang="en-US" sz="2400" kern="0" dirty="0" smtClean="0">
                <a:solidFill>
                  <a:schemeClr val="bg1"/>
                </a:solidFill>
                <a:ea typeface="Arial Unicode MS" pitchFamily="34" charset="-128"/>
                <a:cs typeface="Arial Unicode MS" pitchFamily="34" charset="-128"/>
              </a:rPr>
              <a:t> </a:t>
            </a:r>
          </a:p>
        </p:txBody>
      </p:sp>
    </p:spTree>
    <p:extLst>
      <p:ext uri="{BB962C8B-B14F-4D97-AF65-F5344CB8AC3E}">
        <p14:creationId xmlns:p14="http://schemas.microsoft.com/office/powerpoint/2010/main" val="25855366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sp>
        <p:nvSpPr>
          <p:cNvPr id="2" name="TextBox 1"/>
          <p:cNvSpPr txBox="1"/>
          <p:nvPr/>
        </p:nvSpPr>
        <p:spPr>
          <a:xfrm>
            <a:off x="955627" y="2789230"/>
            <a:ext cx="1241078" cy="622706"/>
          </a:xfrm>
          <a:prstGeom prst="rect">
            <a:avLst/>
          </a:prstGeom>
          <a:noFill/>
        </p:spPr>
        <p:txBody>
          <a:bodyPr wrap="none" lIns="68041" tIns="34022" rIns="68041" bIns="34022" rtlCol="0">
            <a:spAutoFit/>
          </a:bodyPr>
          <a:lstStyle/>
          <a:p>
            <a:r>
              <a:rPr lang="en-US" sz="3600" dirty="0">
                <a:solidFill>
                  <a:schemeClr val="bg1"/>
                </a:solidFill>
              </a:rPr>
              <a:t>cloud</a:t>
            </a:r>
          </a:p>
        </p:txBody>
      </p:sp>
      <p:sp>
        <p:nvSpPr>
          <p:cNvPr id="8" name="TextBox 7"/>
          <p:cNvSpPr txBox="1"/>
          <p:nvPr/>
        </p:nvSpPr>
        <p:spPr>
          <a:xfrm>
            <a:off x="7906460" y="2399218"/>
            <a:ext cx="1035944" cy="622706"/>
          </a:xfrm>
          <a:prstGeom prst="rect">
            <a:avLst/>
          </a:prstGeom>
          <a:noFill/>
        </p:spPr>
        <p:txBody>
          <a:bodyPr wrap="none" lIns="68041" tIns="34022" rIns="68041" bIns="34022" rtlCol="0">
            <a:spAutoFit/>
          </a:bodyPr>
          <a:lstStyle/>
          <a:p>
            <a:r>
              <a:rPr lang="en-US" sz="3600" dirty="0">
                <a:solidFill>
                  <a:schemeClr val="bg1"/>
                </a:solidFill>
              </a:rPr>
              <a:t>data</a:t>
            </a:r>
          </a:p>
        </p:txBody>
      </p:sp>
      <p:sp>
        <p:nvSpPr>
          <p:cNvPr id="9" name="TextBox 8"/>
          <p:cNvSpPr txBox="1"/>
          <p:nvPr/>
        </p:nvSpPr>
        <p:spPr>
          <a:xfrm>
            <a:off x="7297749" y="4464646"/>
            <a:ext cx="1497384" cy="622706"/>
          </a:xfrm>
          <a:prstGeom prst="rect">
            <a:avLst/>
          </a:prstGeom>
          <a:noFill/>
        </p:spPr>
        <p:txBody>
          <a:bodyPr wrap="none" lIns="68041" tIns="34022" rIns="68041" bIns="34022" rtlCol="0">
            <a:spAutoFit/>
          </a:bodyPr>
          <a:lstStyle/>
          <a:p>
            <a:r>
              <a:rPr lang="en-US" sz="3600" dirty="0">
                <a:solidFill>
                  <a:schemeClr val="bg1"/>
                </a:solidFill>
              </a:rPr>
              <a:t>mobile</a:t>
            </a:r>
          </a:p>
        </p:txBody>
      </p:sp>
      <p:sp>
        <p:nvSpPr>
          <p:cNvPr id="10" name="TextBox 9"/>
          <p:cNvSpPr txBox="1"/>
          <p:nvPr/>
        </p:nvSpPr>
        <p:spPr>
          <a:xfrm>
            <a:off x="8806883" y="1196969"/>
            <a:ext cx="2018084" cy="745817"/>
          </a:xfrm>
          <a:prstGeom prst="rect">
            <a:avLst/>
          </a:prstGeom>
          <a:noFill/>
        </p:spPr>
        <p:txBody>
          <a:bodyPr wrap="none" lIns="68041" tIns="34022" rIns="68041" bIns="34022" rtlCol="0">
            <a:spAutoFit/>
          </a:bodyPr>
          <a:lstStyle/>
          <a:p>
            <a:r>
              <a:rPr lang="en-US" sz="4400" b="1" dirty="0">
                <a:solidFill>
                  <a:schemeClr val="accent1"/>
                </a:solidFill>
                <a:cs typeface="Arial"/>
              </a:rPr>
              <a:t>MORE!</a:t>
            </a:r>
          </a:p>
        </p:txBody>
      </p:sp>
      <p:sp>
        <p:nvSpPr>
          <p:cNvPr id="12" name="TextBox 11"/>
          <p:cNvSpPr txBox="1"/>
          <p:nvPr/>
        </p:nvSpPr>
        <p:spPr>
          <a:xfrm>
            <a:off x="330290" y="4579630"/>
            <a:ext cx="2498259" cy="622706"/>
          </a:xfrm>
          <a:prstGeom prst="rect">
            <a:avLst/>
          </a:prstGeom>
          <a:noFill/>
        </p:spPr>
        <p:txBody>
          <a:bodyPr wrap="none" lIns="68041" tIns="34022" rIns="68041" bIns="34022" rtlCol="0">
            <a:spAutoFit/>
          </a:bodyPr>
          <a:lstStyle/>
          <a:p>
            <a:r>
              <a:rPr lang="en-US" sz="3600" dirty="0">
                <a:solidFill>
                  <a:schemeClr val="bg1"/>
                </a:solidFill>
              </a:rPr>
              <a:t>competition</a:t>
            </a:r>
          </a:p>
        </p:txBody>
      </p:sp>
      <p:sp>
        <p:nvSpPr>
          <p:cNvPr id="13" name="TextBox 12"/>
          <p:cNvSpPr txBox="1"/>
          <p:nvPr/>
        </p:nvSpPr>
        <p:spPr>
          <a:xfrm>
            <a:off x="4666828" y="2131498"/>
            <a:ext cx="1395267" cy="622706"/>
          </a:xfrm>
          <a:prstGeom prst="rect">
            <a:avLst/>
          </a:prstGeom>
          <a:noFill/>
        </p:spPr>
        <p:txBody>
          <a:bodyPr wrap="none" lIns="68041" tIns="34022" rIns="68041" bIns="34022" rtlCol="0">
            <a:spAutoFit/>
          </a:bodyPr>
          <a:lstStyle/>
          <a:p>
            <a:r>
              <a:rPr lang="en-US" sz="3600" dirty="0">
                <a:solidFill>
                  <a:schemeClr val="bg1"/>
                </a:solidFill>
              </a:rPr>
              <a:t>speed</a:t>
            </a:r>
          </a:p>
        </p:txBody>
      </p:sp>
      <p:sp>
        <p:nvSpPr>
          <p:cNvPr id="14" name="TextBox 13"/>
          <p:cNvSpPr txBox="1"/>
          <p:nvPr/>
        </p:nvSpPr>
        <p:spPr>
          <a:xfrm>
            <a:off x="4618416" y="5199850"/>
            <a:ext cx="1317722" cy="622706"/>
          </a:xfrm>
          <a:prstGeom prst="rect">
            <a:avLst/>
          </a:prstGeom>
          <a:noFill/>
        </p:spPr>
        <p:txBody>
          <a:bodyPr wrap="none" lIns="68041" tIns="34022" rIns="68041" bIns="34022" rtlCol="0">
            <a:spAutoFit/>
          </a:bodyPr>
          <a:lstStyle/>
          <a:p>
            <a:r>
              <a:rPr lang="en-US" sz="3600" dirty="0">
                <a:solidFill>
                  <a:schemeClr val="bg1"/>
                </a:solidFill>
              </a:rPr>
              <a:t>social</a:t>
            </a:r>
          </a:p>
        </p:txBody>
      </p:sp>
      <p:sp>
        <p:nvSpPr>
          <p:cNvPr id="16" name="TextBox 15"/>
          <p:cNvSpPr txBox="1"/>
          <p:nvPr/>
        </p:nvSpPr>
        <p:spPr>
          <a:xfrm>
            <a:off x="3921709" y="3744733"/>
            <a:ext cx="2267877" cy="622706"/>
          </a:xfrm>
          <a:prstGeom prst="rect">
            <a:avLst/>
          </a:prstGeom>
          <a:noFill/>
        </p:spPr>
        <p:txBody>
          <a:bodyPr wrap="none" lIns="68041" tIns="34022" rIns="68041" bIns="34022" rtlCol="0">
            <a:spAutoFit/>
          </a:bodyPr>
          <a:lstStyle/>
          <a:p>
            <a:r>
              <a:rPr lang="en-US" sz="3600" dirty="0">
                <a:solidFill>
                  <a:schemeClr val="bg1"/>
                </a:solidFill>
              </a:rPr>
              <a:t>connected</a:t>
            </a:r>
          </a:p>
        </p:txBody>
      </p:sp>
      <p:sp>
        <p:nvSpPr>
          <p:cNvPr id="15" name="Title 1"/>
          <p:cNvSpPr>
            <a:spLocks noGrp="1"/>
          </p:cNvSpPr>
          <p:nvPr>
            <p:ph type="title"/>
          </p:nvPr>
        </p:nvSpPr>
        <p:spPr>
          <a:xfrm>
            <a:off x="324000" y="324075"/>
            <a:ext cx="11545200" cy="756175"/>
          </a:xfrm>
        </p:spPr>
        <p:txBody>
          <a:bodyPr/>
          <a:lstStyle/>
          <a:p>
            <a:r>
              <a:rPr lang="en-US" b="0" dirty="0" smtClean="0">
                <a:solidFill>
                  <a:schemeClr val="bg1"/>
                </a:solidFill>
              </a:rPr>
              <a:t>There’s Been An Explosion of New Technology</a:t>
            </a:r>
            <a:endParaRPr lang="en-US" b="0" dirty="0">
              <a:solidFill>
                <a:schemeClr val="bg1"/>
              </a:solidFill>
            </a:endParaRPr>
          </a:p>
        </p:txBody>
      </p:sp>
      <p:sp>
        <p:nvSpPr>
          <p:cNvPr id="17" name="Title 1"/>
          <p:cNvSpPr txBox="1">
            <a:spLocks/>
          </p:cNvSpPr>
          <p:nvPr/>
        </p:nvSpPr>
        <p:spPr bwMode="gray">
          <a:xfrm>
            <a:off x="7841663" y="5628774"/>
            <a:ext cx="3956615" cy="756175"/>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en-US" dirty="0" smtClean="0">
                <a:solidFill>
                  <a:schemeClr val="accent1"/>
                </a:solidFill>
              </a:rPr>
              <a:t>Means new opportunities…</a:t>
            </a:r>
            <a:endParaRPr lang="en-US" dirty="0">
              <a:solidFill>
                <a:schemeClr val="accent1"/>
              </a:solidFill>
            </a:endParaRPr>
          </a:p>
        </p:txBody>
      </p:sp>
    </p:spTree>
    <p:extLst>
      <p:ext uri="{BB962C8B-B14F-4D97-AF65-F5344CB8AC3E}">
        <p14:creationId xmlns:p14="http://schemas.microsoft.com/office/powerpoint/2010/main" val="3224991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2" grpId="0"/>
      <p:bldP spid="13" grpId="0"/>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r="-45"/>
          <a:stretch/>
        </p:blipFill>
        <p:spPr>
          <a:xfrm>
            <a:off x="0" y="0"/>
            <a:ext cx="12210855" cy="6859588"/>
          </a:xfrm>
          <a:prstGeom prst="rect">
            <a:avLst/>
          </a:prstGeom>
        </p:spPr>
      </p:pic>
      <p:pic>
        <p:nvPicPr>
          <p:cNvPr id="4" name="Picture 2" descr="\\dwdf032\cmedia\Templates_Guidelines\eOn\_Presentations\_Templates\d_code\Material\code6_klammer.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5164" t="10803" r="4900" b="8079"/>
          <a:stretch/>
        </p:blipFill>
        <p:spPr bwMode="auto">
          <a:xfrm rot="10800000" flipH="1">
            <a:off x="5622108" y="1343129"/>
            <a:ext cx="985575" cy="30690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wdf032\cmedia\Templates_Guidelines\eOn\_Presentations\_Templates\d_code\Material\code6_klammer.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5164" t="10803" r="4900" b="8079"/>
          <a:stretch/>
        </p:blipFill>
        <p:spPr bwMode="auto">
          <a:xfrm flipH="1">
            <a:off x="10792555" y="1343129"/>
            <a:ext cx="985575" cy="3069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6250" y="2053706"/>
            <a:ext cx="4975183" cy="16619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5400" b="1" kern="0" dirty="0" smtClean="0">
                <a:solidFill>
                  <a:schemeClr val="accent1"/>
                </a:solidFill>
                <a:ea typeface="Arial Unicode MS" pitchFamily="34" charset="-128"/>
                <a:cs typeface="Arial"/>
              </a:rPr>
              <a:t>Big Data</a:t>
            </a:r>
            <a:r>
              <a:rPr lang="en-US" sz="5400" b="1" kern="0" dirty="0">
                <a:solidFill>
                  <a:schemeClr val="accent1"/>
                </a:solidFill>
                <a:ea typeface="Arial Unicode MS" pitchFamily="34" charset="-128"/>
                <a:cs typeface="Arial"/>
              </a:rPr>
              <a:t> </a:t>
            </a:r>
            <a:r>
              <a:rPr lang="en-US" sz="5400" b="1" kern="0" dirty="0" smtClean="0">
                <a:solidFill>
                  <a:schemeClr val="accent1"/>
                </a:solidFill>
                <a:ea typeface="Arial Unicode MS" pitchFamily="34" charset="-128"/>
                <a:cs typeface="Arial"/>
              </a:rPr>
              <a:t>Discovery</a:t>
            </a:r>
          </a:p>
        </p:txBody>
      </p:sp>
      <p:sp>
        <p:nvSpPr>
          <p:cNvPr id="7" name="TextBox 6"/>
          <p:cNvSpPr txBox="1"/>
          <p:nvPr/>
        </p:nvSpPr>
        <p:spPr>
          <a:xfrm>
            <a:off x="3957563" y="1799717"/>
            <a:ext cx="1957205" cy="2123658"/>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3800" b="1" kern="0" dirty="0" smtClean="0">
                <a:solidFill>
                  <a:schemeClr val="accent1"/>
                </a:solidFill>
                <a:ea typeface="Arial Unicode MS" pitchFamily="34" charset="-128"/>
                <a:cs typeface="Arial Unicode MS" pitchFamily="34" charset="-128"/>
              </a:rPr>
              <a:t>=</a:t>
            </a:r>
          </a:p>
        </p:txBody>
      </p:sp>
      <p:sp>
        <p:nvSpPr>
          <p:cNvPr id="8" name="TextBox 7"/>
          <p:cNvSpPr txBox="1"/>
          <p:nvPr/>
        </p:nvSpPr>
        <p:spPr>
          <a:xfrm>
            <a:off x="5889859" y="1635372"/>
            <a:ext cx="5631327" cy="677108"/>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4400" b="1" kern="0" dirty="0" smtClean="0">
                <a:solidFill>
                  <a:schemeClr val="accent1"/>
                </a:solidFill>
                <a:ea typeface="Arial Unicode MS" pitchFamily="34" charset="-128"/>
                <a:cs typeface="Arial"/>
              </a:rPr>
              <a:t>Big Data</a:t>
            </a:r>
          </a:p>
        </p:txBody>
      </p:sp>
      <p:sp>
        <p:nvSpPr>
          <p:cNvPr id="9" name="TextBox 8"/>
          <p:cNvSpPr txBox="1"/>
          <p:nvPr/>
        </p:nvSpPr>
        <p:spPr>
          <a:xfrm>
            <a:off x="5889859" y="2516868"/>
            <a:ext cx="5631327" cy="677108"/>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4400" b="1" kern="0" dirty="0" smtClean="0">
                <a:solidFill>
                  <a:schemeClr val="accent1"/>
                </a:solidFill>
                <a:ea typeface="Arial Unicode MS" pitchFamily="34" charset="-128"/>
                <a:cs typeface="Arial"/>
              </a:rPr>
              <a:t>Data Discovery</a:t>
            </a:r>
          </a:p>
        </p:txBody>
      </p:sp>
      <p:sp>
        <p:nvSpPr>
          <p:cNvPr id="10" name="TextBox 9"/>
          <p:cNvSpPr txBox="1"/>
          <p:nvPr/>
        </p:nvSpPr>
        <p:spPr>
          <a:xfrm>
            <a:off x="5889859" y="3368477"/>
            <a:ext cx="5631327" cy="677108"/>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4400" b="1" kern="0" dirty="0" smtClean="0">
                <a:solidFill>
                  <a:schemeClr val="accent1"/>
                </a:solidFill>
                <a:ea typeface="Arial Unicode MS" pitchFamily="34" charset="-128"/>
                <a:cs typeface="Arial"/>
              </a:rPr>
              <a:t>Data Science</a:t>
            </a:r>
          </a:p>
        </p:txBody>
      </p:sp>
      <p:sp>
        <p:nvSpPr>
          <p:cNvPr id="16" name="TextBox 15"/>
          <p:cNvSpPr txBox="1"/>
          <p:nvPr/>
        </p:nvSpPr>
        <p:spPr>
          <a:xfrm>
            <a:off x="1306490" y="5290606"/>
            <a:ext cx="10057292" cy="738664"/>
          </a:xfrm>
          <a:prstGeom prst="rect">
            <a:avLst/>
          </a:prstGeom>
          <a:noFill/>
        </p:spPr>
        <p:txBody>
          <a:bodyPr wrap="square" lIns="0" tIns="0" rIns="0" bIns="0" rtlCol="0">
            <a:spAutoFit/>
          </a:bodyPr>
          <a:lstStyle/>
          <a:p>
            <a:r>
              <a:rPr lang="en-US" sz="2400" b="1" kern="0" dirty="0" smtClean="0">
                <a:solidFill>
                  <a:srgbClr val="F0AB00"/>
                </a:solidFill>
                <a:ea typeface="Arial Unicode MS" pitchFamily="34" charset="-128"/>
                <a:cs typeface="Arial Unicode MS" pitchFamily="34" charset="-128"/>
              </a:rPr>
              <a:t>Gartner Strategic Planning Assumption: </a:t>
            </a:r>
            <a:r>
              <a:rPr lang="en-US" sz="2400" kern="0" dirty="0" smtClean="0">
                <a:solidFill>
                  <a:srgbClr val="F0AB00"/>
                </a:solidFill>
                <a:ea typeface="Arial Unicode MS" pitchFamily="34" charset="-128"/>
                <a:cs typeface="Arial Unicode MS" pitchFamily="34" charset="-128"/>
              </a:rPr>
              <a:t/>
            </a:r>
            <a:br>
              <a:rPr lang="en-US" sz="2400" kern="0" dirty="0" smtClean="0">
                <a:solidFill>
                  <a:srgbClr val="F0AB00"/>
                </a:solidFill>
                <a:ea typeface="Arial Unicode MS" pitchFamily="34" charset="-128"/>
                <a:cs typeface="Arial Unicode MS" pitchFamily="34" charset="-128"/>
              </a:rPr>
            </a:br>
            <a:r>
              <a:rPr lang="en-US" sz="2400" dirty="0" smtClean="0">
                <a:solidFill>
                  <a:srgbClr val="F0AB00"/>
                </a:solidFill>
              </a:rPr>
              <a:t>By 2017, Big </a:t>
            </a:r>
            <a:r>
              <a:rPr lang="en-US" sz="2400" dirty="0">
                <a:solidFill>
                  <a:srgbClr val="F0AB00"/>
                </a:solidFill>
              </a:rPr>
              <a:t>Data Discovery Will Evolve Into a Distinct Market Category</a:t>
            </a:r>
            <a:endParaRPr lang="en-US" sz="2400" kern="0" dirty="0" smtClean="0">
              <a:solidFill>
                <a:srgbClr val="F0AB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2176451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6" grpId="0"/>
    </p:bldLst>
  </p:timing>
</p:sld>
</file>

<file path=ppt/theme/theme1.xml><?xml version="1.0" encoding="utf-8"?>
<a:theme xmlns:a="http://schemas.openxmlformats.org/drawingml/2006/main" name="SAP_Developer_Communication_16x9_2014">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3">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FFFFFF"/>
    </a:hlink>
    <a:folHlink>
      <a:srgbClr val="FFFFFF"/>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SAP_Developer_Communication_16x9_2014</Template>
  <TotalTime>2262</TotalTime>
  <Words>2324</Words>
  <Application>Microsoft Macintosh PowerPoint</Application>
  <PresentationFormat>Custom</PresentationFormat>
  <Paragraphs>498</Paragraphs>
  <Slides>70</Slides>
  <Notes>39</Notes>
  <HiddenSlides>5</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SAP_Developer_Communication_16x9_2014</vt:lpstr>
      <vt:lpstr>PowerPoint Presentation</vt:lpstr>
      <vt:lpstr>Congratulations!</vt:lpstr>
      <vt:lpstr>PowerPoint Presentation</vt:lpstr>
      <vt:lpstr>Biggest Barriers to Business Intelligence</vt:lpstr>
      <vt:lpstr>Plus Ça Change…</vt:lpstr>
      <vt:lpstr>Business Intelligence Success…</vt:lpstr>
      <vt:lpstr>The Opportunity</vt:lpstr>
      <vt:lpstr>There’s Been An Explosion of New Technology</vt:lpstr>
      <vt:lpstr>PowerPoint Presentation</vt:lpstr>
      <vt:lpstr>Big Data Discovery</vt:lpstr>
      <vt:lpstr>Big Data Discovery</vt:lpstr>
      <vt:lpstr>The Rise of the Citizen Data Scientist?</vt:lpstr>
      <vt:lpstr>New Products &amp; Services</vt:lpstr>
      <vt:lpstr>The Opportunity</vt:lpstr>
      <vt:lpstr>SAP’s Opportunity</vt:lpstr>
      <vt:lpstr>The Landscape is Converging</vt:lpstr>
      <vt:lpstr>May Imply Differently Sliced Products?</vt:lpstr>
      <vt:lpstr>PowerPoint Presentation</vt:lpstr>
      <vt:lpstr>PowerPoint Presentation</vt:lpstr>
      <vt:lpstr>Decision Cockpits</vt:lpstr>
      <vt:lpstr>PowerPoint Presentation</vt:lpstr>
      <vt:lpstr>Wal-Mart’s Data Café (“Collaborative Analytics Facilities for Enterprise”)</vt:lpstr>
      <vt:lpstr>Mercy Health</vt:lpstr>
      <vt:lpstr>Hadoop Rising (?)</vt:lpstr>
      <vt:lpstr>The End of the Hadoop Honeymoon?</vt:lpstr>
      <vt:lpstr>PowerPoint Presentation</vt:lpstr>
      <vt:lpstr>PowerPoint Presentation</vt:lpstr>
      <vt:lpstr>The New Multi-Polar World of Big Data Architectures</vt:lpstr>
      <vt:lpstr>Apache Atlas</vt:lpstr>
      <vt:lpstr>Data Wrangling Eats Into ETL</vt:lpstr>
      <vt:lpstr>Data Preparation is a Highly Iterative and Time-consuming Process Commonly accepted that ~80% of the work on data analytics is in preparation </vt:lpstr>
      <vt:lpstr>Self-service Data Preparation Tools Reduce the Time and Complexity of Preparing the Data</vt:lpstr>
      <vt:lpstr>SAP Agile Data Preparation: Cleanse</vt:lpstr>
      <vt:lpstr>SAP Agile Data Preparation: De-Duplicate</vt:lpstr>
      <vt:lpstr>SAP Agile Data Preparation: Merge</vt:lpstr>
      <vt:lpstr>SAP Agile Data Preparation: Admin</vt:lpstr>
      <vt:lpstr>SAP Agile Data Preparation: Operationalize</vt:lpstr>
      <vt:lpstr>Data Visualization is Cool… (but)</vt:lpstr>
      <vt:lpstr>We Still Need Reporting and Dashboards!</vt:lpstr>
      <vt:lpstr>We Need To Support The Analytics Lifecycle</vt:lpstr>
      <vt:lpstr>PowerPoint Presentation</vt:lpstr>
      <vt:lpstr>Transport For London</vt:lpstr>
      <vt:lpstr>Centerpoint Energy</vt:lpstr>
      <vt:lpstr>PowerPoint Presentation</vt:lpstr>
      <vt:lpstr>PowerPoint Presentation</vt:lpstr>
      <vt:lpstr>PowerPoint Presentation</vt:lpstr>
      <vt:lpstr>PowerPoint Presentation</vt:lpstr>
      <vt:lpstr>PowerPoint Presentation</vt:lpstr>
      <vt:lpstr>Modeling Example</vt:lpstr>
      <vt:lpstr>Predictive Examples</vt:lpstr>
      <vt:lpstr>High-Level Technical View</vt:lpstr>
      <vt:lpstr>Benefits</vt:lpstr>
      <vt:lpstr>SAP HANA Cloud Platform - the Internet of Things enabled in-memory platform-as-a-service </vt:lpstr>
      <vt:lpstr>SIEMENS Cloud for Industry</vt:lpstr>
      <vt:lpstr>Tweeting Sharks!</vt:lpstr>
      <vt:lpstr>Drones</vt:lpstr>
      <vt:lpstr>Time to Reach For The Clouds?</vt:lpstr>
      <vt:lpstr>Finance &amp; Analytics: It’s Déjà Vu All Over Again</vt:lpstr>
      <vt:lpstr>Is This Your Finance Team?</vt:lpstr>
      <vt:lpstr>PowerPoint Presentation</vt:lpstr>
      <vt:lpstr>Rise of the Ops People*</vt:lpstr>
      <vt:lpstr>Ops People Everywhere = Financial &amp; Analytics</vt:lpstr>
      <vt:lpstr>Planning For The Rest of Us</vt:lpstr>
      <vt:lpstr>It’s Not You, It’s Your Data…</vt:lpstr>
      <vt:lpstr>Suits vs. Hoodies</vt:lpstr>
      <vt:lpstr>Advanced Governance</vt:lpstr>
      <vt:lpstr>Build and Nurture a Community</vt:lpstr>
      <vt:lpstr>Conclusion: There’s a LOT Going On in Analytics</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on One Line</dc:title>
  <dc:subject/>
  <dc:creator/>
  <cp:keywords/>
  <dc:description/>
  <cp:lastModifiedBy>Timo Elliott</cp:lastModifiedBy>
  <cp:revision>303</cp:revision>
  <dcterms:created xsi:type="dcterms:W3CDTF">2015-01-14T21:35:57Z</dcterms:created>
  <dcterms:modified xsi:type="dcterms:W3CDTF">2015-06-02T11:05:50Z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-1337841458</vt:i4>
  </property>
  <property fmtid="{D5CDD505-2E9C-101B-9397-08002B2CF9AE}" pid="3" name="_NewReviewCycle">
    <vt:lpwstr/>
  </property>
  <property fmtid="{D5CDD505-2E9C-101B-9397-08002B2CF9AE}" pid="4" name="_EmailSubject">
    <vt:lpwstr>d-kom Paris 2015 - Template slides + Question</vt:lpwstr>
  </property>
  <property fmtid="{D5CDD505-2E9C-101B-9397-08002B2CF9AE}" pid="5" name="_AuthorEmail">
    <vt:lpwstr>gwendoline.tabourin@sap.com</vt:lpwstr>
  </property>
  <property fmtid="{D5CDD505-2E9C-101B-9397-08002B2CF9AE}" pid="6" name="_AuthorEmailDisplayName">
    <vt:lpwstr>TABOURIN, Gwendoline</vt:lpwstr>
  </property>
  <property fmtid="{D5CDD505-2E9C-101B-9397-08002B2CF9AE}" pid="7" name="_PreviousAdHocReviewCycleID">
    <vt:i4>-1057211434</vt:i4>
  </property>
</Properties>
</file>